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9" r:id="rId1"/>
  </p:sldMasterIdLst>
  <p:notesMasterIdLst>
    <p:notesMasterId r:id="rId20"/>
  </p:notesMasterIdLst>
  <p:sldIdLst>
    <p:sldId id="256" r:id="rId2"/>
    <p:sldId id="257" r:id="rId3"/>
    <p:sldId id="288" r:id="rId4"/>
    <p:sldId id="289" r:id="rId5"/>
    <p:sldId id="258" r:id="rId6"/>
    <p:sldId id="259" r:id="rId7"/>
    <p:sldId id="263" r:id="rId8"/>
    <p:sldId id="260" r:id="rId9"/>
    <p:sldId id="292" r:id="rId10"/>
    <p:sldId id="305" r:id="rId11"/>
    <p:sldId id="300" r:id="rId12"/>
    <p:sldId id="293" r:id="rId13"/>
    <p:sldId id="301" r:id="rId14"/>
    <p:sldId id="306" r:id="rId15"/>
    <p:sldId id="298" r:id="rId16"/>
    <p:sldId id="283" r:id="rId17"/>
    <p:sldId id="295" r:id="rId18"/>
    <p:sldId id="296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 Gibson" initials="LG" lastIdx="1" clrIdx="0">
    <p:extLst>
      <p:ext uri="{19B8F6BF-5375-455C-9EA6-DF929625EA0E}">
        <p15:presenceInfo xmlns:p15="http://schemas.microsoft.com/office/powerpoint/2012/main" userId="S-1-5-21-1451058757-1749049392-1947940980-40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E40"/>
    <a:srgbClr val="7EAC93"/>
    <a:srgbClr val="D7AD6A"/>
    <a:srgbClr val="A58B7C"/>
    <a:srgbClr val="00602B"/>
    <a:srgbClr val="F2F2F2"/>
    <a:srgbClr val="ECEAE8"/>
    <a:srgbClr val="6699FF"/>
    <a:srgbClr val="9966FF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74453" autoAdjust="0"/>
  </p:normalViewPr>
  <p:slideViewPr>
    <p:cSldViewPr snapToGrid="0">
      <p:cViewPr varScale="1">
        <p:scale>
          <a:sx n="54" d="100"/>
          <a:sy n="54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c3206921\ownCloud\RA%20Work\Flourish%20Report\Preventive%20Care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8164998477157E-2"/>
          <c:y val="4.0293561358956849E-2"/>
          <c:w val="0.90718350015228433"/>
          <c:h val="0.7526960459291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'Mean graphs'!$U$13</c:f>
              <c:strCache>
                <c:ptCount val="1"/>
                <c:pt idx="0">
                  <c:v>Ask</c:v>
                </c:pt>
              </c:strCache>
            </c:strRef>
          </c:tx>
          <c:spPr>
            <a:solidFill>
              <a:srgbClr val="C96731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'Mean graphs'!$V$12:$Y$12</c:f>
              <c:strCache>
                <c:ptCount val="4"/>
                <c:pt idx="0">
                  <c:v>Tobacco Smoking</c:v>
                </c:pt>
                <c:pt idx="1">
                  <c:v>Inadequate fruit and vegetable consumption</c:v>
                </c:pt>
                <c:pt idx="2">
                  <c:v>Harmful alcohol consumption</c:v>
                </c:pt>
                <c:pt idx="3">
                  <c:v>Inadequate physical activity</c:v>
                </c:pt>
              </c:strCache>
            </c:strRef>
          </c:cat>
          <c:val>
            <c:numRef>
              <c:f>'Mean graphs'!$V$13:$Y$13</c:f>
              <c:numCache>
                <c:formatCode>###0.0000%</c:formatCode>
                <c:ptCount val="4"/>
                <c:pt idx="0">
                  <c:v>0.64319018404908002</c:v>
                </c:pt>
                <c:pt idx="1">
                  <c:v>0.64072289156626505</c:v>
                </c:pt>
                <c:pt idx="2">
                  <c:v>0.54699386503067482</c:v>
                </c:pt>
                <c:pt idx="3">
                  <c:v>0.682969696969697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7-4A19-A340-C2882AA0AB5F}"/>
            </c:ext>
          </c:extLst>
        </c:ser>
        <c:ser>
          <c:idx val="1"/>
          <c:order val="1"/>
          <c:tx>
            <c:strRef>
              <c:f>'Mean graphs'!$U$15</c:f>
              <c:strCache>
                <c:ptCount val="1"/>
                <c:pt idx="0">
                  <c:v>Advise</c:v>
                </c:pt>
              </c:strCache>
            </c:strRef>
          </c:tx>
          <c:spPr>
            <a:solidFill>
              <a:srgbClr val="373E40">
                <a:alpha val="61000"/>
              </a:srgbClr>
            </a:solidFill>
            <a:ln>
              <a:noFill/>
            </a:ln>
            <a:effectLst/>
          </c:spPr>
          <c:invertIfNegative val="0"/>
          <c:cat>
            <c:strRef>
              <c:f>'Mean graphs'!$V$12:$Y$12</c:f>
              <c:strCache>
                <c:ptCount val="4"/>
                <c:pt idx="0">
                  <c:v>Tobacco Smoking</c:v>
                </c:pt>
                <c:pt idx="1">
                  <c:v>Inadequate fruit and vegetable consumption</c:v>
                </c:pt>
                <c:pt idx="2">
                  <c:v>Harmful alcohol consumption</c:v>
                </c:pt>
                <c:pt idx="3">
                  <c:v>Inadequate physical activity</c:v>
                </c:pt>
              </c:strCache>
            </c:strRef>
          </c:cat>
          <c:val>
            <c:numRef>
              <c:f>'Mean graphs'!$V$15:$Y$15</c:f>
              <c:numCache>
                <c:formatCode>###0.0000%</c:formatCode>
                <c:ptCount val="4"/>
                <c:pt idx="0">
                  <c:v>0.61711656441717788</c:v>
                </c:pt>
                <c:pt idx="1">
                  <c:v>0.65209580838323344</c:v>
                </c:pt>
                <c:pt idx="2">
                  <c:v>0.486086956521739</c:v>
                </c:pt>
                <c:pt idx="3">
                  <c:v>0.70969696969696972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7-4A19-A340-C2882AA0AB5F}"/>
            </c:ext>
          </c:extLst>
        </c:ser>
        <c:ser>
          <c:idx val="2"/>
          <c:order val="2"/>
          <c:tx>
            <c:strRef>
              <c:f>'Mean graphs'!$U$17</c:f>
              <c:strCache>
                <c:ptCount val="1"/>
                <c:pt idx="0">
                  <c:v>Assist</c:v>
                </c:pt>
              </c:strCache>
            </c:strRef>
          </c:tx>
          <c:spPr>
            <a:solidFill>
              <a:srgbClr val="00602B">
                <a:alpha val="63000"/>
              </a:srgbClr>
            </a:solidFill>
            <a:ln>
              <a:noFill/>
            </a:ln>
            <a:effectLst/>
          </c:spPr>
          <c:invertIfNegative val="0"/>
          <c:cat>
            <c:strRef>
              <c:f>'Mean graphs'!$V$12:$Y$12</c:f>
              <c:strCache>
                <c:ptCount val="4"/>
                <c:pt idx="0">
                  <c:v>Tobacco Smoking</c:v>
                </c:pt>
                <c:pt idx="1">
                  <c:v>Inadequate fruit and vegetable consumption</c:v>
                </c:pt>
                <c:pt idx="2">
                  <c:v>Harmful alcohol consumption</c:v>
                </c:pt>
                <c:pt idx="3">
                  <c:v>Inadequate physical activity</c:v>
                </c:pt>
              </c:strCache>
            </c:strRef>
          </c:cat>
          <c:val>
            <c:numRef>
              <c:f>'Mean graphs'!$V$17:$Y$17</c:f>
              <c:numCache>
                <c:formatCode>###0.0000%</c:formatCode>
                <c:ptCount val="4"/>
                <c:pt idx="0">
                  <c:v>0.42072368421052631</c:v>
                </c:pt>
                <c:pt idx="1">
                  <c:v>0.57184713375796181</c:v>
                </c:pt>
                <c:pt idx="2">
                  <c:v>0.3289333333333333</c:v>
                </c:pt>
                <c:pt idx="3">
                  <c:v>0.62146496815286623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7-4A19-A340-C2882AA0AB5F}"/>
            </c:ext>
          </c:extLst>
        </c:ser>
        <c:ser>
          <c:idx val="3"/>
          <c:order val="3"/>
          <c:tx>
            <c:strRef>
              <c:f>'Mean graphs'!$U$19</c:f>
              <c:strCache>
                <c:ptCount val="1"/>
                <c:pt idx="0">
                  <c:v>Connect</c:v>
                </c:pt>
              </c:strCache>
            </c:strRef>
          </c:tx>
          <c:spPr>
            <a:solidFill>
              <a:srgbClr val="F6A21D">
                <a:lumMod val="75000"/>
                <a:alpha val="58000"/>
              </a:srgbClr>
            </a:solidFill>
            <a:ln>
              <a:noFill/>
            </a:ln>
            <a:effectLst/>
          </c:spPr>
          <c:invertIfNegative val="0"/>
          <c:cat>
            <c:strRef>
              <c:f>'Mean graphs'!$V$12:$Y$12</c:f>
              <c:strCache>
                <c:ptCount val="4"/>
                <c:pt idx="0">
                  <c:v>Tobacco Smoking</c:v>
                </c:pt>
                <c:pt idx="1">
                  <c:v>Inadequate fruit and vegetable consumption</c:v>
                </c:pt>
                <c:pt idx="2">
                  <c:v>Harmful alcohol consumption</c:v>
                </c:pt>
                <c:pt idx="3">
                  <c:v>Inadequate physical activity</c:v>
                </c:pt>
              </c:strCache>
            </c:strRef>
          </c:cat>
          <c:val>
            <c:numRef>
              <c:f>'Mean graphs'!$V$19:$Y$19</c:f>
              <c:numCache>
                <c:formatCode>###0.0000%</c:formatCode>
                <c:ptCount val="4"/>
                <c:pt idx="0">
                  <c:v>0.33466666666666667</c:v>
                </c:pt>
                <c:pt idx="1">
                  <c:v>0.40928104575163393</c:v>
                </c:pt>
                <c:pt idx="2">
                  <c:v>0.30226666666666668</c:v>
                </c:pt>
                <c:pt idx="3">
                  <c:v>0.43549019607843137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D7-4A19-A340-C2882AA0A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8"/>
        <c:overlap val="-27"/>
        <c:axId val="442970712"/>
        <c:axId val="442971104"/>
      </c:barChart>
      <c:catAx>
        <c:axId val="442970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800">
                    <a:solidFill>
                      <a:schemeClr val="tx1"/>
                    </a:solidFill>
                  </a:rPr>
                  <a:t>Health</a:t>
                </a:r>
                <a:r>
                  <a:rPr lang="en-AU" sz="1800" baseline="0">
                    <a:solidFill>
                      <a:schemeClr val="tx1"/>
                    </a:solidFill>
                  </a:rPr>
                  <a:t> risk behaviours</a:t>
                </a:r>
                <a:endParaRPr lang="en-AU" sz="180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971104"/>
        <c:crosses val="autoZero"/>
        <c:auto val="1"/>
        <c:lblAlgn val="ctr"/>
        <c:lblOffset val="100"/>
        <c:noMultiLvlLbl val="0"/>
      </c:catAx>
      <c:valAx>
        <c:axId val="442971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800">
                    <a:solidFill>
                      <a:schemeClr val="tx1"/>
                    </a:solidFill>
                  </a:rPr>
                  <a:t>Average proportion of consumers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970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5778500578957844"/>
          <c:y val="1.7688174564689681E-3"/>
          <c:w val="0.34221499421042151"/>
          <c:h val="0.13970573608228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10E18-55BC-47DF-A9B1-311AAA7C55FD}" type="datetimeFigureOut">
              <a:rPr lang="en-AU" smtClean="0"/>
              <a:t>14/05/2019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64649-7227-457B-BD28-2C34E2EEE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7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205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577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3603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0318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B64649-7227-457B-BD28-2C34E2EEE9B7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871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9909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461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15696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73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39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7590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428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0530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688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2075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259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64649-7227-457B-BD28-2C34E2EEE9B7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79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75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8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273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77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0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2296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3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4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8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0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A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 rot="16200000">
            <a:off x="2283114" y="1783921"/>
            <a:ext cx="2505447" cy="2494978"/>
          </a:xfrm>
          <a:prstGeom prst="ellipse">
            <a:avLst/>
          </a:prstGeom>
          <a:solidFill>
            <a:srgbClr val="00602B">
              <a:alpha val="5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Oval 26"/>
          <p:cNvSpPr/>
          <p:nvPr/>
        </p:nvSpPr>
        <p:spPr>
          <a:xfrm rot="16200000">
            <a:off x="2948695" y="659964"/>
            <a:ext cx="2103610" cy="2237448"/>
          </a:xfrm>
          <a:prstGeom prst="ellipse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Oval 24"/>
          <p:cNvSpPr/>
          <p:nvPr/>
        </p:nvSpPr>
        <p:spPr>
          <a:xfrm rot="16200000">
            <a:off x="520458" y="2231462"/>
            <a:ext cx="2613957" cy="2693599"/>
          </a:xfrm>
          <a:prstGeom prst="ellipse">
            <a:avLst/>
          </a:prstGeom>
          <a:solidFill>
            <a:schemeClr val="accent3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7325" y="3416799"/>
            <a:ext cx="6937576" cy="7791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AU" sz="32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Lauren Gibson </a:t>
            </a:r>
          </a:p>
          <a:p>
            <a:pPr>
              <a:spcBef>
                <a:spcPts val="0"/>
              </a:spcBef>
            </a:pPr>
            <a:r>
              <a:rPr lang="en-AU" sz="24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PhD (Psychology) student</a:t>
            </a:r>
          </a:p>
          <a:p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5677" y="4983675"/>
            <a:ext cx="1728029" cy="17280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5943" y="5388265"/>
            <a:ext cx="38045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AU" sz="4000" b="1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PHiMI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Aft>
                <a:spcPts val="0"/>
              </a:spcAft>
            </a:pPr>
            <a:r>
              <a:rPr lang="en-AU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Health in Mental Illness </a:t>
            </a:r>
            <a:endParaRPr lang="en-AU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Aft>
                <a:spcPts val="0"/>
              </a:spcAft>
            </a:pPr>
            <a:r>
              <a:rPr lang="en-AU" sz="2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Group</a:t>
            </a:r>
            <a:endParaRPr lang="en-AU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 rot="16200000">
            <a:off x="-17691" y="36588"/>
            <a:ext cx="3690257" cy="3624943"/>
          </a:xfrm>
          <a:prstGeom prst="ellipse">
            <a:avLst/>
          </a:prstGeom>
          <a:solidFill>
            <a:srgbClr val="373E4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ounded Rectangle 8"/>
          <p:cNvSpPr/>
          <p:nvPr/>
        </p:nvSpPr>
        <p:spPr>
          <a:xfrm>
            <a:off x="1337580" y="1351803"/>
            <a:ext cx="10257066" cy="1838961"/>
          </a:xfrm>
          <a:prstGeom prst="roundRect">
            <a:avLst/>
          </a:prstGeom>
          <a:solidFill>
            <a:schemeClr val="tx1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Chronic disease preventive care provision in one mental health community-managed organisation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8348" y="4467676"/>
            <a:ext cx="8523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Kate </a:t>
            </a:r>
            <a:r>
              <a:rPr lang="en-AU" sz="24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Bartlem</a:t>
            </a:r>
            <a:r>
              <a:rPr lang="en-AU" sz="2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Alison Rasmussen, Jade Ryall, Jenny Bowman</a:t>
            </a:r>
          </a:p>
        </p:txBody>
      </p:sp>
    </p:spTree>
    <p:extLst>
      <p:ext uri="{BB962C8B-B14F-4D97-AF65-F5344CB8AC3E}">
        <p14:creationId xmlns:p14="http://schemas.microsoft.com/office/powerpoint/2010/main" val="384490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5917382" y="4294918"/>
            <a:ext cx="2558913" cy="245714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Had been employed with the CMO for between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1- 16 years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(75%;)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07412" y="343582"/>
            <a:ext cx="1941288" cy="196269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Were 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full-time </a:t>
            </a: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employees 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</a:t>
            </a: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78%)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510297" y="3981822"/>
            <a:ext cx="2057400" cy="2038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Were employed by a service in a </a:t>
            </a: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major city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(66%)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04604" y="2886808"/>
            <a:ext cx="3346904" cy="971178"/>
          </a:xfrm>
          <a:prstGeom prst="rect">
            <a:avLst/>
          </a:prstGeom>
          <a:solidFill>
            <a:srgbClr val="D7AD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majority of staff members: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38357" y="3171241"/>
            <a:ext cx="2365982" cy="22473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Were involved in </a:t>
            </a: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programs targeting</a:t>
            </a:r>
            <a:r>
              <a:rPr kumimoji="0" lang="en-AU" sz="1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health behaviours</a:t>
            </a:r>
            <a:endParaRPr kumimoji="0" lang="en-A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(55%)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9273701" y="343582"/>
            <a:ext cx="2636197" cy="251433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Provided </a:t>
            </a: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Person-centred support </a:t>
            </a: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as their current role (77%) 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399024" y="228275"/>
            <a:ext cx="2283772" cy="23059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Were employed by a service in a area of high disadvantage: </a:t>
            </a:r>
            <a:r>
              <a:rPr kumimoji="0" lang="en-A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67%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6740" y="0"/>
            <a:ext cx="3011054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3" y="2819285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Work 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characteristics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22" name="Straight Arrow Connector 21"/>
          <p:cNvCxnSpPr>
            <a:stCxn id="4" idx="0"/>
            <a:endCxn id="11" idx="4"/>
          </p:cNvCxnSpPr>
          <p:nvPr/>
        </p:nvCxnSpPr>
        <p:spPr>
          <a:xfrm flipV="1">
            <a:off x="7678056" y="2306280"/>
            <a:ext cx="0" cy="580528"/>
          </a:xfrm>
          <a:prstGeom prst="straightConnector1">
            <a:avLst/>
          </a:prstGeom>
          <a:ln>
            <a:solidFill>
              <a:schemeClr val="tx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3"/>
          </p:cNvCxnSpPr>
          <p:nvPr/>
        </p:nvCxnSpPr>
        <p:spPr>
          <a:xfrm flipH="1">
            <a:off x="9351508" y="2489701"/>
            <a:ext cx="308255" cy="36821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1"/>
          </p:cNvCxnSpPr>
          <p:nvPr/>
        </p:nvCxnSpPr>
        <p:spPr>
          <a:xfrm flipH="1" flipV="1">
            <a:off x="9351508" y="3886877"/>
            <a:ext cx="460088" cy="39345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0"/>
          </p:cNvCxnSpPr>
          <p:nvPr/>
        </p:nvCxnSpPr>
        <p:spPr>
          <a:xfrm flipH="1" flipV="1">
            <a:off x="7196838" y="3857986"/>
            <a:ext cx="1" cy="436932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7"/>
          </p:cNvCxnSpPr>
          <p:nvPr/>
        </p:nvCxnSpPr>
        <p:spPr>
          <a:xfrm>
            <a:off x="5157849" y="3500358"/>
            <a:ext cx="846755" cy="7675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9" idx="5"/>
          </p:cNvCxnSpPr>
          <p:nvPr/>
        </p:nvCxnSpPr>
        <p:spPr>
          <a:xfrm>
            <a:off x="5348345" y="2196503"/>
            <a:ext cx="1003951" cy="69030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45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4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 rot="16200000">
            <a:off x="1245712" y="2547550"/>
            <a:ext cx="1447797" cy="1534296"/>
          </a:xfrm>
          <a:prstGeom prst="ellipse">
            <a:avLst/>
          </a:prstGeom>
          <a:solidFill>
            <a:srgbClr val="00602B">
              <a:alpha val="5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ounded Rectangle 3"/>
          <p:cNvSpPr/>
          <p:nvPr/>
        </p:nvSpPr>
        <p:spPr>
          <a:xfrm>
            <a:off x="2213620" y="2457450"/>
            <a:ext cx="8030935" cy="17145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solidFill>
                  <a:sysClr val="windowText" lastClr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Level of Preventive care delivery</a:t>
            </a:r>
            <a:endParaRPr lang="en-AU" sz="4000" b="1" dirty="0">
              <a:solidFill>
                <a:sysClr val="windowText" lastClr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242070" y="1449765"/>
            <a:ext cx="1943100" cy="1864935"/>
          </a:xfrm>
          <a:prstGeom prst="ellipse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lang="en-AU" sz="5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 rot="16200000">
            <a:off x="2589074" y="1744760"/>
            <a:ext cx="1192193" cy="1274944"/>
          </a:xfrm>
          <a:prstGeom prst="ellipse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000785"/>
              </p:ext>
            </p:extLst>
          </p:nvPr>
        </p:nvGraphicFramePr>
        <p:xfrm>
          <a:off x="229527" y="1378633"/>
          <a:ext cx="11531064" cy="547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32508" y="247649"/>
            <a:ext cx="10445091" cy="990601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bg1"/>
                </a:solidFill>
              </a:rPr>
              <a:t>Average proportion of consumers provided preventive care</a:t>
            </a:r>
            <a:endParaRPr lang="en-A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3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 rot="16200000">
            <a:off x="1245712" y="2547550"/>
            <a:ext cx="1447797" cy="1534296"/>
          </a:xfrm>
          <a:prstGeom prst="ellipse">
            <a:avLst/>
          </a:prstGeom>
          <a:solidFill>
            <a:srgbClr val="00602B">
              <a:alpha val="5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13620" y="2457450"/>
            <a:ext cx="8030935" cy="1981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000" b="1" dirty="0" smtClean="0">
                <a:solidFill>
                  <a:sysClr val="windowText" lastClr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Staff characteristics associated with optimal preventive care delivery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242070" y="1449765"/>
            <a:ext cx="1943100" cy="1864935"/>
          </a:xfrm>
          <a:prstGeom prst="ellipse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5400" b="1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kumimoji="0" lang="en-AU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 rot="16200000">
            <a:off x="2589074" y="1744760"/>
            <a:ext cx="1192193" cy="1274944"/>
          </a:xfrm>
          <a:prstGeom prst="ellipse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2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Statistical analysis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54960" y="4851189"/>
            <a:ext cx="2514600" cy="1014413"/>
          </a:xfrm>
          <a:prstGeom prst="roundRect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/>
              <a:t>Ask</a:t>
            </a:r>
            <a:endParaRPr lang="en-AU" sz="2800" dirty="0"/>
          </a:p>
        </p:txBody>
      </p:sp>
      <p:sp>
        <p:nvSpPr>
          <p:cNvPr id="19" name="Rounded Rectangle 18"/>
          <p:cNvSpPr/>
          <p:nvPr/>
        </p:nvSpPr>
        <p:spPr>
          <a:xfrm>
            <a:off x="3388371" y="4851188"/>
            <a:ext cx="2514600" cy="1014413"/>
          </a:xfrm>
          <a:prstGeom prst="roundRect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/>
              <a:t>Advise</a:t>
            </a:r>
            <a:endParaRPr lang="en-AU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6321782" y="4851187"/>
            <a:ext cx="2514600" cy="1014413"/>
          </a:xfrm>
          <a:prstGeom prst="roundRect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/>
              <a:t>Assist</a:t>
            </a:r>
            <a:endParaRPr lang="en-AU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9255193" y="4851187"/>
            <a:ext cx="2514600" cy="1014413"/>
          </a:xfrm>
          <a:prstGeom prst="roundRect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/>
              <a:t>Connect</a:t>
            </a:r>
            <a:endParaRPr lang="en-AU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3352512" y="2061123"/>
            <a:ext cx="5764305" cy="172224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Optimal care provision</a:t>
            </a:r>
          </a:p>
          <a:p>
            <a:pPr algn="ctr"/>
            <a:r>
              <a:rPr lang="en-AU" sz="2400" dirty="0" smtClean="0">
                <a:solidFill>
                  <a:schemeClr val="tx1"/>
                </a:solidFill>
              </a:rPr>
              <a:t>(to 80-100% of consumers for all health risk behaviours)</a:t>
            </a:r>
          </a:p>
        </p:txBody>
      </p:sp>
      <p:cxnSp>
        <p:nvCxnSpPr>
          <p:cNvPr id="17" name="Straight Connector 16"/>
          <p:cNvCxnSpPr>
            <a:stCxn id="18" idx="0"/>
            <a:endCxn id="16" idx="2"/>
          </p:cNvCxnSpPr>
          <p:nvPr/>
        </p:nvCxnSpPr>
        <p:spPr>
          <a:xfrm flipV="1">
            <a:off x="1712260" y="3783367"/>
            <a:ext cx="4522405" cy="1067822"/>
          </a:xfrm>
          <a:prstGeom prst="line">
            <a:avLst/>
          </a:prstGeom>
          <a:ln>
            <a:solidFill>
              <a:srgbClr val="7EA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0"/>
            <a:endCxn id="16" idx="2"/>
          </p:cNvCxnSpPr>
          <p:nvPr/>
        </p:nvCxnSpPr>
        <p:spPr>
          <a:xfrm flipV="1">
            <a:off x="4645671" y="3783367"/>
            <a:ext cx="1588994" cy="1067821"/>
          </a:xfrm>
          <a:prstGeom prst="line">
            <a:avLst/>
          </a:prstGeom>
          <a:ln>
            <a:solidFill>
              <a:srgbClr val="7EA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0"/>
            <a:endCxn id="16" idx="2"/>
          </p:cNvCxnSpPr>
          <p:nvPr/>
        </p:nvCxnSpPr>
        <p:spPr>
          <a:xfrm flipH="1" flipV="1">
            <a:off x="6234665" y="3783367"/>
            <a:ext cx="4277828" cy="1067820"/>
          </a:xfrm>
          <a:prstGeom prst="line">
            <a:avLst/>
          </a:prstGeom>
          <a:ln>
            <a:solidFill>
              <a:srgbClr val="7EA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6260294" y="3783367"/>
            <a:ext cx="1344417" cy="1067820"/>
          </a:xfrm>
          <a:prstGeom prst="line">
            <a:avLst/>
          </a:prstGeom>
          <a:ln>
            <a:solidFill>
              <a:srgbClr val="7EA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96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794" y="1976054"/>
            <a:ext cx="11588688" cy="9774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3295" y="2228363"/>
            <a:ext cx="11252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/>
              <a:t>Optimal care provision for ‘Ask’  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4624762" y="3423747"/>
            <a:ext cx="1344381" cy="1327900"/>
          </a:xfrm>
          <a:prstGeom prst="chevron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4624761" y="5127979"/>
            <a:ext cx="1344381" cy="1327900"/>
          </a:xfrm>
          <a:prstGeom prst="chevron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5781" y="5301512"/>
            <a:ext cx="46948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I</a:t>
            </a:r>
            <a:r>
              <a:rPr lang="en-AU" sz="2400" b="1" dirty="0" smtClean="0"/>
              <a:t>nvolvement in programs targeting health behaviours</a:t>
            </a:r>
          </a:p>
          <a:p>
            <a:endParaRPr lang="en-A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26794" y="3445234"/>
            <a:ext cx="47438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High level of socio-economic disadvantage in area of service worked in</a:t>
            </a:r>
          </a:p>
          <a:p>
            <a:endParaRPr lang="en-AU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141225" y="3659533"/>
            <a:ext cx="5853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3.79</a:t>
            </a:r>
            <a:r>
              <a:rPr lang="en-AU" sz="2000" dirty="0" smtClean="0"/>
              <a:t> times more likely than staff working in services in areas of lower socio-economic disadvantage</a:t>
            </a:r>
            <a:endParaRPr lang="en-AU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89388" y="5437986"/>
            <a:ext cx="5853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3.82</a:t>
            </a:r>
            <a:r>
              <a:rPr lang="en-AU" sz="2000" dirty="0" smtClean="0"/>
              <a:t> times more likely than staff who were not involved in programs targeting health behaviours</a:t>
            </a:r>
            <a:endParaRPr lang="en-AU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Associations with optimal care provision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5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3" grpId="0" animBg="1"/>
      <p:bldP spid="24" grpId="0" animBg="1"/>
      <p:bldP spid="26" grpId="0"/>
      <p:bldP spid="27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6794" y="1976054"/>
            <a:ext cx="11588688" cy="9774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1044238" y="1937800"/>
            <a:ext cx="101077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000" b="1" dirty="0" smtClean="0"/>
          </a:p>
          <a:p>
            <a:pPr algn="ctr"/>
            <a:r>
              <a:rPr lang="en-AU" sz="2000" b="1" dirty="0" smtClean="0"/>
              <a:t>Optimal care provision for ‘Advise’</a:t>
            </a:r>
          </a:p>
          <a:p>
            <a:endParaRPr lang="en-AU" sz="2000" b="1" dirty="0"/>
          </a:p>
        </p:txBody>
      </p:sp>
      <p:sp>
        <p:nvSpPr>
          <p:cNvPr id="9" name="Chevron 8"/>
          <p:cNvSpPr/>
          <p:nvPr/>
        </p:nvSpPr>
        <p:spPr>
          <a:xfrm>
            <a:off x="4716790" y="3500615"/>
            <a:ext cx="1344381" cy="1327900"/>
          </a:xfrm>
          <a:prstGeom prst="chevron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94" y="3628186"/>
            <a:ext cx="4737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Staff members employed </a:t>
            </a:r>
          </a:p>
          <a:p>
            <a:r>
              <a:rPr lang="en-AU" sz="2400" b="1" dirty="0" smtClean="0"/>
              <a:t>full-time </a:t>
            </a:r>
          </a:p>
          <a:p>
            <a:endParaRPr lang="en-A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33253" y="3800877"/>
            <a:ext cx="5853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3.30 </a:t>
            </a:r>
            <a:r>
              <a:rPr lang="en-AU" sz="2000" dirty="0" smtClean="0"/>
              <a:t>times more likely than part-time or casual staff members </a:t>
            </a:r>
            <a:endParaRPr lang="en-AU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Associations with optimal care provision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1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Key findings </a:t>
            </a:r>
          </a:p>
        </p:txBody>
      </p:sp>
      <p:sp>
        <p:nvSpPr>
          <p:cNvPr id="110" name="Up Arrow 109"/>
          <p:cNvSpPr/>
          <p:nvPr/>
        </p:nvSpPr>
        <p:spPr>
          <a:xfrm>
            <a:off x="571500" y="2220158"/>
            <a:ext cx="1181100" cy="1409700"/>
          </a:xfrm>
          <a:prstGeom prst="upArrow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1" name="Up Arrow 110"/>
          <p:cNvSpPr/>
          <p:nvPr/>
        </p:nvSpPr>
        <p:spPr>
          <a:xfrm>
            <a:off x="2544191" y="2220158"/>
            <a:ext cx="1181100" cy="1409700"/>
          </a:xfrm>
          <a:prstGeom prst="upArrow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5831" y="3682305"/>
            <a:ext cx="99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Asking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433387" y="3679982"/>
            <a:ext cx="1426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advice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4" name="Up Arrow 113"/>
          <p:cNvSpPr/>
          <p:nvPr/>
        </p:nvSpPr>
        <p:spPr>
          <a:xfrm rot="10800000">
            <a:off x="4414267" y="2268616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5" name="Up Arrow 114"/>
          <p:cNvSpPr/>
          <p:nvPr/>
        </p:nvSpPr>
        <p:spPr>
          <a:xfrm rot="10800000">
            <a:off x="6386957" y="2244387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179598" y="3654087"/>
            <a:ext cx="1735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assistance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059857" y="3654087"/>
            <a:ext cx="1835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connections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8" name="Up Arrow 117"/>
          <p:cNvSpPr/>
          <p:nvPr/>
        </p:nvSpPr>
        <p:spPr>
          <a:xfrm>
            <a:off x="8359646" y="2220158"/>
            <a:ext cx="1181100" cy="1409700"/>
          </a:xfrm>
          <a:prstGeom prst="upArrow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9" name="Up Arrow 118"/>
          <p:cNvSpPr/>
          <p:nvPr/>
        </p:nvSpPr>
        <p:spPr>
          <a:xfrm rot="10800000">
            <a:off x="10085323" y="2268616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072590" y="3728471"/>
            <a:ext cx="1835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Inadequate physical activity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9758224" y="3743858"/>
            <a:ext cx="1835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Harmful alcohol consumption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5587971"/>
            <a:ext cx="110220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More research is needed to explore preventive care practises of multiple mental health 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CMOs in NSW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9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0" grpId="1" animBg="1"/>
      <p:bldP spid="111" grpId="0" animBg="1"/>
      <p:bldP spid="111" grpId="1" animBg="1"/>
      <p:bldP spid="112" grpId="0"/>
      <p:bldP spid="112" grpId="1"/>
      <p:bldP spid="113" grpId="0"/>
      <p:bldP spid="113" grpId="1"/>
      <p:bldP spid="114" grpId="0" animBg="1"/>
      <p:bldP spid="114" grpId="1" animBg="1"/>
      <p:bldP spid="115" grpId="0" animBg="1"/>
      <p:bldP spid="115" grpId="1" animBg="1"/>
      <p:bldP spid="116" grpId="0"/>
      <p:bldP spid="116" grpId="1"/>
      <p:bldP spid="117" grpId="0"/>
      <p:bldP spid="117" grpId="1"/>
      <p:bldP spid="118" grpId="0" animBg="1"/>
      <p:bldP spid="119" grpId="0" animBg="1"/>
      <p:bldP spid="120" grpId="0"/>
      <p:bldP spid="121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4"/>
          <p:cNvSpPr>
            <a:spLocks noEditPoints="1"/>
          </p:cNvSpPr>
          <p:nvPr/>
        </p:nvSpPr>
        <p:spPr bwMode="auto">
          <a:xfrm>
            <a:off x="1007302" y="2303801"/>
            <a:ext cx="1186169" cy="1175657"/>
          </a:xfrm>
          <a:custGeom>
            <a:avLst/>
            <a:gdLst/>
            <a:ahLst/>
            <a:cxnLst>
              <a:cxn ang="0">
                <a:pos x="1126" y="73"/>
              </a:cxn>
              <a:cxn ang="0">
                <a:pos x="644" y="319"/>
              </a:cxn>
              <a:cxn ang="0">
                <a:pos x="273" y="708"/>
              </a:cxn>
              <a:cxn ang="0">
                <a:pos x="50" y="1204"/>
              </a:cxn>
              <a:cxn ang="0">
                <a:pos x="8" y="1768"/>
              </a:cxn>
              <a:cxn ang="0">
                <a:pos x="158" y="2300"/>
              </a:cxn>
              <a:cxn ang="0">
                <a:pos x="469" y="2739"/>
              </a:cxn>
              <a:cxn ang="0">
                <a:pos x="908" y="3051"/>
              </a:cxn>
              <a:cxn ang="0">
                <a:pos x="1440" y="3200"/>
              </a:cxn>
              <a:cxn ang="0">
                <a:pos x="2005" y="3158"/>
              </a:cxn>
              <a:cxn ang="0">
                <a:pos x="2500" y="2935"/>
              </a:cxn>
              <a:cxn ang="0">
                <a:pos x="2889" y="2564"/>
              </a:cxn>
              <a:cxn ang="0">
                <a:pos x="3136" y="2082"/>
              </a:cxn>
              <a:cxn ang="0">
                <a:pos x="3206" y="1522"/>
              </a:cxn>
              <a:cxn ang="0">
                <a:pos x="3082" y="980"/>
              </a:cxn>
              <a:cxn ang="0">
                <a:pos x="2791" y="526"/>
              </a:cxn>
              <a:cxn ang="0">
                <a:pos x="2369" y="194"/>
              </a:cxn>
              <a:cxn ang="0">
                <a:pos x="1848" y="19"/>
              </a:cxn>
              <a:cxn ang="0">
                <a:pos x="2527" y="1178"/>
              </a:cxn>
              <a:cxn ang="0">
                <a:pos x="2477" y="1551"/>
              </a:cxn>
              <a:cxn ang="0">
                <a:pos x="2296" y="1953"/>
              </a:cxn>
              <a:cxn ang="0">
                <a:pos x="1987" y="2285"/>
              </a:cxn>
              <a:cxn ang="0">
                <a:pos x="1555" y="2497"/>
              </a:cxn>
              <a:cxn ang="0">
                <a:pos x="1074" y="2543"/>
              </a:cxn>
              <a:cxn ang="0">
                <a:pos x="742" y="2476"/>
              </a:cxn>
              <a:cxn ang="0">
                <a:pos x="445" y="2333"/>
              </a:cxn>
              <a:cxn ang="0">
                <a:pos x="682" y="2332"/>
              </a:cxn>
              <a:cxn ang="0">
                <a:pos x="949" y="2257"/>
              </a:cxn>
              <a:cxn ang="0">
                <a:pos x="1130" y="2136"/>
              </a:cxn>
              <a:cxn ang="0">
                <a:pos x="1000" y="2110"/>
              </a:cxn>
              <a:cxn ang="0">
                <a:pos x="886" y="2051"/>
              </a:cxn>
              <a:cxn ang="0">
                <a:pos x="792" y="1966"/>
              </a:cxn>
              <a:cxn ang="0">
                <a:pos x="725" y="1858"/>
              </a:cxn>
              <a:cxn ang="0">
                <a:pos x="794" y="1814"/>
              </a:cxn>
              <a:cxn ang="0">
                <a:pos x="860" y="1781"/>
              </a:cxn>
              <a:cxn ang="0">
                <a:pos x="735" y="1717"/>
              </a:cxn>
              <a:cxn ang="0">
                <a:pos x="635" y="1618"/>
              </a:cxn>
              <a:cxn ang="0">
                <a:pos x="567" y="1495"/>
              </a:cxn>
              <a:cxn ang="0">
                <a:pos x="539" y="1353"/>
              </a:cxn>
              <a:cxn ang="0">
                <a:pos x="641" y="1367"/>
              </a:cxn>
              <a:cxn ang="0">
                <a:pos x="686" y="1331"/>
              </a:cxn>
              <a:cxn ang="0">
                <a:pos x="575" y="1164"/>
              </a:cxn>
              <a:cxn ang="0">
                <a:pos x="543" y="956"/>
              </a:cxn>
              <a:cxn ang="0">
                <a:pos x="607" y="750"/>
              </a:cxn>
              <a:cxn ang="0">
                <a:pos x="776" y="924"/>
              </a:cxn>
              <a:cxn ang="0">
                <a:pos x="975" y="1064"/>
              </a:cxn>
              <a:cxn ang="0">
                <a:pos x="1198" y="1169"/>
              </a:cxn>
              <a:cxn ang="0">
                <a:pos x="1441" y="1231"/>
              </a:cxn>
              <a:cxn ang="0">
                <a:pos x="1575" y="1166"/>
              </a:cxn>
              <a:cxn ang="0">
                <a:pos x="1596" y="996"/>
              </a:cxn>
              <a:cxn ang="0">
                <a:pos x="1669" y="853"/>
              </a:cxn>
              <a:cxn ang="0">
                <a:pos x="1784" y="744"/>
              </a:cxn>
              <a:cxn ang="0">
                <a:pos x="1931" y="677"/>
              </a:cxn>
              <a:cxn ang="0">
                <a:pos x="2100" y="665"/>
              </a:cxn>
              <a:cxn ang="0">
                <a:pos x="2263" y="714"/>
              </a:cxn>
              <a:cxn ang="0">
                <a:pos x="2397" y="813"/>
              </a:cxn>
              <a:cxn ang="0">
                <a:pos x="2665" y="717"/>
              </a:cxn>
              <a:cxn ang="0">
                <a:pos x="2644" y="814"/>
              </a:cxn>
              <a:cxn ang="0">
                <a:pos x="2543" y="924"/>
              </a:cxn>
              <a:cxn ang="0">
                <a:pos x="2631" y="933"/>
              </a:cxn>
              <a:cxn ang="0">
                <a:pos x="2685" y="988"/>
              </a:cxn>
            </a:cxnLst>
            <a:rect l="0" t="0" r="r" b="b"/>
            <a:pathLst>
              <a:path w="3208" h="3209">
                <a:moveTo>
                  <a:pt x="1604" y="0"/>
                </a:moveTo>
                <a:lnTo>
                  <a:pt x="1522" y="3"/>
                </a:lnTo>
                <a:lnTo>
                  <a:pt x="1440" y="10"/>
                </a:lnTo>
                <a:lnTo>
                  <a:pt x="1360" y="19"/>
                </a:lnTo>
                <a:lnTo>
                  <a:pt x="1280" y="33"/>
                </a:lnTo>
                <a:lnTo>
                  <a:pt x="1203" y="51"/>
                </a:lnTo>
                <a:lnTo>
                  <a:pt x="1126" y="73"/>
                </a:lnTo>
                <a:lnTo>
                  <a:pt x="1053" y="98"/>
                </a:lnTo>
                <a:lnTo>
                  <a:pt x="980" y="127"/>
                </a:lnTo>
                <a:lnTo>
                  <a:pt x="908" y="159"/>
                </a:lnTo>
                <a:lnTo>
                  <a:pt x="839" y="194"/>
                </a:lnTo>
                <a:lnTo>
                  <a:pt x="772" y="232"/>
                </a:lnTo>
                <a:lnTo>
                  <a:pt x="708" y="275"/>
                </a:lnTo>
                <a:lnTo>
                  <a:pt x="644" y="319"/>
                </a:lnTo>
                <a:lnTo>
                  <a:pt x="583" y="367"/>
                </a:lnTo>
                <a:lnTo>
                  <a:pt x="526" y="418"/>
                </a:lnTo>
                <a:lnTo>
                  <a:pt x="469" y="471"/>
                </a:lnTo>
                <a:lnTo>
                  <a:pt x="417" y="526"/>
                </a:lnTo>
                <a:lnTo>
                  <a:pt x="366" y="585"/>
                </a:lnTo>
                <a:lnTo>
                  <a:pt x="318" y="646"/>
                </a:lnTo>
                <a:lnTo>
                  <a:pt x="273" y="708"/>
                </a:lnTo>
                <a:lnTo>
                  <a:pt x="232" y="773"/>
                </a:lnTo>
                <a:lnTo>
                  <a:pt x="194" y="840"/>
                </a:lnTo>
                <a:lnTo>
                  <a:pt x="158" y="910"/>
                </a:lnTo>
                <a:lnTo>
                  <a:pt x="126" y="980"/>
                </a:lnTo>
                <a:lnTo>
                  <a:pt x="97" y="1053"/>
                </a:lnTo>
                <a:lnTo>
                  <a:pt x="72" y="1128"/>
                </a:lnTo>
                <a:lnTo>
                  <a:pt x="50" y="1204"/>
                </a:lnTo>
                <a:lnTo>
                  <a:pt x="33" y="1281"/>
                </a:lnTo>
                <a:lnTo>
                  <a:pt x="19" y="1360"/>
                </a:lnTo>
                <a:lnTo>
                  <a:pt x="8" y="1441"/>
                </a:lnTo>
                <a:lnTo>
                  <a:pt x="2" y="1522"/>
                </a:lnTo>
                <a:lnTo>
                  <a:pt x="0" y="1604"/>
                </a:lnTo>
                <a:lnTo>
                  <a:pt x="2" y="1687"/>
                </a:lnTo>
                <a:lnTo>
                  <a:pt x="8" y="1768"/>
                </a:lnTo>
                <a:lnTo>
                  <a:pt x="19" y="1849"/>
                </a:lnTo>
                <a:lnTo>
                  <a:pt x="33" y="1928"/>
                </a:lnTo>
                <a:lnTo>
                  <a:pt x="50" y="2005"/>
                </a:lnTo>
                <a:lnTo>
                  <a:pt x="72" y="2082"/>
                </a:lnTo>
                <a:lnTo>
                  <a:pt x="97" y="2157"/>
                </a:lnTo>
                <a:lnTo>
                  <a:pt x="126" y="2230"/>
                </a:lnTo>
                <a:lnTo>
                  <a:pt x="158" y="2300"/>
                </a:lnTo>
                <a:lnTo>
                  <a:pt x="194" y="2369"/>
                </a:lnTo>
                <a:lnTo>
                  <a:pt x="232" y="2436"/>
                </a:lnTo>
                <a:lnTo>
                  <a:pt x="273" y="2502"/>
                </a:lnTo>
                <a:lnTo>
                  <a:pt x="318" y="2564"/>
                </a:lnTo>
                <a:lnTo>
                  <a:pt x="366" y="2625"/>
                </a:lnTo>
                <a:lnTo>
                  <a:pt x="417" y="2684"/>
                </a:lnTo>
                <a:lnTo>
                  <a:pt x="469" y="2739"/>
                </a:lnTo>
                <a:lnTo>
                  <a:pt x="526" y="2792"/>
                </a:lnTo>
                <a:lnTo>
                  <a:pt x="583" y="2842"/>
                </a:lnTo>
                <a:lnTo>
                  <a:pt x="644" y="2890"/>
                </a:lnTo>
                <a:lnTo>
                  <a:pt x="708" y="2935"/>
                </a:lnTo>
                <a:lnTo>
                  <a:pt x="772" y="2977"/>
                </a:lnTo>
                <a:lnTo>
                  <a:pt x="839" y="3016"/>
                </a:lnTo>
                <a:lnTo>
                  <a:pt x="908" y="3051"/>
                </a:lnTo>
                <a:lnTo>
                  <a:pt x="980" y="3083"/>
                </a:lnTo>
                <a:lnTo>
                  <a:pt x="1053" y="3112"/>
                </a:lnTo>
                <a:lnTo>
                  <a:pt x="1126" y="3137"/>
                </a:lnTo>
                <a:lnTo>
                  <a:pt x="1203" y="3158"/>
                </a:lnTo>
                <a:lnTo>
                  <a:pt x="1280" y="3176"/>
                </a:lnTo>
                <a:lnTo>
                  <a:pt x="1360" y="3191"/>
                </a:lnTo>
                <a:lnTo>
                  <a:pt x="1440" y="3200"/>
                </a:lnTo>
                <a:lnTo>
                  <a:pt x="1522" y="3207"/>
                </a:lnTo>
                <a:lnTo>
                  <a:pt x="1604" y="3209"/>
                </a:lnTo>
                <a:lnTo>
                  <a:pt x="1686" y="3207"/>
                </a:lnTo>
                <a:lnTo>
                  <a:pt x="1768" y="3200"/>
                </a:lnTo>
                <a:lnTo>
                  <a:pt x="1848" y="3191"/>
                </a:lnTo>
                <a:lnTo>
                  <a:pt x="1927" y="3176"/>
                </a:lnTo>
                <a:lnTo>
                  <a:pt x="2005" y="3158"/>
                </a:lnTo>
                <a:lnTo>
                  <a:pt x="2080" y="3137"/>
                </a:lnTo>
                <a:lnTo>
                  <a:pt x="2155" y="3112"/>
                </a:lnTo>
                <a:lnTo>
                  <a:pt x="2228" y="3083"/>
                </a:lnTo>
                <a:lnTo>
                  <a:pt x="2300" y="3051"/>
                </a:lnTo>
                <a:lnTo>
                  <a:pt x="2369" y="3016"/>
                </a:lnTo>
                <a:lnTo>
                  <a:pt x="2436" y="2977"/>
                </a:lnTo>
                <a:lnTo>
                  <a:pt x="2500" y="2935"/>
                </a:lnTo>
                <a:lnTo>
                  <a:pt x="2564" y="2890"/>
                </a:lnTo>
                <a:lnTo>
                  <a:pt x="2625" y="2842"/>
                </a:lnTo>
                <a:lnTo>
                  <a:pt x="2682" y="2792"/>
                </a:lnTo>
                <a:lnTo>
                  <a:pt x="2739" y="2739"/>
                </a:lnTo>
                <a:lnTo>
                  <a:pt x="2791" y="2684"/>
                </a:lnTo>
                <a:lnTo>
                  <a:pt x="2842" y="2625"/>
                </a:lnTo>
                <a:lnTo>
                  <a:pt x="2889" y="2564"/>
                </a:lnTo>
                <a:lnTo>
                  <a:pt x="2935" y="2502"/>
                </a:lnTo>
                <a:lnTo>
                  <a:pt x="2976" y="2436"/>
                </a:lnTo>
                <a:lnTo>
                  <a:pt x="3014" y="2369"/>
                </a:lnTo>
                <a:lnTo>
                  <a:pt x="3050" y="2300"/>
                </a:lnTo>
                <a:lnTo>
                  <a:pt x="3082" y="2230"/>
                </a:lnTo>
                <a:lnTo>
                  <a:pt x="3111" y="2157"/>
                </a:lnTo>
                <a:lnTo>
                  <a:pt x="3136" y="2082"/>
                </a:lnTo>
                <a:lnTo>
                  <a:pt x="3158" y="2005"/>
                </a:lnTo>
                <a:lnTo>
                  <a:pt x="3175" y="1928"/>
                </a:lnTo>
                <a:lnTo>
                  <a:pt x="3189" y="1849"/>
                </a:lnTo>
                <a:lnTo>
                  <a:pt x="3200" y="1768"/>
                </a:lnTo>
                <a:lnTo>
                  <a:pt x="3206" y="1687"/>
                </a:lnTo>
                <a:lnTo>
                  <a:pt x="3208" y="1604"/>
                </a:lnTo>
                <a:lnTo>
                  <a:pt x="3206" y="1522"/>
                </a:lnTo>
                <a:lnTo>
                  <a:pt x="3200" y="1441"/>
                </a:lnTo>
                <a:lnTo>
                  <a:pt x="3189" y="1360"/>
                </a:lnTo>
                <a:lnTo>
                  <a:pt x="3175" y="1281"/>
                </a:lnTo>
                <a:lnTo>
                  <a:pt x="3158" y="1204"/>
                </a:lnTo>
                <a:lnTo>
                  <a:pt x="3136" y="1128"/>
                </a:lnTo>
                <a:lnTo>
                  <a:pt x="3111" y="1053"/>
                </a:lnTo>
                <a:lnTo>
                  <a:pt x="3082" y="980"/>
                </a:lnTo>
                <a:lnTo>
                  <a:pt x="3050" y="910"/>
                </a:lnTo>
                <a:lnTo>
                  <a:pt x="3014" y="840"/>
                </a:lnTo>
                <a:lnTo>
                  <a:pt x="2976" y="773"/>
                </a:lnTo>
                <a:lnTo>
                  <a:pt x="2935" y="708"/>
                </a:lnTo>
                <a:lnTo>
                  <a:pt x="2889" y="646"/>
                </a:lnTo>
                <a:lnTo>
                  <a:pt x="2842" y="585"/>
                </a:lnTo>
                <a:lnTo>
                  <a:pt x="2791" y="526"/>
                </a:lnTo>
                <a:lnTo>
                  <a:pt x="2739" y="471"/>
                </a:lnTo>
                <a:lnTo>
                  <a:pt x="2682" y="418"/>
                </a:lnTo>
                <a:lnTo>
                  <a:pt x="2625" y="367"/>
                </a:lnTo>
                <a:lnTo>
                  <a:pt x="2564" y="319"/>
                </a:lnTo>
                <a:lnTo>
                  <a:pt x="2500" y="275"/>
                </a:lnTo>
                <a:lnTo>
                  <a:pt x="2436" y="232"/>
                </a:lnTo>
                <a:lnTo>
                  <a:pt x="2369" y="194"/>
                </a:lnTo>
                <a:lnTo>
                  <a:pt x="2300" y="159"/>
                </a:lnTo>
                <a:lnTo>
                  <a:pt x="2228" y="127"/>
                </a:lnTo>
                <a:lnTo>
                  <a:pt x="2155" y="98"/>
                </a:lnTo>
                <a:lnTo>
                  <a:pt x="2080" y="73"/>
                </a:lnTo>
                <a:lnTo>
                  <a:pt x="2005" y="51"/>
                </a:lnTo>
                <a:lnTo>
                  <a:pt x="1927" y="33"/>
                </a:lnTo>
                <a:lnTo>
                  <a:pt x="1848" y="19"/>
                </a:lnTo>
                <a:lnTo>
                  <a:pt x="1768" y="10"/>
                </a:lnTo>
                <a:lnTo>
                  <a:pt x="1686" y="3"/>
                </a:lnTo>
                <a:lnTo>
                  <a:pt x="1604" y="0"/>
                </a:lnTo>
                <a:close/>
                <a:moveTo>
                  <a:pt x="2526" y="1132"/>
                </a:moveTo>
                <a:lnTo>
                  <a:pt x="2526" y="1148"/>
                </a:lnTo>
                <a:lnTo>
                  <a:pt x="2526" y="1163"/>
                </a:lnTo>
                <a:lnTo>
                  <a:pt x="2527" y="1178"/>
                </a:lnTo>
                <a:lnTo>
                  <a:pt x="2527" y="1193"/>
                </a:lnTo>
                <a:lnTo>
                  <a:pt x="2526" y="1252"/>
                </a:lnTo>
                <a:lnTo>
                  <a:pt x="2522" y="1312"/>
                </a:lnTo>
                <a:lnTo>
                  <a:pt x="2515" y="1372"/>
                </a:lnTo>
                <a:lnTo>
                  <a:pt x="2505" y="1432"/>
                </a:lnTo>
                <a:lnTo>
                  <a:pt x="2492" y="1492"/>
                </a:lnTo>
                <a:lnTo>
                  <a:pt x="2477" y="1551"/>
                </a:lnTo>
                <a:lnTo>
                  <a:pt x="2459" y="1611"/>
                </a:lnTo>
                <a:lnTo>
                  <a:pt x="2438" y="1670"/>
                </a:lnTo>
                <a:lnTo>
                  <a:pt x="2416" y="1729"/>
                </a:lnTo>
                <a:lnTo>
                  <a:pt x="2389" y="1786"/>
                </a:lnTo>
                <a:lnTo>
                  <a:pt x="2361" y="1842"/>
                </a:lnTo>
                <a:lnTo>
                  <a:pt x="2329" y="1898"/>
                </a:lnTo>
                <a:lnTo>
                  <a:pt x="2296" y="1953"/>
                </a:lnTo>
                <a:lnTo>
                  <a:pt x="2259" y="2005"/>
                </a:lnTo>
                <a:lnTo>
                  <a:pt x="2220" y="2056"/>
                </a:lnTo>
                <a:lnTo>
                  <a:pt x="2179" y="2106"/>
                </a:lnTo>
                <a:lnTo>
                  <a:pt x="2134" y="2153"/>
                </a:lnTo>
                <a:lnTo>
                  <a:pt x="2087" y="2199"/>
                </a:lnTo>
                <a:lnTo>
                  <a:pt x="2038" y="2242"/>
                </a:lnTo>
                <a:lnTo>
                  <a:pt x="1987" y="2285"/>
                </a:lnTo>
                <a:lnTo>
                  <a:pt x="1933" y="2323"/>
                </a:lnTo>
                <a:lnTo>
                  <a:pt x="1875" y="2360"/>
                </a:lnTo>
                <a:lnTo>
                  <a:pt x="1816" y="2393"/>
                </a:lnTo>
                <a:lnTo>
                  <a:pt x="1754" y="2423"/>
                </a:lnTo>
                <a:lnTo>
                  <a:pt x="1690" y="2451"/>
                </a:lnTo>
                <a:lnTo>
                  <a:pt x="1624" y="2476"/>
                </a:lnTo>
                <a:lnTo>
                  <a:pt x="1555" y="2497"/>
                </a:lnTo>
                <a:lnTo>
                  <a:pt x="1483" y="2515"/>
                </a:lnTo>
                <a:lnTo>
                  <a:pt x="1409" y="2529"/>
                </a:lnTo>
                <a:lnTo>
                  <a:pt x="1333" y="2538"/>
                </a:lnTo>
                <a:lnTo>
                  <a:pt x="1254" y="2545"/>
                </a:lnTo>
                <a:lnTo>
                  <a:pt x="1173" y="2546"/>
                </a:lnTo>
                <a:lnTo>
                  <a:pt x="1124" y="2546"/>
                </a:lnTo>
                <a:lnTo>
                  <a:pt x="1074" y="2543"/>
                </a:lnTo>
                <a:lnTo>
                  <a:pt x="1024" y="2538"/>
                </a:lnTo>
                <a:lnTo>
                  <a:pt x="976" y="2532"/>
                </a:lnTo>
                <a:lnTo>
                  <a:pt x="928" y="2524"/>
                </a:lnTo>
                <a:lnTo>
                  <a:pt x="881" y="2515"/>
                </a:lnTo>
                <a:lnTo>
                  <a:pt x="834" y="2503"/>
                </a:lnTo>
                <a:lnTo>
                  <a:pt x="787" y="2490"/>
                </a:lnTo>
                <a:lnTo>
                  <a:pt x="742" y="2476"/>
                </a:lnTo>
                <a:lnTo>
                  <a:pt x="697" y="2460"/>
                </a:lnTo>
                <a:lnTo>
                  <a:pt x="654" y="2442"/>
                </a:lnTo>
                <a:lnTo>
                  <a:pt x="610" y="2423"/>
                </a:lnTo>
                <a:lnTo>
                  <a:pt x="567" y="2403"/>
                </a:lnTo>
                <a:lnTo>
                  <a:pt x="526" y="2381"/>
                </a:lnTo>
                <a:lnTo>
                  <a:pt x="485" y="2357"/>
                </a:lnTo>
                <a:lnTo>
                  <a:pt x="445" y="2333"/>
                </a:lnTo>
                <a:lnTo>
                  <a:pt x="473" y="2336"/>
                </a:lnTo>
                <a:lnTo>
                  <a:pt x="501" y="2338"/>
                </a:lnTo>
                <a:lnTo>
                  <a:pt x="529" y="2340"/>
                </a:lnTo>
                <a:lnTo>
                  <a:pt x="559" y="2340"/>
                </a:lnTo>
                <a:lnTo>
                  <a:pt x="600" y="2339"/>
                </a:lnTo>
                <a:lnTo>
                  <a:pt x="641" y="2336"/>
                </a:lnTo>
                <a:lnTo>
                  <a:pt x="682" y="2332"/>
                </a:lnTo>
                <a:lnTo>
                  <a:pt x="722" y="2326"/>
                </a:lnTo>
                <a:lnTo>
                  <a:pt x="762" y="2319"/>
                </a:lnTo>
                <a:lnTo>
                  <a:pt x="800" y="2309"/>
                </a:lnTo>
                <a:lnTo>
                  <a:pt x="839" y="2298"/>
                </a:lnTo>
                <a:lnTo>
                  <a:pt x="876" y="2286"/>
                </a:lnTo>
                <a:lnTo>
                  <a:pt x="913" y="2272"/>
                </a:lnTo>
                <a:lnTo>
                  <a:pt x="949" y="2257"/>
                </a:lnTo>
                <a:lnTo>
                  <a:pt x="984" y="2240"/>
                </a:lnTo>
                <a:lnTo>
                  <a:pt x="1020" y="2221"/>
                </a:lnTo>
                <a:lnTo>
                  <a:pt x="1053" y="2203"/>
                </a:lnTo>
                <a:lnTo>
                  <a:pt x="1087" y="2181"/>
                </a:lnTo>
                <a:lnTo>
                  <a:pt x="1118" y="2159"/>
                </a:lnTo>
                <a:lnTo>
                  <a:pt x="1149" y="2136"/>
                </a:lnTo>
                <a:lnTo>
                  <a:pt x="1130" y="2136"/>
                </a:lnTo>
                <a:lnTo>
                  <a:pt x="1110" y="2133"/>
                </a:lnTo>
                <a:lnTo>
                  <a:pt x="1091" y="2131"/>
                </a:lnTo>
                <a:lnTo>
                  <a:pt x="1072" y="2129"/>
                </a:lnTo>
                <a:lnTo>
                  <a:pt x="1054" y="2125"/>
                </a:lnTo>
                <a:lnTo>
                  <a:pt x="1036" y="2120"/>
                </a:lnTo>
                <a:lnTo>
                  <a:pt x="1017" y="2116"/>
                </a:lnTo>
                <a:lnTo>
                  <a:pt x="1000" y="2110"/>
                </a:lnTo>
                <a:lnTo>
                  <a:pt x="983" y="2103"/>
                </a:lnTo>
                <a:lnTo>
                  <a:pt x="966" y="2096"/>
                </a:lnTo>
                <a:lnTo>
                  <a:pt x="949" y="2088"/>
                </a:lnTo>
                <a:lnTo>
                  <a:pt x="933" y="2079"/>
                </a:lnTo>
                <a:lnTo>
                  <a:pt x="916" y="2071"/>
                </a:lnTo>
                <a:lnTo>
                  <a:pt x="901" y="2061"/>
                </a:lnTo>
                <a:lnTo>
                  <a:pt x="886" y="2051"/>
                </a:lnTo>
                <a:lnTo>
                  <a:pt x="872" y="2041"/>
                </a:lnTo>
                <a:lnTo>
                  <a:pt x="857" y="2029"/>
                </a:lnTo>
                <a:lnTo>
                  <a:pt x="844" y="2017"/>
                </a:lnTo>
                <a:lnTo>
                  <a:pt x="830" y="2005"/>
                </a:lnTo>
                <a:lnTo>
                  <a:pt x="817" y="1993"/>
                </a:lnTo>
                <a:lnTo>
                  <a:pt x="805" y="1980"/>
                </a:lnTo>
                <a:lnTo>
                  <a:pt x="792" y="1966"/>
                </a:lnTo>
                <a:lnTo>
                  <a:pt x="781" y="1951"/>
                </a:lnTo>
                <a:lnTo>
                  <a:pt x="771" y="1936"/>
                </a:lnTo>
                <a:lnTo>
                  <a:pt x="760" y="1921"/>
                </a:lnTo>
                <a:lnTo>
                  <a:pt x="750" y="1906"/>
                </a:lnTo>
                <a:lnTo>
                  <a:pt x="742" y="1890"/>
                </a:lnTo>
                <a:lnTo>
                  <a:pt x="732" y="1874"/>
                </a:lnTo>
                <a:lnTo>
                  <a:pt x="725" y="1858"/>
                </a:lnTo>
                <a:lnTo>
                  <a:pt x="717" y="1840"/>
                </a:lnTo>
                <a:lnTo>
                  <a:pt x="711" y="1824"/>
                </a:lnTo>
                <a:lnTo>
                  <a:pt x="705" y="1806"/>
                </a:lnTo>
                <a:lnTo>
                  <a:pt x="726" y="1810"/>
                </a:lnTo>
                <a:lnTo>
                  <a:pt x="749" y="1812"/>
                </a:lnTo>
                <a:lnTo>
                  <a:pt x="771" y="1814"/>
                </a:lnTo>
                <a:lnTo>
                  <a:pt x="794" y="1814"/>
                </a:lnTo>
                <a:lnTo>
                  <a:pt x="826" y="1813"/>
                </a:lnTo>
                <a:lnTo>
                  <a:pt x="858" y="1810"/>
                </a:lnTo>
                <a:lnTo>
                  <a:pt x="889" y="1805"/>
                </a:lnTo>
                <a:lnTo>
                  <a:pt x="920" y="1798"/>
                </a:lnTo>
                <a:lnTo>
                  <a:pt x="899" y="1793"/>
                </a:lnTo>
                <a:lnTo>
                  <a:pt x="879" y="1787"/>
                </a:lnTo>
                <a:lnTo>
                  <a:pt x="860" y="1781"/>
                </a:lnTo>
                <a:lnTo>
                  <a:pt x="840" y="1774"/>
                </a:lnTo>
                <a:lnTo>
                  <a:pt x="821" y="1767"/>
                </a:lnTo>
                <a:lnTo>
                  <a:pt x="804" y="1758"/>
                </a:lnTo>
                <a:lnTo>
                  <a:pt x="785" y="1748"/>
                </a:lnTo>
                <a:lnTo>
                  <a:pt x="769" y="1739"/>
                </a:lnTo>
                <a:lnTo>
                  <a:pt x="751" y="1729"/>
                </a:lnTo>
                <a:lnTo>
                  <a:pt x="735" y="1717"/>
                </a:lnTo>
                <a:lnTo>
                  <a:pt x="718" y="1704"/>
                </a:lnTo>
                <a:lnTo>
                  <a:pt x="703" y="1692"/>
                </a:lnTo>
                <a:lnTo>
                  <a:pt x="689" y="1678"/>
                </a:lnTo>
                <a:lnTo>
                  <a:pt x="673" y="1664"/>
                </a:lnTo>
                <a:lnTo>
                  <a:pt x="661" y="1650"/>
                </a:lnTo>
                <a:lnTo>
                  <a:pt x="647" y="1635"/>
                </a:lnTo>
                <a:lnTo>
                  <a:pt x="635" y="1618"/>
                </a:lnTo>
                <a:lnTo>
                  <a:pt x="623" y="1603"/>
                </a:lnTo>
                <a:lnTo>
                  <a:pt x="611" y="1585"/>
                </a:lnTo>
                <a:lnTo>
                  <a:pt x="601" y="1569"/>
                </a:lnTo>
                <a:lnTo>
                  <a:pt x="591" y="1551"/>
                </a:lnTo>
                <a:lnTo>
                  <a:pt x="582" y="1533"/>
                </a:lnTo>
                <a:lnTo>
                  <a:pt x="574" y="1514"/>
                </a:lnTo>
                <a:lnTo>
                  <a:pt x="567" y="1495"/>
                </a:lnTo>
                <a:lnTo>
                  <a:pt x="560" y="1476"/>
                </a:lnTo>
                <a:lnTo>
                  <a:pt x="555" y="1456"/>
                </a:lnTo>
                <a:lnTo>
                  <a:pt x="549" y="1436"/>
                </a:lnTo>
                <a:lnTo>
                  <a:pt x="546" y="1415"/>
                </a:lnTo>
                <a:lnTo>
                  <a:pt x="542" y="1395"/>
                </a:lnTo>
                <a:lnTo>
                  <a:pt x="540" y="1374"/>
                </a:lnTo>
                <a:lnTo>
                  <a:pt x="539" y="1353"/>
                </a:lnTo>
                <a:lnTo>
                  <a:pt x="537" y="1331"/>
                </a:lnTo>
                <a:lnTo>
                  <a:pt x="537" y="1328"/>
                </a:lnTo>
                <a:lnTo>
                  <a:pt x="537" y="1325"/>
                </a:lnTo>
                <a:lnTo>
                  <a:pt x="562" y="1338"/>
                </a:lnTo>
                <a:lnTo>
                  <a:pt x="588" y="1350"/>
                </a:lnTo>
                <a:lnTo>
                  <a:pt x="614" y="1359"/>
                </a:lnTo>
                <a:lnTo>
                  <a:pt x="641" y="1367"/>
                </a:lnTo>
                <a:lnTo>
                  <a:pt x="668" y="1374"/>
                </a:lnTo>
                <a:lnTo>
                  <a:pt x="696" y="1379"/>
                </a:lnTo>
                <a:lnTo>
                  <a:pt x="724" y="1382"/>
                </a:lnTo>
                <a:lnTo>
                  <a:pt x="753" y="1385"/>
                </a:lnTo>
                <a:lnTo>
                  <a:pt x="730" y="1368"/>
                </a:lnTo>
                <a:lnTo>
                  <a:pt x="708" y="1350"/>
                </a:lnTo>
                <a:lnTo>
                  <a:pt x="686" y="1331"/>
                </a:lnTo>
                <a:lnTo>
                  <a:pt x="666" y="1310"/>
                </a:lnTo>
                <a:lnTo>
                  <a:pt x="648" y="1289"/>
                </a:lnTo>
                <a:lnTo>
                  <a:pt x="630" y="1265"/>
                </a:lnTo>
                <a:lnTo>
                  <a:pt x="615" y="1242"/>
                </a:lnTo>
                <a:lnTo>
                  <a:pt x="600" y="1217"/>
                </a:lnTo>
                <a:lnTo>
                  <a:pt x="587" y="1191"/>
                </a:lnTo>
                <a:lnTo>
                  <a:pt x="575" y="1164"/>
                </a:lnTo>
                <a:lnTo>
                  <a:pt x="566" y="1137"/>
                </a:lnTo>
                <a:lnTo>
                  <a:pt x="557" y="1108"/>
                </a:lnTo>
                <a:lnTo>
                  <a:pt x="550" y="1080"/>
                </a:lnTo>
                <a:lnTo>
                  <a:pt x="546" y="1050"/>
                </a:lnTo>
                <a:lnTo>
                  <a:pt x="543" y="1020"/>
                </a:lnTo>
                <a:lnTo>
                  <a:pt x="542" y="989"/>
                </a:lnTo>
                <a:lnTo>
                  <a:pt x="543" y="956"/>
                </a:lnTo>
                <a:lnTo>
                  <a:pt x="546" y="925"/>
                </a:lnTo>
                <a:lnTo>
                  <a:pt x="551" y="893"/>
                </a:lnTo>
                <a:lnTo>
                  <a:pt x="559" y="863"/>
                </a:lnTo>
                <a:lnTo>
                  <a:pt x="568" y="833"/>
                </a:lnTo>
                <a:lnTo>
                  <a:pt x="578" y="804"/>
                </a:lnTo>
                <a:lnTo>
                  <a:pt x="591" y="777"/>
                </a:lnTo>
                <a:lnTo>
                  <a:pt x="607" y="750"/>
                </a:lnTo>
                <a:lnTo>
                  <a:pt x="629" y="777"/>
                </a:lnTo>
                <a:lnTo>
                  <a:pt x="651" y="803"/>
                </a:lnTo>
                <a:lnTo>
                  <a:pt x="675" y="829"/>
                </a:lnTo>
                <a:lnTo>
                  <a:pt x="699" y="853"/>
                </a:lnTo>
                <a:lnTo>
                  <a:pt x="724" y="877"/>
                </a:lnTo>
                <a:lnTo>
                  <a:pt x="750" y="901"/>
                </a:lnTo>
                <a:lnTo>
                  <a:pt x="776" y="924"/>
                </a:lnTo>
                <a:lnTo>
                  <a:pt x="803" y="946"/>
                </a:lnTo>
                <a:lnTo>
                  <a:pt x="830" y="968"/>
                </a:lnTo>
                <a:lnTo>
                  <a:pt x="858" y="988"/>
                </a:lnTo>
                <a:lnTo>
                  <a:pt x="886" y="1009"/>
                </a:lnTo>
                <a:lnTo>
                  <a:pt x="915" y="1028"/>
                </a:lnTo>
                <a:lnTo>
                  <a:pt x="945" y="1047"/>
                </a:lnTo>
                <a:lnTo>
                  <a:pt x="975" y="1064"/>
                </a:lnTo>
                <a:lnTo>
                  <a:pt x="1006" y="1082"/>
                </a:lnTo>
                <a:lnTo>
                  <a:pt x="1036" y="1098"/>
                </a:lnTo>
                <a:lnTo>
                  <a:pt x="1068" y="1115"/>
                </a:lnTo>
                <a:lnTo>
                  <a:pt x="1099" y="1129"/>
                </a:lnTo>
                <a:lnTo>
                  <a:pt x="1131" y="1143"/>
                </a:lnTo>
                <a:lnTo>
                  <a:pt x="1164" y="1157"/>
                </a:lnTo>
                <a:lnTo>
                  <a:pt x="1198" y="1169"/>
                </a:lnTo>
                <a:lnTo>
                  <a:pt x="1231" y="1181"/>
                </a:lnTo>
                <a:lnTo>
                  <a:pt x="1265" y="1191"/>
                </a:lnTo>
                <a:lnTo>
                  <a:pt x="1300" y="1202"/>
                </a:lnTo>
                <a:lnTo>
                  <a:pt x="1334" y="1210"/>
                </a:lnTo>
                <a:lnTo>
                  <a:pt x="1369" y="1218"/>
                </a:lnTo>
                <a:lnTo>
                  <a:pt x="1405" y="1225"/>
                </a:lnTo>
                <a:lnTo>
                  <a:pt x="1441" y="1231"/>
                </a:lnTo>
                <a:lnTo>
                  <a:pt x="1476" y="1237"/>
                </a:lnTo>
                <a:lnTo>
                  <a:pt x="1512" y="1242"/>
                </a:lnTo>
                <a:lnTo>
                  <a:pt x="1550" y="1244"/>
                </a:lnTo>
                <a:lnTo>
                  <a:pt x="1586" y="1246"/>
                </a:lnTo>
                <a:lnTo>
                  <a:pt x="1582" y="1220"/>
                </a:lnTo>
                <a:lnTo>
                  <a:pt x="1577" y="1193"/>
                </a:lnTo>
                <a:lnTo>
                  <a:pt x="1575" y="1166"/>
                </a:lnTo>
                <a:lnTo>
                  <a:pt x="1575" y="1138"/>
                </a:lnTo>
                <a:lnTo>
                  <a:pt x="1575" y="1114"/>
                </a:lnTo>
                <a:lnTo>
                  <a:pt x="1577" y="1090"/>
                </a:lnTo>
                <a:lnTo>
                  <a:pt x="1579" y="1066"/>
                </a:lnTo>
                <a:lnTo>
                  <a:pt x="1584" y="1042"/>
                </a:lnTo>
                <a:lnTo>
                  <a:pt x="1589" y="1020"/>
                </a:lnTo>
                <a:lnTo>
                  <a:pt x="1596" y="996"/>
                </a:lnTo>
                <a:lnTo>
                  <a:pt x="1603" y="975"/>
                </a:lnTo>
                <a:lnTo>
                  <a:pt x="1611" y="953"/>
                </a:lnTo>
                <a:lnTo>
                  <a:pt x="1622" y="932"/>
                </a:lnTo>
                <a:lnTo>
                  <a:pt x="1632" y="912"/>
                </a:lnTo>
                <a:lnTo>
                  <a:pt x="1643" y="892"/>
                </a:lnTo>
                <a:lnTo>
                  <a:pt x="1656" y="872"/>
                </a:lnTo>
                <a:lnTo>
                  <a:pt x="1669" y="853"/>
                </a:lnTo>
                <a:lnTo>
                  <a:pt x="1683" y="836"/>
                </a:lnTo>
                <a:lnTo>
                  <a:pt x="1698" y="818"/>
                </a:lnTo>
                <a:lnTo>
                  <a:pt x="1713" y="802"/>
                </a:lnTo>
                <a:lnTo>
                  <a:pt x="1730" y="786"/>
                </a:lnTo>
                <a:lnTo>
                  <a:pt x="1747" y="771"/>
                </a:lnTo>
                <a:lnTo>
                  <a:pt x="1765" y="757"/>
                </a:lnTo>
                <a:lnTo>
                  <a:pt x="1784" y="744"/>
                </a:lnTo>
                <a:lnTo>
                  <a:pt x="1803" y="731"/>
                </a:lnTo>
                <a:lnTo>
                  <a:pt x="1823" y="721"/>
                </a:lnTo>
                <a:lnTo>
                  <a:pt x="1843" y="710"/>
                </a:lnTo>
                <a:lnTo>
                  <a:pt x="1864" y="699"/>
                </a:lnTo>
                <a:lnTo>
                  <a:pt x="1887" y="691"/>
                </a:lnTo>
                <a:lnTo>
                  <a:pt x="1908" y="684"/>
                </a:lnTo>
                <a:lnTo>
                  <a:pt x="1931" y="677"/>
                </a:lnTo>
                <a:lnTo>
                  <a:pt x="1954" y="673"/>
                </a:lnTo>
                <a:lnTo>
                  <a:pt x="1977" y="668"/>
                </a:lnTo>
                <a:lnTo>
                  <a:pt x="2002" y="665"/>
                </a:lnTo>
                <a:lnTo>
                  <a:pt x="2025" y="663"/>
                </a:lnTo>
                <a:lnTo>
                  <a:pt x="2050" y="663"/>
                </a:lnTo>
                <a:lnTo>
                  <a:pt x="2076" y="663"/>
                </a:lnTo>
                <a:lnTo>
                  <a:pt x="2100" y="665"/>
                </a:lnTo>
                <a:lnTo>
                  <a:pt x="2125" y="669"/>
                </a:lnTo>
                <a:lnTo>
                  <a:pt x="2150" y="674"/>
                </a:lnTo>
                <a:lnTo>
                  <a:pt x="2173" y="678"/>
                </a:lnTo>
                <a:lnTo>
                  <a:pt x="2197" y="685"/>
                </a:lnTo>
                <a:lnTo>
                  <a:pt x="2220" y="694"/>
                </a:lnTo>
                <a:lnTo>
                  <a:pt x="2242" y="703"/>
                </a:lnTo>
                <a:lnTo>
                  <a:pt x="2263" y="714"/>
                </a:lnTo>
                <a:lnTo>
                  <a:pt x="2285" y="725"/>
                </a:lnTo>
                <a:lnTo>
                  <a:pt x="2306" y="737"/>
                </a:lnTo>
                <a:lnTo>
                  <a:pt x="2326" y="750"/>
                </a:lnTo>
                <a:lnTo>
                  <a:pt x="2344" y="765"/>
                </a:lnTo>
                <a:lnTo>
                  <a:pt x="2363" y="780"/>
                </a:lnTo>
                <a:lnTo>
                  <a:pt x="2381" y="796"/>
                </a:lnTo>
                <a:lnTo>
                  <a:pt x="2397" y="813"/>
                </a:lnTo>
                <a:lnTo>
                  <a:pt x="2437" y="804"/>
                </a:lnTo>
                <a:lnTo>
                  <a:pt x="2477" y="793"/>
                </a:lnTo>
                <a:lnTo>
                  <a:pt x="2516" y="782"/>
                </a:lnTo>
                <a:lnTo>
                  <a:pt x="2554" y="768"/>
                </a:lnTo>
                <a:lnTo>
                  <a:pt x="2592" y="752"/>
                </a:lnTo>
                <a:lnTo>
                  <a:pt x="2628" y="736"/>
                </a:lnTo>
                <a:lnTo>
                  <a:pt x="2665" y="717"/>
                </a:lnTo>
                <a:lnTo>
                  <a:pt x="2699" y="697"/>
                </a:lnTo>
                <a:lnTo>
                  <a:pt x="2692" y="718"/>
                </a:lnTo>
                <a:lnTo>
                  <a:pt x="2683" y="738"/>
                </a:lnTo>
                <a:lnTo>
                  <a:pt x="2675" y="758"/>
                </a:lnTo>
                <a:lnTo>
                  <a:pt x="2665" y="777"/>
                </a:lnTo>
                <a:lnTo>
                  <a:pt x="2654" y="796"/>
                </a:lnTo>
                <a:lnTo>
                  <a:pt x="2644" y="814"/>
                </a:lnTo>
                <a:lnTo>
                  <a:pt x="2631" y="832"/>
                </a:lnTo>
                <a:lnTo>
                  <a:pt x="2618" y="849"/>
                </a:lnTo>
                <a:lnTo>
                  <a:pt x="2605" y="865"/>
                </a:lnTo>
                <a:lnTo>
                  <a:pt x="2590" y="880"/>
                </a:lnTo>
                <a:lnTo>
                  <a:pt x="2574" y="895"/>
                </a:lnTo>
                <a:lnTo>
                  <a:pt x="2559" y="911"/>
                </a:lnTo>
                <a:lnTo>
                  <a:pt x="2543" y="924"/>
                </a:lnTo>
                <a:lnTo>
                  <a:pt x="2525" y="937"/>
                </a:lnTo>
                <a:lnTo>
                  <a:pt x="2509" y="949"/>
                </a:lnTo>
                <a:lnTo>
                  <a:pt x="2490" y="961"/>
                </a:lnTo>
                <a:lnTo>
                  <a:pt x="2526" y="955"/>
                </a:lnTo>
                <a:lnTo>
                  <a:pt x="2561" y="949"/>
                </a:lnTo>
                <a:lnTo>
                  <a:pt x="2597" y="942"/>
                </a:lnTo>
                <a:lnTo>
                  <a:pt x="2631" y="933"/>
                </a:lnTo>
                <a:lnTo>
                  <a:pt x="2665" y="922"/>
                </a:lnTo>
                <a:lnTo>
                  <a:pt x="2698" y="912"/>
                </a:lnTo>
                <a:lnTo>
                  <a:pt x="2730" y="899"/>
                </a:lnTo>
                <a:lnTo>
                  <a:pt x="2763" y="886"/>
                </a:lnTo>
                <a:lnTo>
                  <a:pt x="2739" y="921"/>
                </a:lnTo>
                <a:lnTo>
                  <a:pt x="2712" y="955"/>
                </a:lnTo>
                <a:lnTo>
                  <a:pt x="2685" y="988"/>
                </a:lnTo>
                <a:lnTo>
                  <a:pt x="2655" y="1020"/>
                </a:lnTo>
                <a:lnTo>
                  <a:pt x="2625" y="1049"/>
                </a:lnTo>
                <a:lnTo>
                  <a:pt x="2593" y="1078"/>
                </a:lnTo>
                <a:lnTo>
                  <a:pt x="2560" y="1105"/>
                </a:lnTo>
                <a:lnTo>
                  <a:pt x="2526" y="1132"/>
                </a:lnTo>
                <a:close/>
              </a:path>
            </a:pathLst>
          </a:custGeom>
          <a:solidFill>
            <a:srgbClr val="373E4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Thank you! </a:t>
            </a:r>
          </a:p>
        </p:txBody>
      </p:sp>
      <p:sp>
        <p:nvSpPr>
          <p:cNvPr id="2" name="Rectangle 1"/>
          <p:cNvSpPr/>
          <p:nvPr/>
        </p:nvSpPr>
        <p:spPr>
          <a:xfrm>
            <a:off x="2707168" y="2570759"/>
            <a:ext cx="398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@</a:t>
            </a:r>
            <a:r>
              <a:rPr lang="en-AU" sz="2800" dirty="0" err="1"/>
              <a:t>Lauren_K_Gibson</a:t>
            </a:r>
            <a:endParaRPr lang="en-AU" sz="2800" dirty="0"/>
          </a:p>
        </p:txBody>
      </p:sp>
      <p:sp>
        <p:nvSpPr>
          <p:cNvPr id="6" name="Freeform 72"/>
          <p:cNvSpPr>
            <a:spLocks noEditPoints="1"/>
          </p:cNvSpPr>
          <p:nvPr/>
        </p:nvSpPr>
        <p:spPr bwMode="auto">
          <a:xfrm>
            <a:off x="1053423" y="3954962"/>
            <a:ext cx="1093925" cy="849705"/>
          </a:xfrm>
          <a:custGeom>
            <a:avLst/>
            <a:gdLst>
              <a:gd name="T0" fmla="*/ 89 w 800"/>
              <a:gd name="T1" fmla="*/ 0 h 525"/>
              <a:gd name="T2" fmla="*/ 60 w 800"/>
              <a:gd name="T3" fmla="*/ 8 h 525"/>
              <a:gd name="T4" fmla="*/ 36 w 800"/>
              <a:gd name="T5" fmla="*/ 23 h 525"/>
              <a:gd name="T6" fmla="*/ 17 w 800"/>
              <a:gd name="T7" fmla="*/ 44 h 525"/>
              <a:gd name="T8" fmla="*/ 4 w 800"/>
              <a:gd name="T9" fmla="*/ 70 h 525"/>
              <a:gd name="T10" fmla="*/ 0 w 800"/>
              <a:gd name="T11" fmla="*/ 99 h 525"/>
              <a:gd name="T12" fmla="*/ 1 w 800"/>
              <a:gd name="T13" fmla="*/ 445 h 525"/>
              <a:gd name="T14" fmla="*/ 11 w 800"/>
              <a:gd name="T15" fmla="*/ 473 h 525"/>
              <a:gd name="T16" fmla="*/ 29 w 800"/>
              <a:gd name="T17" fmla="*/ 496 h 525"/>
              <a:gd name="T18" fmla="*/ 51 w 800"/>
              <a:gd name="T19" fmla="*/ 513 h 525"/>
              <a:gd name="T20" fmla="*/ 80 w 800"/>
              <a:gd name="T21" fmla="*/ 523 h 525"/>
              <a:gd name="T22" fmla="*/ 700 w 800"/>
              <a:gd name="T23" fmla="*/ 525 h 525"/>
              <a:gd name="T24" fmla="*/ 729 w 800"/>
              <a:gd name="T25" fmla="*/ 521 h 525"/>
              <a:gd name="T26" fmla="*/ 755 w 800"/>
              <a:gd name="T27" fmla="*/ 508 h 525"/>
              <a:gd name="T28" fmla="*/ 777 w 800"/>
              <a:gd name="T29" fmla="*/ 489 h 525"/>
              <a:gd name="T30" fmla="*/ 792 w 800"/>
              <a:gd name="T31" fmla="*/ 464 h 525"/>
              <a:gd name="T32" fmla="*/ 799 w 800"/>
              <a:gd name="T33" fmla="*/ 435 h 525"/>
              <a:gd name="T34" fmla="*/ 799 w 800"/>
              <a:gd name="T35" fmla="*/ 89 h 525"/>
              <a:gd name="T36" fmla="*/ 792 w 800"/>
              <a:gd name="T37" fmla="*/ 61 h 525"/>
              <a:gd name="T38" fmla="*/ 777 w 800"/>
              <a:gd name="T39" fmla="*/ 36 h 525"/>
              <a:gd name="T40" fmla="*/ 755 w 800"/>
              <a:gd name="T41" fmla="*/ 17 h 525"/>
              <a:gd name="T42" fmla="*/ 729 w 800"/>
              <a:gd name="T43" fmla="*/ 5 h 525"/>
              <a:gd name="T44" fmla="*/ 700 w 800"/>
              <a:gd name="T45" fmla="*/ 0 h 525"/>
              <a:gd name="T46" fmla="*/ 49 w 800"/>
              <a:gd name="T47" fmla="*/ 394 h 525"/>
              <a:gd name="T48" fmla="*/ 748 w 800"/>
              <a:gd name="T49" fmla="*/ 435 h 525"/>
              <a:gd name="T50" fmla="*/ 735 w 800"/>
              <a:gd name="T51" fmla="*/ 461 h 525"/>
              <a:gd name="T52" fmla="*/ 710 w 800"/>
              <a:gd name="T53" fmla="*/ 474 h 525"/>
              <a:gd name="T54" fmla="*/ 90 w 800"/>
              <a:gd name="T55" fmla="*/ 474 h 525"/>
              <a:gd name="T56" fmla="*/ 64 w 800"/>
              <a:gd name="T57" fmla="*/ 461 h 525"/>
              <a:gd name="T58" fmla="*/ 50 w 800"/>
              <a:gd name="T59" fmla="*/ 435 h 525"/>
              <a:gd name="T60" fmla="*/ 354 w 800"/>
              <a:gd name="T61" fmla="*/ 361 h 525"/>
              <a:gd name="T62" fmla="*/ 388 w 800"/>
              <a:gd name="T63" fmla="*/ 374 h 525"/>
              <a:gd name="T64" fmla="*/ 423 w 800"/>
              <a:gd name="T65" fmla="*/ 371 h 525"/>
              <a:gd name="T66" fmla="*/ 554 w 800"/>
              <a:gd name="T67" fmla="*/ 279 h 525"/>
              <a:gd name="T68" fmla="*/ 574 w 800"/>
              <a:gd name="T69" fmla="*/ 263 h 525"/>
              <a:gd name="T70" fmla="*/ 430 w 800"/>
              <a:gd name="T71" fmla="*/ 340 h 525"/>
              <a:gd name="T72" fmla="*/ 407 w 800"/>
              <a:gd name="T73" fmla="*/ 349 h 525"/>
              <a:gd name="T74" fmla="*/ 384 w 800"/>
              <a:gd name="T75" fmla="*/ 347 h 525"/>
              <a:gd name="T76" fmla="*/ 267 w 800"/>
              <a:gd name="T77" fmla="*/ 263 h 525"/>
              <a:gd name="T78" fmla="*/ 50 w 800"/>
              <a:gd name="T79" fmla="*/ 89 h 525"/>
              <a:gd name="T80" fmla="*/ 64 w 800"/>
              <a:gd name="T81" fmla="*/ 65 h 525"/>
              <a:gd name="T82" fmla="*/ 90 w 800"/>
              <a:gd name="T83" fmla="*/ 51 h 525"/>
              <a:gd name="T84" fmla="*/ 710 w 800"/>
              <a:gd name="T85" fmla="*/ 51 h 525"/>
              <a:gd name="T86" fmla="*/ 735 w 800"/>
              <a:gd name="T87" fmla="*/ 65 h 525"/>
              <a:gd name="T88" fmla="*/ 748 w 800"/>
              <a:gd name="T89" fmla="*/ 89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00" h="525">
                <a:moveTo>
                  <a:pt x="700" y="0"/>
                </a:moveTo>
                <a:lnTo>
                  <a:pt x="99" y="0"/>
                </a:lnTo>
                <a:lnTo>
                  <a:pt x="89" y="0"/>
                </a:lnTo>
                <a:lnTo>
                  <a:pt x="80" y="1"/>
                </a:lnTo>
                <a:lnTo>
                  <a:pt x="69" y="5"/>
                </a:lnTo>
                <a:lnTo>
                  <a:pt x="60" y="8"/>
                </a:lnTo>
                <a:lnTo>
                  <a:pt x="51" y="12"/>
                </a:lnTo>
                <a:lnTo>
                  <a:pt x="44" y="17"/>
                </a:lnTo>
                <a:lnTo>
                  <a:pt x="36" y="23"/>
                </a:lnTo>
                <a:lnTo>
                  <a:pt x="29" y="30"/>
                </a:lnTo>
                <a:lnTo>
                  <a:pt x="22" y="36"/>
                </a:lnTo>
                <a:lnTo>
                  <a:pt x="17" y="44"/>
                </a:lnTo>
                <a:lnTo>
                  <a:pt x="11" y="52"/>
                </a:lnTo>
                <a:lnTo>
                  <a:pt x="8" y="61"/>
                </a:lnTo>
                <a:lnTo>
                  <a:pt x="4" y="70"/>
                </a:lnTo>
                <a:lnTo>
                  <a:pt x="1" y="80"/>
                </a:lnTo>
                <a:lnTo>
                  <a:pt x="0" y="89"/>
                </a:lnTo>
                <a:lnTo>
                  <a:pt x="0" y="99"/>
                </a:lnTo>
                <a:lnTo>
                  <a:pt x="0" y="425"/>
                </a:lnTo>
                <a:lnTo>
                  <a:pt x="0" y="435"/>
                </a:lnTo>
                <a:lnTo>
                  <a:pt x="1" y="445"/>
                </a:lnTo>
                <a:lnTo>
                  <a:pt x="4" y="455"/>
                </a:lnTo>
                <a:lnTo>
                  <a:pt x="8" y="464"/>
                </a:lnTo>
                <a:lnTo>
                  <a:pt x="11" y="473"/>
                </a:lnTo>
                <a:lnTo>
                  <a:pt x="17" y="481"/>
                </a:lnTo>
                <a:lnTo>
                  <a:pt x="22" y="489"/>
                </a:lnTo>
                <a:lnTo>
                  <a:pt x="29" y="496"/>
                </a:lnTo>
                <a:lnTo>
                  <a:pt x="36" y="503"/>
                </a:lnTo>
                <a:lnTo>
                  <a:pt x="44" y="508"/>
                </a:lnTo>
                <a:lnTo>
                  <a:pt x="51" y="513"/>
                </a:lnTo>
                <a:lnTo>
                  <a:pt x="60" y="517"/>
                </a:lnTo>
                <a:lnTo>
                  <a:pt x="69" y="521"/>
                </a:lnTo>
                <a:lnTo>
                  <a:pt x="80" y="523"/>
                </a:lnTo>
                <a:lnTo>
                  <a:pt x="89" y="525"/>
                </a:lnTo>
                <a:lnTo>
                  <a:pt x="99" y="525"/>
                </a:lnTo>
                <a:lnTo>
                  <a:pt x="700" y="525"/>
                </a:lnTo>
                <a:lnTo>
                  <a:pt x="710" y="525"/>
                </a:lnTo>
                <a:lnTo>
                  <a:pt x="719" y="523"/>
                </a:lnTo>
                <a:lnTo>
                  <a:pt x="729" y="521"/>
                </a:lnTo>
                <a:lnTo>
                  <a:pt x="738" y="517"/>
                </a:lnTo>
                <a:lnTo>
                  <a:pt x="747" y="513"/>
                </a:lnTo>
                <a:lnTo>
                  <a:pt x="755" y="508"/>
                </a:lnTo>
                <a:lnTo>
                  <a:pt x="763" y="503"/>
                </a:lnTo>
                <a:lnTo>
                  <a:pt x="770" y="496"/>
                </a:lnTo>
                <a:lnTo>
                  <a:pt x="777" y="489"/>
                </a:lnTo>
                <a:lnTo>
                  <a:pt x="782" y="481"/>
                </a:lnTo>
                <a:lnTo>
                  <a:pt x="788" y="473"/>
                </a:lnTo>
                <a:lnTo>
                  <a:pt x="792" y="464"/>
                </a:lnTo>
                <a:lnTo>
                  <a:pt x="796" y="455"/>
                </a:lnTo>
                <a:lnTo>
                  <a:pt x="798" y="445"/>
                </a:lnTo>
                <a:lnTo>
                  <a:pt x="799" y="435"/>
                </a:lnTo>
                <a:lnTo>
                  <a:pt x="800" y="425"/>
                </a:lnTo>
                <a:lnTo>
                  <a:pt x="800" y="99"/>
                </a:lnTo>
                <a:lnTo>
                  <a:pt x="799" y="89"/>
                </a:lnTo>
                <a:lnTo>
                  <a:pt x="798" y="80"/>
                </a:lnTo>
                <a:lnTo>
                  <a:pt x="796" y="70"/>
                </a:lnTo>
                <a:lnTo>
                  <a:pt x="792" y="61"/>
                </a:lnTo>
                <a:lnTo>
                  <a:pt x="788" y="52"/>
                </a:lnTo>
                <a:lnTo>
                  <a:pt x="782" y="44"/>
                </a:lnTo>
                <a:lnTo>
                  <a:pt x="777" y="36"/>
                </a:lnTo>
                <a:lnTo>
                  <a:pt x="770" y="30"/>
                </a:lnTo>
                <a:lnTo>
                  <a:pt x="763" y="23"/>
                </a:lnTo>
                <a:lnTo>
                  <a:pt x="755" y="17"/>
                </a:lnTo>
                <a:lnTo>
                  <a:pt x="747" y="12"/>
                </a:lnTo>
                <a:lnTo>
                  <a:pt x="738" y="8"/>
                </a:lnTo>
                <a:lnTo>
                  <a:pt x="729" y="5"/>
                </a:lnTo>
                <a:lnTo>
                  <a:pt x="719" y="1"/>
                </a:lnTo>
                <a:lnTo>
                  <a:pt x="710" y="0"/>
                </a:lnTo>
                <a:lnTo>
                  <a:pt x="700" y="0"/>
                </a:lnTo>
                <a:close/>
                <a:moveTo>
                  <a:pt x="49" y="131"/>
                </a:moveTo>
                <a:lnTo>
                  <a:pt x="225" y="263"/>
                </a:lnTo>
                <a:lnTo>
                  <a:pt x="49" y="394"/>
                </a:lnTo>
                <a:lnTo>
                  <a:pt x="49" y="131"/>
                </a:lnTo>
                <a:close/>
                <a:moveTo>
                  <a:pt x="750" y="425"/>
                </a:moveTo>
                <a:lnTo>
                  <a:pt x="748" y="435"/>
                </a:lnTo>
                <a:lnTo>
                  <a:pt x="746" y="445"/>
                </a:lnTo>
                <a:lnTo>
                  <a:pt x="741" y="453"/>
                </a:lnTo>
                <a:lnTo>
                  <a:pt x="735" y="461"/>
                </a:lnTo>
                <a:lnTo>
                  <a:pt x="727" y="467"/>
                </a:lnTo>
                <a:lnTo>
                  <a:pt x="719" y="471"/>
                </a:lnTo>
                <a:lnTo>
                  <a:pt x="710" y="474"/>
                </a:lnTo>
                <a:lnTo>
                  <a:pt x="700" y="476"/>
                </a:lnTo>
                <a:lnTo>
                  <a:pt x="99" y="476"/>
                </a:lnTo>
                <a:lnTo>
                  <a:pt x="90" y="474"/>
                </a:lnTo>
                <a:lnTo>
                  <a:pt x="80" y="471"/>
                </a:lnTo>
                <a:lnTo>
                  <a:pt x="72" y="467"/>
                </a:lnTo>
                <a:lnTo>
                  <a:pt x="64" y="461"/>
                </a:lnTo>
                <a:lnTo>
                  <a:pt x="58" y="453"/>
                </a:lnTo>
                <a:lnTo>
                  <a:pt x="54" y="445"/>
                </a:lnTo>
                <a:lnTo>
                  <a:pt x="50" y="435"/>
                </a:lnTo>
                <a:lnTo>
                  <a:pt x="49" y="425"/>
                </a:lnTo>
                <a:lnTo>
                  <a:pt x="245" y="279"/>
                </a:lnTo>
                <a:lnTo>
                  <a:pt x="354" y="361"/>
                </a:lnTo>
                <a:lnTo>
                  <a:pt x="364" y="366"/>
                </a:lnTo>
                <a:lnTo>
                  <a:pt x="376" y="371"/>
                </a:lnTo>
                <a:lnTo>
                  <a:pt x="388" y="374"/>
                </a:lnTo>
                <a:lnTo>
                  <a:pt x="399" y="375"/>
                </a:lnTo>
                <a:lnTo>
                  <a:pt x="412" y="374"/>
                </a:lnTo>
                <a:lnTo>
                  <a:pt x="423" y="371"/>
                </a:lnTo>
                <a:lnTo>
                  <a:pt x="434" y="366"/>
                </a:lnTo>
                <a:lnTo>
                  <a:pt x="444" y="361"/>
                </a:lnTo>
                <a:lnTo>
                  <a:pt x="554" y="279"/>
                </a:lnTo>
                <a:lnTo>
                  <a:pt x="750" y="425"/>
                </a:lnTo>
                <a:close/>
                <a:moveTo>
                  <a:pt x="750" y="394"/>
                </a:moveTo>
                <a:lnTo>
                  <a:pt x="574" y="263"/>
                </a:lnTo>
                <a:lnTo>
                  <a:pt x="750" y="131"/>
                </a:lnTo>
                <a:lnTo>
                  <a:pt x="750" y="394"/>
                </a:lnTo>
                <a:close/>
                <a:moveTo>
                  <a:pt x="430" y="340"/>
                </a:moveTo>
                <a:lnTo>
                  <a:pt x="423" y="345"/>
                </a:lnTo>
                <a:lnTo>
                  <a:pt x="415" y="347"/>
                </a:lnTo>
                <a:lnTo>
                  <a:pt x="407" y="349"/>
                </a:lnTo>
                <a:lnTo>
                  <a:pt x="399" y="351"/>
                </a:lnTo>
                <a:lnTo>
                  <a:pt x="392" y="349"/>
                </a:lnTo>
                <a:lnTo>
                  <a:pt x="384" y="347"/>
                </a:lnTo>
                <a:lnTo>
                  <a:pt x="377" y="345"/>
                </a:lnTo>
                <a:lnTo>
                  <a:pt x="369" y="340"/>
                </a:lnTo>
                <a:lnTo>
                  <a:pt x="267" y="263"/>
                </a:lnTo>
                <a:lnTo>
                  <a:pt x="245" y="247"/>
                </a:lnTo>
                <a:lnTo>
                  <a:pt x="49" y="99"/>
                </a:lnTo>
                <a:lnTo>
                  <a:pt x="50" y="89"/>
                </a:lnTo>
                <a:lnTo>
                  <a:pt x="54" y="80"/>
                </a:lnTo>
                <a:lnTo>
                  <a:pt x="58" y="72"/>
                </a:lnTo>
                <a:lnTo>
                  <a:pt x="64" y="65"/>
                </a:lnTo>
                <a:lnTo>
                  <a:pt x="72" y="59"/>
                </a:lnTo>
                <a:lnTo>
                  <a:pt x="80" y="54"/>
                </a:lnTo>
                <a:lnTo>
                  <a:pt x="90" y="51"/>
                </a:lnTo>
                <a:lnTo>
                  <a:pt x="99" y="50"/>
                </a:lnTo>
                <a:lnTo>
                  <a:pt x="700" y="50"/>
                </a:lnTo>
                <a:lnTo>
                  <a:pt x="710" y="51"/>
                </a:lnTo>
                <a:lnTo>
                  <a:pt x="719" y="54"/>
                </a:lnTo>
                <a:lnTo>
                  <a:pt x="727" y="59"/>
                </a:lnTo>
                <a:lnTo>
                  <a:pt x="735" y="65"/>
                </a:lnTo>
                <a:lnTo>
                  <a:pt x="741" y="72"/>
                </a:lnTo>
                <a:lnTo>
                  <a:pt x="746" y="80"/>
                </a:lnTo>
                <a:lnTo>
                  <a:pt x="748" y="89"/>
                </a:lnTo>
                <a:lnTo>
                  <a:pt x="750" y="99"/>
                </a:lnTo>
                <a:lnTo>
                  <a:pt x="430" y="340"/>
                </a:lnTo>
                <a:close/>
              </a:path>
            </a:pathLst>
          </a:custGeom>
          <a:solidFill>
            <a:srgbClr val="373E4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07168" y="4058944"/>
            <a:ext cx="4558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2800" dirty="0" smtClean="0">
                <a:solidFill>
                  <a:srgbClr val="000000"/>
                </a:solidFill>
              </a:rPr>
              <a:t>Lauren.K.Gibson@uon.edu.au</a:t>
            </a:r>
            <a:endParaRPr lang="en-AU" sz="2800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677" y="4983675"/>
            <a:ext cx="1728029" cy="172802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5943" y="5388265"/>
            <a:ext cx="38045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AU" sz="40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PHiMI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Aft>
                <a:spcPts val="0"/>
              </a:spcAft>
            </a:pPr>
            <a:r>
              <a:rPr lang="en-AU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Health in Mental Illness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Aft>
                <a:spcPts val="0"/>
              </a:spcAft>
            </a:pPr>
            <a:r>
              <a:rPr lang="en-AU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Group</a:t>
            </a:r>
            <a:endParaRPr lang="en-A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011054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Rationale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285146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People with a lived experience of a mental health </a:t>
            </a:r>
            <a:r>
              <a:rPr lang="en-AU" sz="2800" b="1" dirty="0" smtClean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issue:</a:t>
            </a:r>
            <a:endParaRPr lang="en-AU" sz="2800" b="1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Up Arrow 8"/>
          <p:cNvSpPr/>
          <p:nvPr/>
        </p:nvSpPr>
        <p:spPr>
          <a:xfrm rot="10800000">
            <a:off x="3276600" y="1768531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3246" y="1925321"/>
            <a:ext cx="6124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Reduced life expectancy: median of 10 years of potential life lost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276600" y="3442386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3245" y="3731737"/>
            <a:ext cx="689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Higher prevalence of physical health conditions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Up Arrow 21"/>
          <p:cNvSpPr/>
          <p:nvPr/>
        </p:nvSpPr>
        <p:spPr>
          <a:xfrm>
            <a:off x="3268229" y="5117208"/>
            <a:ext cx="1181100" cy="1409700"/>
          </a:xfrm>
          <a:prstGeom prst="upArrow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3246" y="5591225"/>
            <a:ext cx="673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More likely to engage in health risk behaviours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4" grpId="0"/>
      <p:bldP spid="22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45953" y="1849188"/>
            <a:ext cx="2057738" cy="1943235"/>
          </a:xfrm>
          <a:prstGeom prst="rect">
            <a:avLst/>
          </a:prstGeom>
          <a:solidFill>
            <a:srgbClr val="00602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9455" y="0"/>
            <a:ext cx="3011054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  </a:t>
            </a:r>
            <a:r>
              <a:rPr lang="en-AU" sz="32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Rationale  	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02592" y="255750"/>
            <a:ext cx="7391400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b="1" dirty="0" smtClean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 effective way to help:</a:t>
            </a:r>
          </a:p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endParaRPr lang="en-AU" sz="28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14" y="2083906"/>
            <a:ext cx="1806265" cy="147379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640338" y="1849186"/>
            <a:ext cx="1735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Asking (screening)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48045" y="1849186"/>
            <a:ext cx="139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advice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5298" y="1849186"/>
            <a:ext cx="2057738" cy="1943235"/>
          </a:xfrm>
          <a:prstGeom prst="rect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754" y="2054446"/>
            <a:ext cx="1806265" cy="14728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7EAC9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434" y="2375389"/>
            <a:ext cx="710729" cy="71072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445953" y="4027141"/>
            <a:ext cx="2057738" cy="1943235"/>
          </a:xfrm>
          <a:prstGeom prst="rect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938" y="4161874"/>
            <a:ext cx="1673767" cy="167376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40338" y="4027141"/>
            <a:ext cx="1735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assistance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735298" y="4027141"/>
            <a:ext cx="2057738" cy="1943235"/>
          </a:xfrm>
          <a:prstGeom prst="rect">
            <a:avLst/>
          </a:prstGeom>
          <a:solidFill>
            <a:srgbClr val="7EA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977" y="4179469"/>
            <a:ext cx="1371008" cy="152334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890184" y="4027141"/>
            <a:ext cx="1835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Providing connections</a:t>
            </a: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24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  <p:bldP spid="11" grpId="0"/>
      <p:bldP spid="18" grpId="0" animBg="1"/>
      <p:bldP spid="19" grpId="0" animBg="1"/>
      <p:bldP spid="20" grpId="0"/>
      <p:bldP spid="21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011054" cy="6858000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Rationale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600" y="285146"/>
            <a:ext cx="7391400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b="1" dirty="0" smtClean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promising setting to deliver preventive care:</a:t>
            </a:r>
          </a:p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endParaRPr lang="en-AU" sz="2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5675" y="1617214"/>
            <a:ext cx="8039100" cy="1949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Community managed </a:t>
            </a:r>
            <a:r>
              <a:rPr lang="en-AU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organisations (CMOs) </a:t>
            </a:r>
            <a:r>
              <a:rPr lang="en-A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that support people with a mental health </a:t>
            </a:r>
            <a:r>
              <a:rPr lang="en-AU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issue:</a:t>
            </a:r>
          </a:p>
          <a:p>
            <a:pPr lvl="0" algn="ctr" defTabSz="914400">
              <a:spcBef>
                <a:spcPts val="1000"/>
              </a:spcBef>
              <a:buClr>
                <a:srgbClr val="9BAFB5"/>
              </a:buClr>
            </a:pP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ctr" defTabSz="914400">
              <a:spcBef>
                <a:spcPts val="1000"/>
              </a:spcBef>
              <a:buClr>
                <a:srgbClr val="9BAFB5"/>
              </a:buClr>
            </a:pPr>
            <a:endParaRPr lang="en-A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599" y="3369875"/>
            <a:ext cx="2752725" cy="2704353"/>
          </a:xfrm>
          <a:prstGeom prst="ellipse">
            <a:avLst/>
          </a:prstGeom>
          <a:solidFill>
            <a:srgbClr val="D7AD6A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Not-for-profit organisations</a:t>
            </a:r>
            <a:endParaRPr lang="en-AU" sz="2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248400" y="3360708"/>
            <a:ext cx="2752725" cy="2704352"/>
          </a:xfrm>
          <a:prstGeom prst="ellipse">
            <a:avLst/>
          </a:prstGeom>
          <a:solidFill>
            <a:srgbClr val="D7AD6A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Focus on improving overall wellbeing </a:t>
            </a:r>
            <a:endParaRPr lang="en-AU" sz="2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220201" y="3360708"/>
            <a:ext cx="2752725" cy="2685046"/>
          </a:xfrm>
          <a:prstGeom prst="ellipse">
            <a:avLst/>
          </a:prstGeom>
          <a:solidFill>
            <a:srgbClr val="D7AD6A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Provide support and assistance to consumers</a:t>
            </a:r>
            <a:endParaRPr lang="en-AU" sz="2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9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293634" y="2385442"/>
            <a:ext cx="3591098" cy="396735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191" y="2786722"/>
            <a:ext cx="3391984" cy="41229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What level of     preventive care is currently being provided to people with a mental health issue accessing support from one mental health CMO in NSW?</a:t>
            </a:r>
          </a:p>
          <a:p>
            <a:pPr marL="457200" indent="-457200" algn="ctr">
              <a:buAutoNum type="arabicPeriod"/>
            </a:pPr>
            <a:endParaRPr lang="en-AU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ctr">
              <a:buAutoNum type="arabicPeriod"/>
            </a:pPr>
            <a:endParaRPr lang="en-AU" sz="2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32520" y="1955853"/>
            <a:ext cx="1943100" cy="1864935"/>
          </a:xfrm>
          <a:prstGeom prst="ellipse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lang="en-AU" sz="5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74296" y="2385442"/>
            <a:ext cx="3591098" cy="396735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377974" y="2482443"/>
            <a:ext cx="3183741" cy="38703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AU" sz="2400" dirty="0" smtClean="0">
              <a:solidFill>
                <a:srgbClr val="000000">
                  <a:lumMod val="85000"/>
                  <a:lumOff val="1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AU" sz="26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lang="en-AU" sz="2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there any staff demographic or work characteristics that </a:t>
            </a:r>
            <a:r>
              <a:rPr lang="en-AU" sz="26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associated with preventive </a:t>
            </a:r>
            <a:r>
              <a:rPr lang="en-AU" sz="2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 delivery? </a:t>
            </a:r>
            <a:endParaRPr lang="en-AU" sz="2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00544" y="4802565"/>
            <a:ext cx="1943100" cy="1864935"/>
          </a:xfrm>
          <a:prstGeom prst="ellipse">
            <a:avLst/>
          </a:prstGeom>
          <a:solidFill>
            <a:srgbClr val="A58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Research Questions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81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  <p:bldP spid="12" grpId="0" animBg="1"/>
      <p:bldP spid="16" grpId="0" animBg="1"/>
      <p:bldP spid="15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290" y="4887442"/>
            <a:ext cx="9993709" cy="1970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lang="en-A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survey included a range of </a:t>
            </a:r>
            <a:r>
              <a:rPr lang="en-AU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questions:</a:t>
            </a:r>
          </a:p>
          <a:p>
            <a:pPr lvl="1"/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emographic </a:t>
            </a:r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work 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characteristics</a:t>
            </a:r>
          </a:p>
          <a:p>
            <a:pPr lvl="1"/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urrent </a:t>
            </a:r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provision of preventive 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care for </a:t>
            </a:r>
            <a:r>
              <a:rPr lang="en-A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health risk </a:t>
            </a:r>
            <a:r>
              <a:rPr lang="en-A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behaviours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Method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5" y="2162116"/>
            <a:ext cx="1352518" cy="136204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98290" y="2399605"/>
            <a:ext cx="9041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Self-administered, </a:t>
            </a:r>
            <a:r>
              <a:rPr lang="en-AU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cross-sectional, online survey with staff of Flourish Australia  </a:t>
            </a:r>
            <a:endParaRPr lang="en-AU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5" y="3524160"/>
            <a:ext cx="1352518" cy="13525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98290" y="3524160"/>
            <a:ext cx="9041210" cy="151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Current staff members were identified on the </a:t>
            </a:r>
            <a:r>
              <a:rPr lang="en-AU" sz="28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service’s </a:t>
            </a:r>
            <a:r>
              <a:rPr lang="en-AU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staff mailing list and sent an invitation to participate</a:t>
            </a:r>
          </a:p>
          <a:p>
            <a:pPr lvl="0" defTabSz="914400">
              <a:spcBef>
                <a:spcPts val="1000"/>
              </a:spcBef>
              <a:buClr>
                <a:srgbClr val="9BAFB5"/>
              </a:buClr>
            </a:pPr>
            <a:r>
              <a:rPr lang="en-AU" sz="28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AU" sz="2800" dirty="0">
              <a:solidFill>
                <a:srgbClr val="000000">
                  <a:lumMod val="85000"/>
                  <a:lumOff val="1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5" y="4876678"/>
            <a:ext cx="1352518" cy="13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6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9" grpId="1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61645" y="2514600"/>
            <a:ext cx="2400300" cy="402907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A58B7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sz="2800" i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sz="28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05212" y="2514600"/>
            <a:ext cx="2409824" cy="402907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73E4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360318" y="2514600"/>
            <a:ext cx="2400300" cy="402907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7EAC9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105900" y="2514600"/>
            <a:ext cx="2400300" cy="402907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D7AD6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Double Brace 14"/>
          <p:cNvSpPr/>
          <p:nvPr/>
        </p:nvSpPr>
        <p:spPr>
          <a:xfrm>
            <a:off x="2934586" y="2124456"/>
            <a:ext cx="9257413" cy="4572000"/>
          </a:xfrm>
          <a:prstGeom prst="bracePair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90961" y="1790918"/>
            <a:ext cx="7443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Approximately what proportion of people accessing the service </a:t>
            </a:r>
            <a:r>
              <a:rPr lang="en-AU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who engage in health risk behaviours</a:t>
            </a:r>
            <a:r>
              <a:rPr lang="en-AU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do </a:t>
            </a:r>
            <a:r>
              <a:rPr lang="en-AU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you…</a:t>
            </a:r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4246" y="2640058"/>
            <a:ext cx="20461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rgbClr val="373E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ADVISE</a:t>
            </a: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AU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“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 </a:t>
            </a:r>
            <a:r>
              <a:rPr lang="en-AU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brief advice 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to quit or reduce smoking"</a:t>
            </a:r>
            <a:endParaRPr lang="en-AU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6521847" y="2640058"/>
            <a:ext cx="20772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rgbClr val="7EAC9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ASSIST</a:t>
            </a: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</a:t>
            </a:r>
            <a:r>
              <a:rPr lang="en-AU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assist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with quitting smoking or reducing the amount they smoke”</a:t>
            </a:r>
            <a:endParaRPr lang="en-AU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9323813" y="2612471"/>
            <a:ext cx="202721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rgbClr val="D7AD6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CONNECT</a:t>
            </a:r>
            <a:endParaRPr lang="en-AU" sz="3200" i="1" dirty="0">
              <a:solidFill>
                <a:srgbClr val="D7AD6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</a:t>
            </a:r>
            <a:r>
              <a:rPr lang="en-AU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connect </a:t>
            </a:r>
            <a:r>
              <a:rPr lang="en-AU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with </a:t>
            </a:r>
            <a:r>
              <a:rPr lang="en-AU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 health professional or behaviour change support service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for assistance with quitting smoking or reducing the amount they smoke”</a:t>
            </a:r>
            <a:endParaRPr lang="en-AU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455208" y="2640058"/>
            <a:ext cx="221317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rgbClr val="A58B7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ASK</a:t>
            </a:r>
          </a:p>
          <a:p>
            <a:pPr algn="ctr"/>
            <a:endParaRPr lang="en-AU" sz="2400" b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AU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“Approximately what proportion of people accessing the service do you </a:t>
            </a:r>
            <a:r>
              <a:rPr lang="en-AU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ask whether they smoke</a:t>
            </a:r>
            <a:r>
              <a:rPr lang="en-A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?”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130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5" grpId="0" animBg="1"/>
      <p:bldP spid="16" grpId="0"/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952692" y="3220712"/>
            <a:ext cx="2667697" cy="1661786"/>
          </a:xfrm>
          <a:prstGeom prst="flowChartAlternateProcess">
            <a:avLst/>
          </a:prstGeom>
          <a:solidFill>
            <a:srgbClr val="D7AD6A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634</a:t>
            </a:r>
            <a:r>
              <a:rPr lang="en-A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Staff members invited to participate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798527" y="3220711"/>
            <a:ext cx="2667697" cy="1661787"/>
          </a:xfrm>
          <a:prstGeom prst="flowChartAlternateProcess">
            <a:avLst/>
          </a:prstGeom>
          <a:solidFill>
            <a:srgbClr val="D7AD6A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268</a:t>
            </a:r>
            <a:r>
              <a:rPr lang="en-A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Consented 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(42% response rate)</a:t>
            </a:r>
            <a:endParaRPr lang="en-AU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18773" y="4051605"/>
            <a:ext cx="640080" cy="0"/>
          </a:xfrm>
          <a:prstGeom prst="straightConnector1">
            <a:avLst/>
          </a:prstGeom>
          <a:ln>
            <a:solidFill>
              <a:srgbClr val="373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Alternate Process 7"/>
          <p:cNvSpPr/>
          <p:nvPr/>
        </p:nvSpPr>
        <p:spPr>
          <a:xfrm>
            <a:off x="8644362" y="3220711"/>
            <a:ext cx="2684025" cy="1661787"/>
          </a:xfrm>
          <a:prstGeom prst="flowChartAlternateProcess">
            <a:avLst/>
          </a:prstGeom>
          <a:solidFill>
            <a:srgbClr val="D7AD6A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232</a:t>
            </a:r>
            <a:r>
              <a:rPr lang="en-A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Provided information on their preventive care</a:t>
            </a:r>
            <a:endParaRPr lang="en-AU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726997" y="4051605"/>
            <a:ext cx="640080" cy="0"/>
          </a:xfrm>
          <a:prstGeom prst="straightConnector1">
            <a:avLst/>
          </a:prstGeom>
          <a:ln>
            <a:solidFill>
              <a:srgbClr val="373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64046" y="4988658"/>
            <a:ext cx="849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2324100" y="388845"/>
            <a:ext cx="7547994" cy="1331358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Who participated?</a:t>
            </a:r>
            <a:endParaRPr lang="en-AU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9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mph" presetSubtype="0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8" grpId="0" animBg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4505" y="703790"/>
            <a:ext cx="2553997" cy="2472894"/>
          </a:xfrm>
          <a:prstGeom prst="roundRect">
            <a:avLst/>
          </a:prstGeom>
          <a:solidFill>
            <a:srgbClr val="7EAC9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bg1"/>
                </a:solidFill>
              </a:rPr>
              <a:t>Aged between</a:t>
            </a:r>
          </a:p>
          <a:p>
            <a:pPr algn="ctr"/>
            <a:r>
              <a:rPr lang="en-AU" sz="2000" b="1" dirty="0" smtClean="0">
                <a:solidFill>
                  <a:schemeClr val="bg1"/>
                </a:solidFill>
              </a:rPr>
              <a:t>19 – 67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00586" y="4249182"/>
            <a:ext cx="2190750" cy="2073918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4307338" y="3115525"/>
            <a:ext cx="1919103" cy="2041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AU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8126" y="4054944"/>
            <a:ext cx="6097379" cy="1594634"/>
          </a:xfrm>
          <a:prstGeom prst="rect">
            <a:avLst/>
          </a:prstGeom>
          <a:solidFill>
            <a:srgbClr val="373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4000" dirty="0" smtClean="0">
                <a:solidFill>
                  <a:schemeClr val="bg1"/>
                </a:solidFill>
              </a:rPr>
              <a:t>     Staff Demographics</a:t>
            </a:r>
            <a:endParaRPr lang="en-AU" sz="4000" dirty="0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39278" y="703790"/>
            <a:ext cx="2553997" cy="2472894"/>
          </a:xfrm>
          <a:prstGeom prst="roundRect">
            <a:avLst/>
          </a:prstGeom>
          <a:solidFill>
            <a:srgbClr val="7EAC9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chemeClr val="bg1"/>
                </a:solidFill>
              </a:rPr>
              <a:t>57% identified as having a </a:t>
            </a:r>
            <a:r>
              <a:rPr lang="en-AU" sz="2000" b="1" dirty="0">
                <a:solidFill>
                  <a:schemeClr val="bg1"/>
                </a:solidFill>
              </a:rPr>
              <a:t>lived experience of a mental health </a:t>
            </a:r>
            <a:r>
              <a:rPr lang="en-AU" sz="2000" b="1" dirty="0" smtClean="0">
                <a:solidFill>
                  <a:schemeClr val="bg1"/>
                </a:solidFill>
              </a:rPr>
              <a:t>issue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464051" y="703790"/>
            <a:ext cx="2553997" cy="2472894"/>
          </a:xfrm>
          <a:prstGeom prst="roundRect">
            <a:avLst/>
          </a:prstGeom>
          <a:solidFill>
            <a:srgbClr val="7EAC9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chemeClr val="bg1"/>
                </a:solidFill>
              </a:rPr>
              <a:t>5% </a:t>
            </a:r>
          </a:p>
          <a:p>
            <a:pPr algn="ctr"/>
            <a:r>
              <a:rPr lang="en-AU" sz="2000" dirty="0">
                <a:solidFill>
                  <a:schemeClr val="bg1"/>
                </a:solidFill>
              </a:rPr>
              <a:t>Identified as </a:t>
            </a:r>
            <a:r>
              <a:rPr lang="en-AU" sz="2000" b="1" dirty="0">
                <a:solidFill>
                  <a:schemeClr val="bg1"/>
                </a:solidFill>
              </a:rPr>
              <a:t>Aboriginal</a:t>
            </a:r>
            <a:r>
              <a:rPr lang="en-AU" sz="2000" dirty="0">
                <a:solidFill>
                  <a:schemeClr val="bg1"/>
                </a:solidFill>
              </a:rPr>
              <a:t> </a:t>
            </a:r>
            <a:r>
              <a:rPr lang="en-AU" sz="2000" b="1" dirty="0">
                <a:solidFill>
                  <a:schemeClr val="bg1"/>
                </a:solidFill>
              </a:rPr>
              <a:t>and/or Torres Strait islander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464051" y="3579716"/>
            <a:ext cx="2553997" cy="2472894"/>
          </a:xfrm>
          <a:prstGeom prst="roundRect">
            <a:avLst/>
          </a:prstGeom>
          <a:solidFill>
            <a:srgbClr val="7EAC9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chemeClr val="bg1"/>
                </a:solidFill>
              </a:rPr>
              <a:t>90% had </a:t>
            </a:r>
            <a:r>
              <a:rPr lang="en-AU" sz="2000" b="1" dirty="0">
                <a:solidFill>
                  <a:schemeClr val="bg1"/>
                </a:solidFill>
              </a:rPr>
              <a:t>attended higher education </a:t>
            </a:r>
            <a:r>
              <a:rPr lang="en-AU" sz="2000" dirty="0">
                <a:solidFill>
                  <a:schemeClr val="bg1"/>
                </a:solidFill>
              </a:rPr>
              <a:t>(TAFE or </a:t>
            </a:r>
            <a:r>
              <a:rPr lang="en-AU" sz="2000" dirty="0" smtClean="0">
                <a:solidFill>
                  <a:schemeClr val="bg1"/>
                </a:solidFill>
              </a:rPr>
              <a:t>university)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388824" y="3579716"/>
            <a:ext cx="2553997" cy="2472894"/>
          </a:xfrm>
          <a:prstGeom prst="roundRect">
            <a:avLst/>
          </a:prstGeom>
          <a:solidFill>
            <a:srgbClr val="7EAC9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>
                <a:solidFill>
                  <a:schemeClr val="bg1"/>
                </a:solidFill>
              </a:rPr>
              <a:t>51% had a </a:t>
            </a:r>
            <a:r>
              <a:rPr lang="en-AU" sz="2000" b="1" dirty="0">
                <a:solidFill>
                  <a:schemeClr val="bg1"/>
                </a:solidFill>
              </a:rPr>
              <a:t>professional qualification </a:t>
            </a:r>
            <a:r>
              <a:rPr lang="en-AU" sz="2000" dirty="0">
                <a:solidFill>
                  <a:schemeClr val="bg1"/>
                </a:solidFill>
              </a:rPr>
              <a:t>in mental health </a:t>
            </a:r>
            <a:r>
              <a:rPr lang="en-AU" sz="2000" dirty="0" smtClean="0">
                <a:solidFill>
                  <a:schemeClr val="bg1"/>
                </a:solidFill>
              </a:rPr>
              <a:t>work</a:t>
            </a:r>
            <a:endParaRPr lang="en-A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5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12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36359680-b2e2-4bcf-b5de-2720c4b1ef97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3611</TotalTime>
  <Words>659</Words>
  <Application>Microsoft Office PowerPoint</Application>
  <PresentationFormat>Widescreen</PresentationFormat>
  <Paragraphs>144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Gill Sans MT</vt:lpstr>
      <vt:lpstr>Times New Roman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Newcastle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disease preventive care provision in one mental health community-managed organisation</dc:title>
  <dc:creator>Lauren Gibson</dc:creator>
  <cp:lastModifiedBy>Lauren Gibson</cp:lastModifiedBy>
  <cp:revision>164</cp:revision>
  <dcterms:created xsi:type="dcterms:W3CDTF">2019-03-16T14:07:48Z</dcterms:created>
  <dcterms:modified xsi:type="dcterms:W3CDTF">2019-05-14T01:30:43Z</dcterms:modified>
</cp:coreProperties>
</file>