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80" r:id="rId1"/>
  </p:sldMasterIdLst>
  <p:notesMasterIdLst>
    <p:notesMasterId r:id="rId38"/>
  </p:notesMasterIdLst>
  <p:handoutMasterIdLst>
    <p:handoutMasterId r:id="rId39"/>
  </p:handoutMasterIdLst>
  <p:sldIdLst>
    <p:sldId id="256" r:id="rId2"/>
    <p:sldId id="359" r:id="rId3"/>
    <p:sldId id="310" r:id="rId4"/>
    <p:sldId id="311" r:id="rId5"/>
    <p:sldId id="345" r:id="rId6"/>
    <p:sldId id="321" r:id="rId7"/>
    <p:sldId id="314" r:id="rId8"/>
    <p:sldId id="315" r:id="rId9"/>
    <p:sldId id="317" r:id="rId10"/>
    <p:sldId id="333" r:id="rId11"/>
    <p:sldId id="352" r:id="rId12"/>
    <p:sldId id="327" r:id="rId13"/>
    <p:sldId id="319" r:id="rId14"/>
    <p:sldId id="320" r:id="rId15"/>
    <p:sldId id="323" r:id="rId16"/>
    <p:sldId id="322" r:id="rId17"/>
    <p:sldId id="344" r:id="rId18"/>
    <p:sldId id="305" r:id="rId19"/>
    <p:sldId id="307" r:id="rId20"/>
    <p:sldId id="308" r:id="rId21"/>
    <p:sldId id="313" r:id="rId22"/>
    <p:sldId id="330" r:id="rId23"/>
    <p:sldId id="326" r:id="rId24"/>
    <p:sldId id="361" r:id="rId25"/>
    <p:sldId id="362" r:id="rId26"/>
    <p:sldId id="328" r:id="rId27"/>
    <p:sldId id="363" r:id="rId28"/>
    <p:sldId id="355" r:id="rId29"/>
    <p:sldId id="365" r:id="rId30"/>
    <p:sldId id="366" r:id="rId31"/>
    <p:sldId id="364" r:id="rId32"/>
    <p:sldId id="325" r:id="rId33"/>
    <p:sldId id="329" r:id="rId34"/>
    <p:sldId id="354" r:id="rId35"/>
    <p:sldId id="357" r:id="rId36"/>
    <p:sldId id="360" r:id="rId37"/>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0A8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43" autoAdjust="0"/>
    <p:restoredTop sz="93354" autoAdjust="0"/>
  </p:normalViewPr>
  <p:slideViewPr>
    <p:cSldViewPr>
      <p:cViewPr>
        <p:scale>
          <a:sx n="80" d="100"/>
          <a:sy n="80" d="100"/>
        </p:scale>
        <p:origin x="-902" y="32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A13E76-D348-4009-A959-64B0F341B40B}" type="doc">
      <dgm:prSet loTypeId="urn:microsoft.com/office/officeart/2005/8/layout/venn1" loCatId="relationship" qsTypeId="urn:microsoft.com/office/officeart/2005/8/quickstyle/simple1" qsCatId="simple" csTypeId="urn:microsoft.com/office/officeart/2005/8/colors/colorful1" csCatId="colorful" phldr="1"/>
      <dgm:spPr/>
    </dgm:pt>
    <dgm:pt modelId="{FCF62508-8501-420C-AFB2-E14593375373}">
      <dgm:prSet phldrT="[Text]" custT="1"/>
      <dgm:spPr/>
      <dgm:t>
        <a:bodyPr/>
        <a:lstStyle/>
        <a:p>
          <a:r>
            <a:rPr lang="en-AU" sz="1800" dirty="0" smtClean="0"/>
            <a:t>Biological</a:t>
          </a:r>
          <a:endParaRPr lang="en-AU" sz="1800" dirty="0"/>
        </a:p>
      </dgm:t>
    </dgm:pt>
    <dgm:pt modelId="{F1B6CCF0-05A8-4330-9490-7C6D71D7EF70}" type="parTrans" cxnId="{AE0471F4-9C45-42DE-A370-DF7C5DED4B58}">
      <dgm:prSet/>
      <dgm:spPr/>
      <dgm:t>
        <a:bodyPr/>
        <a:lstStyle/>
        <a:p>
          <a:endParaRPr lang="en-AU"/>
        </a:p>
      </dgm:t>
    </dgm:pt>
    <dgm:pt modelId="{343FC42B-18DD-4912-953F-C1595A6DCB32}" type="sibTrans" cxnId="{AE0471F4-9C45-42DE-A370-DF7C5DED4B58}">
      <dgm:prSet/>
      <dgm:spPr/>
      <dgm:t>
        <a:bodyPr/>
        <a:lstStyle/>
        <a:p>
          <a:endParaRPr lang="en-AU"/>
        </a:p>
      </dgm:t>
    </dgm:pt>
    <dgm:pt modelId="{867B9599-2FC9-4E2A-A478-E459283FC5DB}">
      <dgm:prSet phldrT="[Text]" custT="1"/>
      <dgm:spPr/>
      <dgm:t>
        <a:bodyPr/>
        <a:lstStyle/>
        <a:p>
          <a:r>
            <a:rPr lang="en-AU" sz="1600" dirty="0" smtClean="0"/>
            <a:t>Psychological</a:t>
          </a:r>
          <a:endParaRPr lang="en-AU" sz="1600" dirty="0"/>
        </a:p>
      </dgm:t>
    </dgm:pt>
    <dgm:pt modelId="{E66F19C8-6F16-4016-8BB2-DF834D6E6C92}" type="parTrans" cxnId="{E89349D0-B28B-404A-9372-719F7596CC87}">
      <dgm:prSet/>
      <dgm:spPr/>
      <dgm:t>
        <a:bodyPr/>
        <a:lstStyle/>
        <a:p>
          <a:endParaRPr lang="en-AU"/>
        </a:p>
      </dgm:t>
    </dgm:pt>
    <dgm:pt modelId="{98E8C6C1-A2BA-41B5-AF68-C4D33B8CA3AA}" type="sibTrans" cxnId="{E89349D0-B28B-404A-9372-719F7596CC87}">
      <dgm:prSet/>
      <dgm:spPr/>
      <dgm:t>
        <a:bodyPr/>
        <a:lstStyle/>
        <a:p>
          <a:endParaRPr lang="en-AU"/>
        </a:p>
      </dgm:t>
    </dgm:pt>
    <dgm:pt modelId="{A3B0EF3D-FCAE-43EE-8C0E-2617DACB0222}">
      <dgm:prSet phldrT="[Text]" custT="1"/>
      <dgm:spPr/>
      <dgm:t>
        <a:bodyPr/>
        <a:lstStyle/>
        <a:p>
          <a:r>
            <a:rPr lang="en-AU" sz="1800" dirty="0" smtClean="0"/>
            <a:t>Social / </a:t>
          </a:r>
          <a:r>
            <a:rPr lang="en-AU" sz="1400" dirty="0" smtClean="0"/>
            <a:t>Environmental</a:t>
          </a:r>
          <a:endParaRPr lang="en-AU" sz="1400" dirty="0"/>
        </a:p>
      </dgm:t>
    </dgm:pt>
    <dgm:pt modelId="{9696307D-AD16-4F36-AA8C-C0CCC070C980}" type="parTrans" cxnId="{0374E1CB-36CF-44F9-9DDF-0EBBC91201DC}">
      <dgm:prSet/>
      <dgm:spPr/>
      <dgm:t>
        <a:bodyPr/>
        <a:lstStyle/>
        <a:p>
          <a:endParaRPr lang="en-AU"/>
        </a:p>
      </dgm:t>
    </dgm:pt>
    <dgm:pt modelId="{BBF376F3-6926-4CF2-9B4E-B4DD0EDAEC36}" type="sibTrans" cxnId="{0374E1CB-36CF-44F9-9DDF-0EBBC91201DC}">
      <dgm:prSet/>
      <dgm:spPr/>
      <dgm:t>
        <a:bodyPr/>
        <a:lstStyle/>
        <a:p>
          <a:endParaRPr lang="en-AU"/>
        </a:p>
      </dgm:t>
    </dgm:pt>
    <dgm:pt modelId="{F9DA57AC-CDD7-4112-B417-D488FDA01629}" type="pres">
      <dgm:prSet presAssocID="{0AA13E76-D348-4009-A959-64B0F341B40B}" presName="compositeShape" presStyleCnt="0">
        <dgm:presLayoutVars>
          <dgm:chMax val="7"/>
          <dgm:dir/>
          <dgm:resizeHandles val="exact"/>
        </dgm:presLayoutVars>
      </dgm:prSet>
      <dgm:spPr/>
    </dgm:pt>
    <dgm:pt modelId="{4C2C173D-4C76-4550-AABE-02399EF6B17C}" type="pres">
      <dgm:prSet presAssocID="{FCF62508-8501-420C-AFB2-E14593375373}" presName="circ1" presStyleLbl="vennNode1" presStyleIdx="0" presStyleCnt="3"/>
      <dgm:spPr/>
      <dgm:t>
        <a:bodyPr/>
        <a:lstStyle/>
        <a:p>
          <a:endParaRPr lang="en-AU"/>
        </a:p>
      </dgm:t>
    </dgm:pt>
    <dgm:pt modelId="{56B7B59B-CAEF-493D-9D12-4210A775358C}" type="pres">
      <dgm:prSet presAssocID="{FCF62508-8501-420C-AFB2-E14593375373}" presName="circ1Tx" presStyleLbl="revTx" presStyleIdx="0" presStyleCnt="0">
        <dgm:presLayoutVars>
          <dgm:chMax val="0"/>
          <dgm:chPref val="0"/>
          <dgm:bulletEnabled val="1"/>
        </dgm:presLayoutVars>
      </dgm:prSet>
      <dgm:spPr/>
      <dgm:t>
        <a:bodyPr/>
        <a:lstStyle/>
        <a:p>
          <a:endParaRPr lang="en-AU"/>
        </a:p>
      </dgm:t>
    </dgm:pt>
    <dgm:pt modelId="{E4AA0B44-B86F-4C99-B5C2-5B70E884A4D9}" type="pres">
      <dgm:prSet presAssocID="{867B9599-2FC9-4E2A-A478-E459283FC5DB}" presName="circ2" presStyleLbl="vennNode1" presStyleIdx="1" presStyleCnt="3"/>
      <dgm:spPr/>
      <dgm:t>
        <a:bodyPr/>
        <a:lstStyle/>
        <a:p>
          <a:endParaRPr lang="en-AU"/>
        </a:p>
      </dgm:t>
    </dgm:pt>
    <dgm:pt modelId="{6A9FA5CB-BB56-47A0-B1B8-E84B038008D7}" type="pres">
      <dgm:prSet presAssocID="{867B9599-2FC9-4E2A-A478-E459283FC5DB}" presName="circ2Tx" presStyleLbl="revTx" presStyleIdx="0" presStyleCnt="0">
        <dgm:presLayoutVars>
          <dgm:chMax val="0"/>
          <dgm:chPref val="0"/>
          <dgm:bulletEnabled val="1"/>
        </dgm:presLayoutVars>
      </dgm:prSet>
      <dgm:spPr/>
      <dgm:t>
        <a:bodyPr/>
        <a:lstStyle/>
        <a:p>
          <a:endParaRPr lang="en-AU"/>
        </a:p>
      </dgm:t>
    </dgm:pt>
    <dgm:pt modelId="{20B5B861-1F5F-4526-BC77-98FE9AF23A25}" type="pres">
      <dgm:prSet presAssocID="{A3B0EF3D-FCAE-43EE-8C0E-2617DACB0222}" presName="circ3" presStyleLbl="vennNode1" presStyleIdx="2" presStyleCnt="3"/>
      <dgm:spPr/>
      <dgm:t>
        <a:bodyPr/>
        <a:lstStyle/>
        <a:p>
          <a:endParaRPr lang="en-AU"/>
        </a:p>
      </dgm:t>
    </dgm:pt>
    <dgm:pt modelId="{5CEB275A-4DFF-4399-BED6-F8713C81A535}" type="pres">
      <dgm:prSet presAssocID="{A3B0EF3D-FCAE-43EE-8C0E-2617DACB0222}" presName="circ3Tx" presStyleLbl="revTx" presStyleIdx="0" presStyleCnt="0">
        <dgm:presLayoutVars>
          <dgm:chMax val="0"/>
          <dgm:chPref val="0"/>
          <dgm:bulletEnabled val="1"/>
        </dgm:presLayoutVars>
      </dgm:prSet>
      <dgm:spPr/>
      <dgm:t>
        <a:bodyPr/>
        <a:lstStyle/>
        <a:p>
          <a:endParaRPr lang="en-AU"/>
        </a:p>
      </dgm:t>
    </dgm:pt>
  </dgm:ptLst>
  <dgm:cxnLst>
    <dgm:cxn modelId="{CFEE0263-9EE4-45C8-8E98-CB380FD294E8}" type="presOf" srcId="{867B9599-2FC9-4E2A-A478-E459283FC5DB}" destId="{E4AA0B44-B86F-4C99-B5C2-5B70E884A4D9}" srcOrd="0" destOrd="0" presId="urn:microsoft.com/office/officeart/2005/8/layout/venn1"/>
    <dgm:cxn modelId="{5FB98CB6-BAB3-4010-8629-10AD1F95DA04}" type="presOf" srcId="{A3B0EF3D-FCAE-43EE-8C0E-2617DACB0222}" destId="{5CEB275A-4DFF-4399-BED6-F8713C81A535}" srcOrd="1" destOrd="0" presId="urn:microsoft.com/office/officeart/2005/8/layout/venn1"/>
    <dgm:cxn modelId="{7C308850-3EB4-4671-8609-35E954B1A708}" type="presOf" srcId="{FCF62508-8501-420C-AFB2-E14593375373}" destId="{56B7B59B-CAEF-493D-9D12-4210A775358C}" srcOrd="1" destOrd="0" presId="urn:microsoft.com/office/officeart/2005/8/layout/venn1"/>
    <dgm:cxn modelId="{5D678DDD-9228-4225-9E4F-2EEEB21EE3BC}" type="presOf" srcId="{867B9599-2FC9-4E2A-A478-E459283FC5DB}" destId="{6A9FA5CB-BB56-47A0-B1B8-E84B038008D7}" srcOrd="1" destOrd="0" presId="urn:microsoft.com/office/officeart/2005/8/layout/venn1"/>
    <dgm:cxn modelId="{0374E1CB-36CF-44F9-9DDF-0EBBC91201DC}" srcId="{0AA13E76-D348-4009-A959-64B0F341B40B}" destId="{A3B0EF3D-FCAE-43EE-8C0E-2617DACB0222}" srcOrd="2" destOrd="0" parTransId="{9696307D-AD16-4F36-AA8C-C0CCC070C980}" sibTransId="{BBF376F3-6926-4CF2-9B4E-B4DD0EDAEC36}"/>
    <dgm:cxn modelId="{E89349D0-B28B-404A-9372-719F7596CC87}" srcId="{0AA13E76-D348-4009-A959-64B0F341B40B}" destId="{867B9599-2FC9-4E2A-A478-E459283FC5DB}" srcOrd="1" destOrd="0" parTransId="{E66F19C8-6F16-4016-8BB2-DF834D6E6C92}" sibTransId="{98E8C6C1-A2BA-41B5-AF68-C4D33B8CA3AA}"/>
    <dgm:cxn modelId="{B8136CC3-7827-455B-99DE-B65796EC2B5E}" type="presOf" srcId="{A3B0EF3D-FCAE-43EE-8C0E-2617DACB0222}" destId="{20B5B861-1F5F-4526-BC77-98FE9AF23A25}" srcOrd="0" destOrd="0" presId="urn:microsoft.com/office/officeart/2005/8/layout/venn1"/>
    <dgm:cxn modelId="{AE0471F4-9C45-42DE-A370-DF7C5DED4B58}" srcId="{0AA13E76-D348-4009-A959-64B0F341B40B}" destId="{FCF62508-8501-420C-AFB2-E14593375373}" srcOrd="0" destOrd="0" parTransId="{F1B6CCF0-05A8-4330-9490-7C6D71D7EF70}" sibTransId="{343FC42B-18DD-4912-953F-C1595A6DCB32}"/>
    <dgm:cxn modelId="{E34D9B66-D2C8-409F-BF7B-98B61DEC37A3}" type="presOf" srcId="{0AA13E76-D348-4009-A959-64B0F341B40B}" destId="{F9DA57AC-CDD7-4112-B417-D488FDA01629}" srcOrd="0" destOrd="0" presId="urn:microsoft.com/office/officeart/2005/8/layout/venn1"/>
    <dgm:cxn modelId="{A99A5830-B890-4ADA-A5B5-EC74E2585F65}" type="presOf" srcId="{FCF62508-8501-420C-AFB2-E14593375373}" destId="{4C2C173D-4C76-4550-AABE-02399EF6B17C}" srcOrd="0" destOrd="0" presId="urn:microsoft.com/office/officeart/2005/8/layout/venn1"/>
    <dgm:cxn modelId="{B759016C-DCE5-4BBC-AEA2-5DB66B2AC8FE}" type="presParOf" srcId="{F9DA57AC-CDD7-4112-B417-D488FDA01629}" destId="{4C2C173D-4C76-4550-AABE-02399EF6B17C}" srcOrd="0" destOrd="0" presId="urn:microsoft.com/office/officeart/2005/8/layout/venn1"/>
    <dgm:cxn modelId="{87D14DB9-23DF-4D9C-B6BA-7A3A3C4ABD39}" type="presParOf" srcId="{F9DA57AC-CDD7-4112-B417-D488FDA01629}" destId="{56B7B59B-CAEF-493D-9D12-4210A775358C}" srcOrd="1" destOrd="0" presId="urn:microsoft.com/office/officeart/2005/8/layout/venn1"/>
    <dgm:cxn modelId="{EFE45422-8162-4F13-8D64-FB396B6DB795}" type="presParOf" srcId="{F9DA57AC-CDD7-4112-B417-D488FDA01629}" destId="{E4AA0B44-B86F-4C99-B5C2-5B70E884A4D9}" srcOrd="2" destOrd="0" presId="urn:microsoft.com/office/officeart/2005/8/layout/venn1"/>
    <dgm:cxn modelId="{C2F8DE80-8070-4BB6-BAB4-D9108298C6A6}" type="presParOf" srcId="{F9DA57AC-CDD7-4112-B417-D488FDA01629}" destId="{6A9FA5CB-BB56-47A0-B1B8-E84B038008D7}" srcOrd="3" destOrd="0" presId="urn:microsoft.com/office/officeart/2005/8/layout/venn1"/>
    <dgm:cxn modelId="{43BA3CAB-68BB-4588-971F-29CFE2E92680}" type="presParOf" srcId="{F9DA57AC-CDD7-4112-B417-D488FDA01629}" destId="{20B5B861-1F5F-4526-BC77-98FE9AF23A25}" srcOrd="4" destOrd="0" presId="urn:microsoft.com/office/officeart/2005/8/layout/venn1"/>
    <dgm:cxn modelId="{9103BBDC-1BD8-4FDC-877D-C60DF3B27A6C}" type="presParOf" srcId="{F9DA57AC-CDD7-4112-B417-D488FDA01629}" destId="{5CEB275A-4DFF-4399-BED6-F8713C81A535}"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ACAEDEB3-3AC2-430E-BB4C-CBEA29DB9DA3}" type="datetimeFigureOut">
              <a:rPr lang="en-AU" smtClean="0"/>
              <a:t>25/03/2019</a:t>
            </a:fld>
            <a:endParaRPr lang="en-AU"/>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4AED1998-BAF4-4366-8377-7B07896337F9}" type="slidenum">
              <a:rPr lang="en-AU" smtClean="0"/>
              <a:t>‹#›</a:t>
            </a:fld>
            <a:endParaRPr lang="en-AU"/>
          </a:p>
        </p:txBody>
      </p:sp>
    </p:spTree>
    <p:extLst>
      <p:ext uri="{BB962C8B-B14F-4D97-AF65-F5344CB8AC3E}">
        <p14:creationId xmlns:p14="http://schemas.microsoft.com/office/powerpoint/2010/main" val="34985163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50CAEE87-BAB8-444A-9261-81CEF827AFC3}" type="datetimeFigureOut">
              <a:rPr lang="en-AU" smtClean="0"/>
              <a:t>25/03/2019</a:t>
            </a:fld>
            <a:endParaRPr lang="en-AU"/>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D27C3089-740A-43C8-9DB1-822CCA56AE11}" type="slidenum">
              <a:rPr lang="en-AU" smtClean="0"/>
              <a:t>‹#›</a:t>
            </a:fld>
            <a:endParaRPr lang="en-AU"/>
          </a:p>
        </p:txBody>
      </p:sp>
    </p:spTree>
    <p:extLst>
      <p:ext uri="{BB962C8B-B14F-4D97-AF65-F5344CB8AC3E}">
        <p14:creationId xmlns:p14="http://schemas.microsoft.com/office/powerpoint/2010/main" val="358726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Introduce Self</a:t>
            </a:r>
            <a:endParaRPr lang="en-AU" dirty="0"/>
          </a:p>
        </p:txBody>
      </p:sp>
      <p:sp>
        <p:nvSpPr>
          <p:cNvPr id="4" name="Slide Number Placeholder 3"/>
          <p:cNvSpPr>
            <a:spLocks noGrp="1"/>
          </p:cNvSpPr>
          <p:nvPr>
            <p:ph type="sldNum" sz="quarter" idx="10"/>
          </p:nvPr>
        </p:nvSpPr>
        <p:spPr/>
        <p:txBody>
          <a:bodyPr/>
          <a:lstStyle/>
          <a:p>
            <a:fld id="{D27C3089-740A-43C8-9DB1-822CCA56AE11}" type="slidenum">
              <a:rPr lang="en-AU" smtClean="0"/>
              <a:t>1</a:t>
            </a:fld>
            <a:endParaRPr lang="en-AU"/>
          </a:p>
        </p:txBody>
      </p:sp>
    </p:spTree>
    <p:extLst>
      <p:ext uri="{BB962C8B-B14F-4D97-AF65-F5344CB8AC3E}">
        <p14:creationId xmlns:p14="http://schemas.microsoft.com/office/powerpoint/2010/main" val="40341299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Insulting to read literature</a:t>
            </a:r>
          </a:p>
          <a:p>
            <a:r>
              <a:rPr lang="en-AU" dirty="0" smtClean="0"/>
              <a:t>Attend training / </a:t>
            </a:r>
            <a:r>
              <a:rPr lang="en-AU" dirty="0" err="1" smtClean="0"/>
              <a:t>cpd</a:t>
            </a:r>
            <a:endParaRPr lang="en-AU" dirty="0" smtClean="0"/>
          </a:p>
          <a:p>
            <a:r>
              <a:rPr lang="en-AU" dirty="0" smtClean="0"/>
              <a:t>Read text books</a:t>
            </a:r>
          </a:p>
          <a:p>
            <a:r>
              <a:rPr lang="en-AU" dirty="0" smtClean="0"/>
              <a:t>Imagery portrayed</a:t>
            </a:r>
            <a:endParaRPr lang="en-AU" dirty="0"/>
          </a:p>
        </p:txBody>
      </p:sp>
      <p:sp>
        <p:nvSpPr>
          <p:cNvPr id="4" name="Slide Number Placeholder 3"/>
          <p:cNvSpPr>
            <a:spLocks noGrp="1"/>
          </p:cNvSpPr>
          <p:nvPr>
            <p:ph type="sldNum" sz="quarter" idx="10"/>
          </p:nvPr>
        </p:nvSpPr>
        <p:spPr/>
        <p:txBody>
          <a:bodyPr/>
          <a:lstStyle/>
          <a:p>
            <a:fld id="{D27C3089-740A-43C8-9DB1-822CCA56AE11}" type="slidenum">
              <a:rPr lang="en-AU" smtClean="0"/>
              <a:t>10</a:t>
            </a:fld>
            <a:endParaRPr lang="en-AU"/>
          </a:p>
        </p:txBody>
      </p:sp>
    </p:spTree>
    <p:extLst>
      <p:ext uri="{BB962C8B-B14F-4D97-AF65-F5344CB8AC3E}">
        <p14:creationId xmlns:p14="http://schemas.microsoft.com/office/powerpoint/2010/main" val="10928744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27C3089-740A-43C8-9DB1-822CCA56AE11}" type="slidenum">
              <a:rPr lang="en-AU" smtClean="0"/>
              <a:t>11</a:t>
            </a:fld>
            <a:endParaRPr lang="en-AU"/>
          </a:p>
        </p:txBody>
      </p:sp>
    </p:spTree>
    <p:extLst>
      <p:ext uri="{BB962C8B-B14F-4D97-AF65-F5344CB8AC3E}">
        <p14:creationId xmlns:p14="http://schemas.microsoft.com/office/powerpoint/2010/main" val="29066681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If you don’t have a mental illness at the time</a:t>
            </a:r>
            <a:r>
              <a:rPr lang="en-AU" baseline="0" dirty="0" smtClean="0"/>
              <a:t> of diagnosis, living with the debilitating symptoms, navigating life barriers and attitudes to the illness in health and society, is enough to give you a </a:t>
            </a:r>
            <a:r>
              <a:rPr lang="en-AU" baseline="0" smtClean="0"/>
              <a:t>mental illness</a:t>
            </a:r>
            <a:endParaRPr lang="en-AU"/>
          </a:p>
        </p:txBody>
      </p:sp>
      <p:sp>
        <p:nvSpPr>
          <p:cNvPr id="4" name="Slide Number Placeholder 3"/>
          <p:cNvSpPr>
            <a:spLocks noGrp="1"/>
          </p:cNvSpPr>
          <p:nvPr>
            <p:ph type="sldNum" sz="quarter" idx="10"/>
          </p:nvPr>
        </p:nvSpPr>
        <p:spPr/>
        <p:txBody>
          <a:bodyPr/>
          <a:lstStyle/>
          <a:p>
            <a:fld id="{D27C3089-740A-43C8-9DB1-822CCA56AE11}" type="slidenum">
              <a:rPr lang="en-AU" smtClean="0"/>
              <a:t>12</a:t>
            </a:fld>
            <a:endParaRPr lang="en-AU"/>
          </a:p>
        </p:txBody>
      </p:sp>
    </p:spTree>
    <p:extLst>
      <p:ext uri="{BB962C8B-B14F-4D97-AF65-F5344CB8AC3E}">
        <p14:creationId xmlns:p14="http://schemas.microsoft.com/office/powerpoint/2010/main" val="10928744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Symptoms fluctuate</a:t>
            </a:r>
            <a:endParaRPr lang="en-AU" dirty="0"/>
          </a:p>
        </p:txBody>
      </p:sp>
      <p:sp>
        <p:nvSpPr>
          <p:cNvPr id="4" name="Slide Number Placeholder 3"/>
          <p:cNvSpPr>
            <a:spLocks noGrp="1"/>
          </p:cNvSpPr>
          <p:nvPr>
            <p:ph type="sldNum" sz="quarter" idx="10"/>
          </p:nvPr>
        </p:nvSpPr>
        <p:spPr/>
        <p:txBody>
          <a:bodyPr/>
          <a:lstStyle/>
          <a:p>
            <a:fld id="{D27C3089-740A-43C8-9DB1-822CCA56AE11}" type="slidenum">
              <a:rPr lang="en-AU" smtClean="0"/>
              <a:t>13</a:t>
            </a:fld>
            <a:endParaRPr lang="en-AU"/>
          </a:p>
        </p:txBody>
      </p:sp>
    </p:spTree>
    <p:extLst>
      <p:ext uri="{BB962C8B-B14F-4D97-AF65-F5344CB8AC3E}">
        <p14:creationId xmlns:p14="http://schemas.microsoft.com/office/powerpoint/2010/main" val="10928744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If you don’t have a mental illness at the time</a:t>
            </a:r>
            <a:r>
              <a:rPr lang="en-AU" baseline="0" dirty="0" smtClean="0"/>
              <a:t> of diagnosis, living with the debilitating symptoms, navigating life barriers and attitudes to the illness in health and society, is enough to give you a </a:t>
            </a:r>
            <a:r>
              <a:rPr lang="en-AU" baseline="0" smtClean="0"/>
              <a:t>mental illness</a:t>
            </a:r>
            <a:endParaRPr lang="en-AU"/>
          </a:p>
        </p:txBody>
      </p:sp>
      <p:sp>
        <p:nvSpPr>
          <p:cNvPr id="4" name="Slide Number Placeholder 3"/>
          <p:cNvSpPr>
            <a:spLocks noGrp="1"/>
          </p:cNvSpPr>
          <p:nvPr>
            <p:ph type="sldNum" sz="quarter" idx="10"/>
          </p:nvPr>
        </p:nvSpPr>
        <p:spPr/>
        <p:txBody>
          <a:bodyPr/>
          <a:lstStyle/>
          <a:p>
            <a:fld id="{D27C3089-740A-43C8-9DB1-822CCA56AE11}" type="slidenum">
              <a:rPr lang="en-AU" smtClean="0"/>
              <a:t>14</a:t>
            </a:fld>
            <a:endParaRPr lang="en-AU"/>
          </a:p>
        </p:txBody>
      </p:sp>
    </p:spTree>
    <p:extLst>
      <p:ext uri="{BB962C8B-B14F-4D97-AF65-F5344CB8AC3E}">
        <p14:creationId xmlns:p14="http://schemas.microsoft.com/office/powerpoint/2010/main" val="10928744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27C3089-740A-43C8-9DB1-822CCA56AE11}" type="slidenum">
              <a:rPr lang="en-AU" smtClean="0"/>
              <a:t>15</a:t>
            </a:fld>
            <a:endParaRPr lang="en-AU"/>
          </a:p>
        </p:txBody>
      </p:sp>
    </p:spTree>
    <p:extLst>
      <p:ext uri="{BB962C8B-B14F-4D97-AF65-F5344CB8AC3E}">
        <p14:creationId xmlns:p14="http://schemas.microsoft.com/office/powerpoint/2010/main" val="10928744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Temporary</a:t>
            </a:r>
          </a:p>
          <a:p>
            <a:r>
              <a:rPr lang="en-AU" dirty="0" smtClean="0"/>
              <a:t>Spontaneous recovery</a:t>
            </a:r>
            <a:endParaRPr lang="en-AU" dirty="0"/>
          </a:p>
        </p:txBody>
      </p:sp>
      <p:sp>
        <p:nvSpPr>
          <p:cNvPr id="4" name="Slide Number Placeholder 3"/>
          <p:cNvSpPr>
            <a:spLocks noGrp="1"/>
          </p:cNvSpPr>
          <p:nvPr>
            <p:ph type="sldNum" sz="quarter" idx="10"/>
          </p:nvPr>
        </p:nvSpPr>
        <p:spPr/>
        <p:txBody>
          <a:bodyPr/>
          <a:lstStyle/>
          <a:p>
            <a:fld id="{D27C3089-740A-43C8-9DB1-822CCA56AE11}" type="slidenum">
              <a:rPr lang="en-AU" smtClean="0"/>
              <a:t>16</a:t>
            </a:fld>
            <a:endParaRPr lang="en-AU"/>
          </a:p>
        </p:txBody>
      </p:sp>
    </p:spTree>
    <p:extLst>
      <p:ext uri="{BB962C8B-B14F-4D97-AF65-F5344CB8AC3E}">
        <p14:creationId xmlns:p14="http://schemas.microsoft.com/office/powerpoint/2010/main" val="10928744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Temporary</a:t>
            </a:r>
          </a:p>
          <a:p>
            <a:r>
              <a:rPr lang="en-AU" dirty="0" smtClean="0"/>
              <a:t>Spontaneous recovery</a:t>
            </a:r>
            <a:endParaRPr lang="en-AU" dirty="0"/>
          </a:p>
        </p:txBody>
      </p:sp>
      <p:sp>
        <p:nvSpPr>
          <p:cNvPr id="4" name="Slide Number Placeholder 3"/>
          <p:cNvSpPr>
            <a:spLocks noGrp="1"/>
          </p:cNvSpPr>
          <p:nvPr>
            <p:ph type="sldNum" sz="quarter" idx="10"/>
          </p:nvPr>
        </p:nvSpPr>
        <p:spPr/>
        <p:txBody>
          <a:bodyPr/>
          <a:lstStyle/>
          <a:p>
            <a:fld id="{D27C3089-740A-43C8-9DB1-822CCA56AE11}" type="slidenum">
              <a:rPr lang="en-AU" smtClean="0"/>
              <a:t>17</a:t>
            </a:fld>
            <a:endParaRPr lang="en-AU"/>
          </a:p>
        </p:txBody>
      </p:sp>
    </p:spTree>
    <p:extLst>
      <p:ext uri="{BB962C8B-B14F-4D97-AF65-F5344CB8AC3E}">
        <p14:creationId xmlns:p14="http://schemas.microsoft.com/office/powerpoint/2010/main" val="10928744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To capture the evidence of experiences</a:t>
            </a:r>
            <a:endParaRPr lang="en-AU" dirty="0"/>
          </a:p>
        </p:txBody>
      </p:sp>
      <p:sp>
        <p:nvSpPr>
          <p:cNvPr id="4" name="Slide Number Placeholder 3"/>
          <p:cNvSpPr>
            <a:spLocks noGrp="1"/>
          </p:cNvSpPr>
          <p:nvPr>
            <p:ph type="sldNum" sz="quarter" idx="10"/>
          </p:nvPr>
        </p:nvSpPr>
        <p:spPr/>
        <p:txBody>
          <a:bodyPr/>
          <a:lstStyle/>
          <a:p>
            <a:fld id="{D27C3089-740A-43C8-9DB1-822CCA56AE11}" type="slidenum">
              <a:rPr lang="en-AU" smtClean="0"/>
              <a:t>18</a:t>
            </a:fld>
            <a:endParaRPr lang="en-AU"/>
          </a:p>
        </p:txBody>
      </p:sp>
    </p:spTree>
    <p:extLst>
      <p:ext uri="{BB962C8B-B14F-4D97-AF65-F5344CB8AC3E}">
        <p14:creationId xmlns:p14="http://schemas.microsoft.com/office/powerpoint/2010/main" val="13549067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27C3089-740A-43C8-9DB1-822CCA56AE11}" type="slidenum">
              <a:rPr lang="en-AU" smtClean="0"/>
              <a:t>19</a:t>
            </a:fld>
            <a:endParaRPr lang="en-AU"/>
          </a:p>
        </p:txBody>
      </p:sp>
    </p:spTree>
    <p:extLst>
      <p:ext uri="{BB962C8B-B14F-4D97-AF65-F5344CB8AC3E}">
        <p14:creationId xmlns:p14="http://schemas.microsoft.com/office/powerpoint/2010/main" val="2162495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FND can co-exist</a:t>
            </a:r>
            <a:r>
              <a:rPr lang="en-AU" baseline="0" dirty="0" smtClean="0"/>
              <a:t> with other neurological conditions such as MS, epilepsy</a:t>
            </a:r>
            <a:endParaRPr lang="en-AU" dirty="0"/>
          </a:p>
        </p:txBody>
      </p:sp>
      <p:sp>
        <p:nvSpPr>
          <p:cNvPr id="4" name="Slide Number Placeholder 3"/>
          <p:cNvSpPr>
            <a:spLocks noGrp="1"/>
          </p:cNvSpPr>
          <p:nvPr>
            <p:ph type="sldNum" sz="quarter" idx="10"/>
          </p:nvPr>
        </p:nvSpPr>
        <p:spPr/>
        <p:txBody>
          <a:bodyPr/>
          <a:lstStyle/>
          <a:p>
            <a:fld id="{D27C3089-740A-43C8-9DB1-822CCA56AE11}" type="slidenum">
              <a:rPr lang="en-AU" smtClean="0"/>
              <a:t>2</a:t>
            </a:fld>
            <a:endParaRPr lang="en-AU"/>
          </a:p>
        </p:txBody>
      </p:sp>
    </p:spTree>
    <p:extLst>
      <p:ext uri="{BB962C8B-B14F-4D97-AF65-F5344CB8AC3E}">
        <p14:creationId xmlns:p14="http://schemas.microsoft.com/office/powerpoint/2010/main" val="33236281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27C3089-740A-43C8-9DB1-822CCA56AE11}" type="slidenum">
              <a:rPr lang="en-AU" smtClean="0"/>
              <a:t>20</a:t>
            </a:fld>
            <a:endParaRPr lang="en-AU"/>
          </a:p>
        </p:txBody>
      </p:sp>
    </p:spTree>
    <p:extLst>
      <p:ext uri="{BB962C8B-B14F-4D97-AF65-F5344CB8AC3E}">
        <p14:creationId xmlns:p14="http://schemas.microsoft.com/office/powerpoint/2010/main" val="27954298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27C3089-740A-43C8-9DB1-822CCA56AE11}" type="slidenum">
              <a:rPr lang="en-AU" smtClean="0"/>
              <a:t>21</a:t>
            </a:fld>
            <a:endParaRPr lang="en-AU"/>
          </a:p>
        </p:txBody>
      </p:sp>
    </p:spTree>
    <p:extLst>
      <p:ext uri="{BB962C8B-B14F-4D97-AF65-F5344CB8AC3E}">
        <p14:creationId xmlns:p14="http://schemas.microsoft.com/office/powerpoint/2010/main" val="18235447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27C3089-740A-43C8-9DB1-822CCA56AE11}" type="slidenum">
              <a:rPr lang="en-AU" smtClean="0"/>
              <a:t>22</a:t>
            </a:fld>
            <a:endParaRPr lang="en-AU"/>
          </a:p>
        </p:txBody>
      </p:sp>
    </p:spTree>
    <p:extLst>
      <p:ext uri="{BB962C8B-B14F-4D97-AF65-F5344CB8AC3E}">
        <p14:creationId xmlns:p14="http://schemas.microsoft.com/office/powerpoint/2010/main" val="31306007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27C3089-740A-43C8-9DB1-822CCA56AE11}" type="slidenum">
              <a:rPr lang="en-AU" smtClean="0"/>
              <a:t>23</a:t>
            </a:fld>
            <a:endParaRPr lang="en-AU"/>
          </a:p>
        </p:txBody>
      </p:sp>
    </p:spTree>
    <p:extLst>
      <p:ext uri="{BB962C8B-B14F-4D97-AF65-F5344CB8AC3E}">
        <p14:creationId xmlns:p14="http://schemas.microsoft.com/office/powerpoint/2010/main" val="23844038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27C3089-740A-43C8-9DB1-822CCA56AE11}" type="slidenum">
              <a:rPr lang="en-AU" smtClean="0"/>
              <a:t>24</a:t>
            </a:fld>
            <a:endParaRPr lang="en-AU"/>
          </a:p>
        </p:txBody>
      </p:sp>
    </p:spTree>
    <p:extLst>
      <p:ext uri="{BB962C8B-B14F-4D97-AF65-F5344CB8AC3E}">
        <p14:creationId xmlns:p14="http://schemas.microsoft.com/office/powerpoint/2010/main" val="23844038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27C3089-740A-43C8-9DB1-822CCA56AE11}" type="slidenum">
              <a:rPr lang="en-AU" smtClean="0"/>
              <a:t>25</a:t>
            </a:fld>
            <a:endParaRPr lang="en-AU"/>
          </a:p>
        </p:txBody>
      </p:sp>
    </p:spTree>
    <p:extLst>
      <p:ext uri="{BB962C8B-B14F-4D97-AF65-F5344CB8AC3E}">
        <p14:creationId xmlns:p14="http://schemas.microsoft.com/office/powerpoint/2010/main" val="23844038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27C3089-740A-43C8-9DB1-822CCA56AE11}" type="slidenum">
              <a:rPr lang="en-AU" smtClean="0"/>
              <a:t>26</a:t>
            </a:fld>
            <a:endParaRPr lang="en-AU"/>
          </a:p>
        </p:txBody>
      </p:sp>
    </p:spTree>
    <p:extLst>
      <p:ext uri="{BB962C8B-B14F-4D97-AF65-F5344CB8AC3E}">
        <p14:creationId xmlns:p14="http://schemas.microsoft.com/office/powerpoint/2010/main" val="9948917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27C3089-740A-43C8-9DB1-822CCA56AE11}" type="slidenum">
              <a:rPr lang="en-AU" smtClean="0"/>
              <a:t>27</a:t>
            </a:fld>
            <a:endParaRPr lang="en-AU"/>
          </a:p>
        </p:txBody>
      </p:sp>
    </p:spTree>
    <p:extLst>
      <p:ext uri="{BB962C8B-B14F-4D97-AF65-F5344CB8AC3E}">
        <p14:creationId xmlns:p14="http://schemas.microsoft.com/office/powerpoint/2010/main" val="9948917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27C3089-740A-43C8-9DB1-822CCA56AE11}" type="slidenum">
              <a:rPr lang="en-AU" smtClean="0"/>
              <a:t>28</a:t>
            </a:fld>
            <a:endParaRPr lang="en-AU"/>
          </a:p>
        </p:txBody>
      </p:sp>
    </p:spTree>
    <p:extLst>
      <p:ext uri="{BB962C8B-B14F-4D97-AF65-F5344CB8AC3E}">
        <p14:creationId xmlns:p14="http://schemas.microsoft.com/office/powerpoint/2010/main" val="18720957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27C3089-740A-43C8-9DB1-822CCA56AE11}" type="slidenum">
              <a:rPr lang="en-AU" smtClean="0"/>
              <a:t>29</a:t>
            </a:fld>
            <a:endParaRPr lang="en-AU"/>
          </a:p>
        </p:txBody>
      </p:sp>
    </p:spTree>
    <p:extLst>
      <p:ext uri="{BB962C8B-B14F-4D97-AF65-F5344CB8AC3E}">
        <p14:creationId xmlns:p14="http://schemas.microsoft.com/office/powerpoint/2010/main" val="1872095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Common – yet health</a:t>
            </a:r>
            <a:r>
              <a:rPr lang="en-AU" baseline="0" dirty="0" smtClean="0"/>
              <a:t> professional and community awareness does not match the prevalence of the disorder</a:t>
            </a:r>
            <a:endParaRPr lang="en-AU" dirty="0"/>
          </a:p>
        </p:txBody>
      </p:sp>
      <p:sp>
        <p:nvSpPr>
          <p:cNvPr id="4" name="Slide Number Placeholder 3"/>
          <p:cNvSpPr>
            <a:spLocks noGrp="1"/>
          </p:cNvSpPr>
          <p:nvPr>
            <p:ph type="sldNum" sz="quarter" idx="10"/>
          </p:nvPr>
        </p:nvSpPr>
        <p:spPr/>
        <p:txBody>
          <a:bodyPr/>
          <a:lstStyle/>
          <a:p>
            <a:fld id="{D27C3089-740A-43C8-9DB1-822CCA56AE11}" type="slidenum">
              <a:rPr lang="en-AU" smtClean="0"/>
              <a:t>3</a:t>
            </a:fld>
            <a:endParaRPr lang="en-AU"/>
          </a:p>
        </p:txBody>
      </p:sp>
    </p:spTree>
    <p:extLst>
      <p:ext uri="{BB962C8B-B14F-4D97-AF65-F5344CB8AC3E}">
        <p14:creationId xmlns:p14="http://schemas.microsoft.com/office/powerpoint/2010/main" val="7400851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27C3089-740A-43C8-9DB1-822CCA56AE11}" type="slidenum">
              <a:rPr lang="en-AU" smtClean="0"/>
              <a:t>30</a:t>
            </a:fld>
            <a:endParaRPr lang="en-AU"/>
          </a:p>
        </p:txBody>
      </p:sp>
    </p:spTree>
    <p:extLst>
      <p:ext uri="{BB962C8B-B14F-4D97-AF65-F5344CB8AC3E}">
        <p14:creationId xmlns:p14="http://schemas.microsoft.com/office/powerpoint/2010/main" val="18720957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27C3089-740A-43C8-9DB1-822CCA56AE11}" type="slidenum">
              <a:rPr lang="en-AU" smtClean="0"/>
              <a:t>31</a:t>
            </a:fld>
            <a:endParaRPr lang="en-AU"/>
          </a:p>
        </p:txBody>
      </p:sp>
    </p:spTree>
    <p:extLst>
      <p:ext uri="{BB962C8B-B14F-4D97-AF65-F5344CB8AC3E}">
        <p14:creationId xmlns:p14="http://schemas.microsoft.com/office/powerpoint/2010/main" val="18720957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27C3089-740A-43C8-9DB1-822CCA56AE11}" type="slidenum">
              <a:rPr lang="en-AU" smtClean="0"/>
              <a:t>32</a:t>
            </a:fld>
            <a:endParaRPr lang="en-AU"/>
          </a:p>
        </p:txBody>
      </p:sp>
    </p:spTree>
    <p:extLst>
      <p:ext uri="{BB962C8B-B14F-4D97-AF65-F5344CB8AC3E}">
        <p14:creationId xmlns:p14="http://schemas.microsoft.com/office/powerpoint/2010/main" val="4058402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27C3089-740A-43C8-9DB1-822CCA56AE11}" type="slidenum">
              <a:rPr lang="en-AU" smtClean="0"/>
              <a:t>33</a:t>
            </a:fld>
            <a:endParaRPr lang="en-AU"/>
          </a:p>
        </p:txBody>
      </p:sp>
    </p:spTree>
    <p:extLst>
      <p:ext uri="{BB962C8B-B14F-4D97-AF65-F5344CB8AC3E}">
        <p14:creationId xmlns:p14="http://schemas.microsoft.com/office/powerpoint/2010/main" val="29544960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Cannot</a:t>
            </a:r>
            <a:r>
              <a:rPr lang="en-AU" baseline="0" dirty="0" smtClean="0"/>
              <a:t> solve service provision but we can address the knowledge translation aspects.  Information needs came up repeatedly</a:t>
            </a:r>
            <a:endParaRPr lang="en-AU" dirty="0"/>
          </a:p>
        </p:txBody>
      </p:sp>
      <p:sp>
        <p:nvSpPr>
          <p:cNvPr id="4" name="Slide Number Placeholder 3"/>
          <p:cNvSpPr>
            <a:spLocks noGrp="1"/>
          </p:cNvSpPr>
          <p:nvPr>
            <p:ph type="sldNum" sz="quarter" idx="10"/>
          </p:nvPr>
        </p:nvSpPr>
        <p:spPr/>
        <p:txBody>
          <a:bodyPr/>
          <a:lstStyle/>
          <a:p>
            <a:fld id="{D27C3089-740A-43C8-9DB1-822CCA56AE11}" type="slidenum">
              <a:rPr lang="en-AU" smtClean="0"/>
              <a:t>34</a:t>
            </a:fld>
            <a:endParaRPr lang="en-AU"/>
          </a:p>
        </p:txBody>
      </p:sp>
    </p:spTree>
    <p:extLst>
      <p:ext uri="{BB962C8B-B14F-4D97-AF65-F5344CB8AC3E}">
        <p14:creationId xmlns:p14="http://schemas.microsoft.com/office/powerpoint/2010/main" val="32670751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27C3089-740A-43C8-9DB1-822CCA56AE11}" type="slidenum">
              <a:rPr lang="en-AU" smtClean="0"/>
              <a:t>35</a:t>
            </a:fld>
            <a:endParaRPr lang="en-AU"/>
          </a:p>
        </p:txBody>
      </p:sp>
    </p:spTree>
    <p:extLst>
      <p:ext uri="{BB962C8B-B14F-4D97-AF65-F5344CB8AC3E}">
        <p14:creationId xmlns:p14="http://schemas.microsoft.com/office/powerpoint/2010/main" val="27840768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27C3089-740A-43C8-9DB1-822CCA56AE11}" type="slidenum">
              <a:rPr lang="en-AU" smtClean="0"/>
              <a:t>36</a:t>
            </a:fld>
            <a:endParaRPr lang="en-AU"/>
          </a:p>
        </p:txBody>
      </p:sp>
    </p:spTree>
    <p:extLst>
      <p:ext uri="{BB962C8B-B14F-4D97-AF65-F5344CB8AC3E}">
        <p14:creationId xmlns:p14="http://schemas.microsoft.com/office/powerpoint/2010/main" val="2784076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smtClean="0"/>
              <a:t>Criterion A gives a basic descriptor of what category the possible symptoms fall under; that of altered voluntary motor or sensory function. What this includes is clarified under the specified symptom type. Examples of altered voluntary motor function include muscle weakness or paralysis, abnormal movements, abnormal walking style, and abnormal limb posturing</a:t>
            </a:r>
          </a:p>
          <a:p>
            <a:r>
              <a:rPr lang="en-AU" sz="1200" dirty="0" smtClean="0"/>
              <a:t>Criterion B specifies that the symptoms, though seemingly neurological in nature, are not actually caused by a neurological disease or damage to the nervous system.</a:t>
            </a:r>
          </a:p>
          <a:p>
            <a:r>
              <a:rPr lang="en-AU" sz="1200" dirty="0" smtClean="0"/>
              <a:t>In DSM V the need for a psychological trigger or stressor has been removed</a:t>
            </a:r>
            <a:endParaRPr lang="en-AU" dirty="0" smtClean="0"/>
          </a:p>
          <a:p>
            <a:endParaRPr lang="en-AU" dirty="0"/>
          </a:p>
        </p:txBody>
      </p:sp>
      <p:sp>
        <p:nvSpPr>
          <p:cNvPr id="4" name="Slide Number Placeholder 3"/>
          <p:cNvSpPr>
            <a:spLocks noGrp="1"/>
          </p:cNvSpPr>
          <p:nvPr>
            <p:ph type="sldNum" sz="quarter" idx="10"/>
          </p:nvPr>
        </p:nvSpPr>
        <p:spPr/>
        <p:txBody>
          <a:bodyPr/>
          <a:lstStyle/>
          <a:p>
            <a:fld id="{D27C3089-740A-43C8-9DB1-822CCA56AE11}" type="slidenum">
              <a:rPr lang="en-AU" smtClean="0"/>
              <a:t>4</a:t>
            </a:fld>
            <a:endParaRPr lang="en-AU"/>
          </a:p>
        </p:txBody>
      </p:sp>
    </p:spTree>
    <p:extLst>
      <p:ext uri="{BB962C8B-B14F-4D97-AF65-F5344CB8AC3E}">
        <p14:creationId xmlns:p14="http://schemas.microsoft.com/office/powerpoint/2010/main" val="136655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27C3089-740A-43C8-9DB1-822CCA56AE11}" type="slidenum">
              <a:rPr lang="en-AU" smtClean="0"/>
              <a:t>5</a:t>
            </a:fld>
            <a:endParaRPr lang="en-AU"/>
          </a:p>
        </p:txBody>
      </p:sp>
    </p:spTree>
    <p:extLst>
      <p:ext uri="{BB962C8B-B14F-4D97-AF65-F5344CB8AC3E}">
        <p14:creationId xmlns:p14="http://schemas.microsoft.com/office/powerpoint/2010/main" val="1052010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27C3089-740A-43C8-9DB1-822CCA56AE11}" type="slidenum">
              <a:rPr lang="en-AU" smtClean="0"/>
              <a:t>6</a:t>
            </a:fld>
            <a:endParaRPr lang="en-AU"/>
          </a:p>
        </p:txBody>
      </p:sp>
    </p:spTree>
    <p:extLst>
      <p:ext uri="{BB962C8B-B14F-4D97-AF65-F5344CB8AC3E}">
        <p14:creationId xmlns:p14="http://schemas.microsoft.com/office/powerpoint/2010/main" val="889747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If you don’t have a mental illness at the time</a:t>
            </a:r>
            <a:r>
              <a:rPr lang="en-AU" baseline="0" dirty="0" smtClean="0"/>
              <a:t> of diagnosis, living with the debilitating symptoms, navigating life barriers and attitudes to the illness in health and society, is enough to give you a mental illness</a:t>
            </a:r>
            <a:endParaRPr lang="en-AU" dirty="0"/>
          </a:p>
        </p:txBody>
      </p:sp>
      <p:sp>
        <p:nvSpPr>
          <p:cNvPr id="4" name="Slide Number Placeholder 3"/>
          <p:cNvSpPr>
            <a:spLocks noGrp="1"/>
          </p:cNvSpPr>
          <p:nvPr>
            <p:ph type="sldNum" sz="quarter" idx="10"/>
          </p:nvPr>
        </p:nvSpPr>
        <p:spPr/>
        <p:txBody>
          <a:bodyPr/>
          <a:lstStyle/>
          <a:p>
            <a:fld id="{D27C3089-740A-43C8-9DB1-822CCA56AE11}" type="slidenum">
              <a:rPr lang="en-AU" smtClean="0"/>
              <a:t>7</a:t>
            </a:fld>
            <a:endParaRPr lang="en-AU"/>
          </a:p>
        </p:txBody>
      </p:sp>
    </p:spTree>
    <p:extLst>
      <p:ext uri="{BB962C8B-B14F-4D97-AF65-F5344CB8AC3E}">
        <p14:creationId xmlns:p14="http://schemas.microsoft.com/office/powerpoint/2010/main" val="10928744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If you don’t have a mental illness at the time</a:t>
            </a:r>
            <a:r>
              <a:rPr lang="en-AU" baseline="0" dirty="0" smtClean="0"/>
              <a:t> of diagnosis, living with the debilitating symptoms, navigating life barriers and attitudes to the illness in health and society, is enough to give you a </a:t>
            </a:r>
            <a:r>
              <a:rPr lang="en-AU" baseline="0" smtClean="0"/>
              <a:t>mental illness</a:t>
            </a:r>
            <a:endParaRPr lang="en-AU"/>
          </a:p>
        </p:txBody>
      </p:sp>
      <p:sp>
        <p:nvSpPr>
          <p:cNvPr id="4" name="Slide Number Placeholder 3"/>
          <p:cNvSpPr>
            <a:spLocks noGrp="1"/>
          </p:cNvSpPr>
          <p:nvPr>
            <p:ph type="sldNum" sz="quarter" idx="10"/>
          </p:nvPr>
        </p:nvSpPr>
        <p:spPr/>
        <p:txBody>
          <a:bodyPr/>
          <a:lstStyle/>
          <a:p>
            <a:fld id="{D27C3089-740A-43C8-9DB1-822CCA56AE11}" type="slidenum">
              <a:rPr lang="en-AU" smtClean="0"/>
              <a:t>8</a:t>
            </a:fld>
            <a:endParaRPr lang="en-AU"/>
          </a:p>
        </p:txBody>
      </p:sp>
    </p:spTree>
    <p:extLst>
      <p:ext uri="{BB962C8B-B14F-4D97-AF65-F5344CB8AC3E}">
        <p14:creationId xmlns:p14="http://schemas.microsoft.com/office/powerpoint/2010/main" val="10928744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How to distinguish</a:t>
            </a:r>
            <a:r>
              <a:rPr lang="en-AU" baseline="0" dirty="0" smtClean="0"/>
              <a:t> FND from organic disorders and malingers/factitious disorders</a:t>
            </a:r>
            <a:endParaRPr lang="en-AU" dirty="0"/>
          </a:p>
        </p:txBody>
      </p:sp>
      <p:sp>
        <p:nvSpPr>
          <p:cNvPr id="4" name="Slide Number Placeholder 3"/>
          <p:cNvSpPr>
            <a:spLocks noGrp="1"/>
          </p:cNvSpPr>
          <p:nvPr>
            <p:ph type="sldNum" sz="quarter" idx="10"/>
          </p:nvPr>
        </p:nvSpPr>
        <p:spPr/>
        <p:txBody>
          <a:bodyPr/>
          <a:lstStyle/>
          <a:p>
            <a:fld id="{D27C3089-740A-43C8-9DB1-822CCA56AE11}" type="slidenum">
              <a:rPr lang="en-AU" smtClean="0"/>
              <a:t>9</a:t>
            </a:fld>
            <a:endParaRPr lang="en-AU"/>
          </a:p>
        </p:txBody>
      </p:sp>
    </p:spTree>
    <p:extLst>
      <p:ext uri="{BB962C8B-B14F-4D97-AF65-F5344CB8AC3E}">
        <p14:creationId xmlns:p14="http://schemas.microsoft.com/office/powerpoint/2010/main" val="10928744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70159055-A304-4086-8258-C2576E797E73}" type="datetime1">
              <a:rPr lang="en-AU" smtClean="0"/>
              <a:t>25/03/2019</a:t>
            </a:fld>
            <a:endParaRPr lang="en-AU"/>
          </a:p>
        </p:txBody>
      </p:sp>
      <p:sp>
        <p:nvSpPr>
          <p:cNvPr id="17" name="Footer Placeholder 16"/>
          <p:cNvSpPr>
            <a:spLocks noGrp="1"/>
          </p:cNvSpPr>
          <p:nvPr>
            <p:ph type="ftr" sz="quarter" idx="11"/>
          </p:nvPr>
        </p:nvSpPr>
        <p:spPr/>
        <p:txBody>
          <a:bodyPr/>
          <a:lstStyle/>
          <a:p>
            <a:r>
              <a:rPr lang="en-AU" smtClean="0"/>
              <a:t>Cultivating Research Integrity: Involving Consumers in a real and meaningful way - Dr. Katherine Gill, Chair, Consumer-LEd Research Network</a:t>
            </a:r>
            <a:endParaRPr lang="en-AU"/>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3481D189-C3E4-4CFB-B3A1-00435A6B0E5B}" type="slidenum">
              <a:rPr lang="en-AU" smtClean="0"/>
              <a:t>‹#›</a:t>
            </a:fld>
            <a:endParaRPr lang="en-AU"/>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EE339C3-ECF0-4042-9E17-71F58B1F2B5E}" type="datetime1">
              <a:rPr lang="en-AU" smtClean="0"/>
              <a:t>25/03/2019</a:t>
            </a:fld>
            <a:endParaRPr lang="en-AU"/>
          </a:p>
        </p:txBody>
      </p:sp>
      <p:sp>
        <p:nvSpPr>
          <p:cNvPr id="5" name="Footer Placeholder 4"/>
          <p:cNvSpPr>
            <a:spLocks noGrp="1"/>
          </p:cNvSpPr>
          <p:nvPr>
            <p:ph type="ftr" sz="quarter" idx="11"/>
          </p:nvPr>
        </p:nvSpPr>
        <p:spPr/>
        <p:txBody>
          <a:bodyPr/>
          <a:lstStyle/>
          <a:p>
            <a:r>
              <a:rPr lang="en-AU" smtClean="0"/>
              <a:t>Cultivating Research Integrity: Involving Consumers in a real and meaningful way - Dr. Katherine Gill, Chair, Consumer-LEd Research Network</a:t>
            </a:r>
            <a:endParaRPr lang="en-AU"/>
          </a:p>
        </p:txBody>
      </p:sp>
      <p:sp>
        <p:nvSpPr>
          <p:cNvPr id="6" name="Slide Number Placeholder 5"/>
          <p:cNvSpPr>
            <a:spLocks noGrp="1"/>
          </p:cNvSpPr>
          <p:nvPr>
            <p:ph type="sldNum" sz="quarter" idx="12"/>
          </p:nvPr>
        </p:nvSpPr>
        <p:spPr/>
        <p:txBody>
          <a:bodyPr/>
          <a:lstStyle/>
          <a:p>
            <a:fld id="{3481D189-C3E4-4CFB-B3A1-00435A6B0E5B}" type="slidenum">
              <a:rPr lang="en-AU" smtClean="0"/>
              <a:t>‹#›</a:t>
            </a:fld>
            <a:endParaRPr lang="en-AU"/>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3481D189-C3E4-4CFB-B3A1-00435A6B0E5B}" type="slidenum">
              <a:rPr lang="en-AU" smtClean="0"/>
              <a:t>‹#›</a:t>
            </a:fld>
            <a:endParaRPr lang="en-AU"/>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E80319C-485C-4ABB-B882-0488B4DB9342}" type="datetime1">
              <a:rPr lang="en-AU" smtClean="0"/>
              <a:t>25/03/2019</a:t>
            </a:fld>
            <a:endParaRPr lang="en-AU"/>
          </a:p>
        </p:txBody>
      </p:sp>
      <p:sp>
        <p:nvSpPr>
          <p:cNvPr id="5" name="Footer Placeholder 4"/>
          <p:cNvSpPr>
            <a:spLocks noGrp="1"/>
          </p:cNvSpPr>
          <p:nvPr>
            <p:ph type="ftr" sz="quarter" idx="11"/>
          </p:nvPr>
        </p:nvSpPr>
        <p:spPr/>
        <p:txBody>
          <a:bodyPr/>
          <a:lstStyle/>
          <a:p>
            <a:r>
              <a:rPr lang="en-AU" smtClean="0"/>
              <a:t>Cultivating Research Integrity: Involving Consumers in a real and meaningful way - Dr. Katherine Gill, Chair, Consumer-LEd Research Network</a:t>
            </a:r>
            <a:endParaRPr lang="en-AU"/>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E5595361-9954-43D0-81A5-76F0031710F5}" type="datetime1">
              <a:rPr lang="en-AU" smtClean="0"/>
              <a:t>25/03/2019</a:t>
            </a:fld>
            <a:endParaRPr lang="en-AU"/>
          </a:p>
        </p:txBody>
      </p:sp>
      <p:sp>
        <p:nvSpPr>
          <p:cNvPr id="5" name="Footer Placeholder 4"/>
          <p:cNvSpPr>
            <a:spLocks noGrp="1"/>
          </p:cNvSpPr>
          <p:nvPr>
            <p:ph type="ftr" sz="quarter" idx="11"/>
          </p:nvPr>
        </p:nvSpPr>
        <p:spPr/>
        <p:txBody>
          <a:bodyPr/>
          <a:lstStyle/>
          <a:p>
            <a:r>
              <a:rPr lang="en-AU" smtClean="0"/>
              <a:t>Cultivating Research Integrity: Involving Consumers in a real and meaningful way - Dr. Katherine Gill, Chair, Consumer-LEd Research Network</a:t>
            </a:r>
            <a:endParaRPr lang="en-AU"/>
          </a:p>
        </p:txBody>
      </p:sp>
      <p:sp>
        <p:nvSpPr>
          <p:cNvPr id="6" name="Slide Number Placeholder 5"/>
          <p:cNvSpPr>
            <a:spLocks noGrp="1"/>
          </p:cNvSpPr>
          <p:nvPr>
            <p:ph type="sldNum" sz="quarter" idx="12"/>
          </p:nvPr>
        </p:nvSpPr>
        <p:spPr>
          <a:xfrm>
            <a:off x="4361688" y="1026372"/>
            <a:ext cx="457200" cy="441325"/>
          </a:xfrm>
        </p:spPr>
        <p:txBody>
          <a:bodyPr/>
          <a:lstStyle/>
          <a:p>
            <a:fld id="{3481D189-C3E4-4CFB-B3A1-00435A6B0E5B}" type="slidenum">
              <a:rPr lang="en-AU" smtClean="0"/>
              <a:t>‹#›</a:t>
            </a:fld>
            <a:endParaRPr lang="en-AU"/>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r>
              <a:rPr lang="en-AU" smtClean="0"/>
              <a:t>Cultivating Research Integrity: Involving Consumers in a real and meaningful way - Dr. Katherine Gill, Chair, Consumer-LEd Research Network</a:t>
            </a:r>
            <a:endParaRPr lang="en-AU"/>
          </a:p>
        </p:txBody>
      </p:sp>
      <p:sp>
        <p:nvSpPr>
          <p:cNvPr id="4" name="Date Placeholder 3"/>
          <p:cNvSpPr>
            <a:spLocks noGrp="1"/>
          </p:cNvSpPr>
          <p:nvPr>
            <p:ph type="dt" sz="half" idx="10"/>
          </p:nvPr>
        </p:nvSpPr>
        <p:spPr/>
        <p:txBody>
          <a:bodyPr/>
          <a:lstStyle/>
          <a:p>
            <a:fld id="{D576D43A-B96C-4B48-9A9B-E7746403C24A}" type="datetime1">
              <a:rPr lang="en-AU" smtClean="0"/>
              <a:t>25/03/2019</a:t>
            </a:fld>
            <a:endParaRPr lang="en-AU"/>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3481D189-C3E4-4CFB-B3A1-00435A6B0E5B}" type="slidenum">
              <a:rPr lang="en-AU" smtClean="0"/>
              <a:t>‹#›</a:t>
            </a:fld>
            <a:endParaRPr lang="en-AU"/>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D7B818E7-E996-4DFF-81F0-4E32A99026E9}" type="datetime1">
              <a:rPr lang="en-AU" smtClean="0"/>
              <a:t>25/03/2019</a:t>
            </a:fld>
            <a:endParaRPr lang="en-AU"/>
          </a:p>
        </p:txBody>
      </p:sp>
      <p:sp>
        <p:nvSpPr>
          <p:cNvPr id="6" name="Footer Placeholder 5"/>
          <p:cNvSpPr>
            <a:spLocks noGrp="1"/>
          </p:cNvSpPr>
          <p:nvPr>
            <p:ph type="ftr" sz="quarter" idx="11"/>
          </p:nvPr>
        </p:nvSpPr>
        <p:spPr/>
        <p:txBody>
          <a:bodyPr/>
          <a:lstStyle/>
          <a:p>
            <a:r>
              <a:rPr lang="en-AU" smtClean="0"/>
              <a:t>Cultivating Research Integrity: Involving Consumers in a real and meaningful way - Dr. Katherine Gill, Chair, Consumer-LEd Research Network</a:t>
            </a:r>
            <a:endParaRPr lang="en-AU"/>
          </a:p>
        </p:txBody>
      </p:sp>
      <p:sp>
        <p:nvSpPr>
          <p:cNvPr id="7" name="Slide Number Placeholder 6"/>
          <p:cNvSpPr>
            <a:spLocks noGrp="1"/>
          </p:cNvSpPr>
          <p:nvPr>
            <p:ph type="sldNum" sz="quarter" idx="12"/>
          </p:nvPr>
        </p:nvSpPr>
        <p:spPr/>
        <p:txBody>
          <a:bodyPr/>
          <a:lstStyle/>
          <a:p>
            <a:fld id="{3481D189-C3E4-4CFB-B3A1-00435A6B0E5B}" type="slidenum">
              <a:rPr lang="en-AU" smtClean="0"/>
              <a:t>‹#›</a:t>
            </a:fld>
            <a:endParaRPr lang="en-AU"/>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C7C83687-4A80-4674-959E-171A208B605F}" type="datetime1">
              <a:rPr lang="en-AU" smtClean="0"/>
              <a:t>25/03/2019</a:t>
            </a:fld>
            <a:endParaRPr lang="en-AU"/>
          </a:p>
        </p:txBody>
      </p:sp>
      <p:sp>
        <p:nvSpPr>
          <p:cNvPr id="8" name="Footer Placeholder 7"/>
          <p:cNvSpPr>
            <a:spLocks noGrp="1"/>
          </p:cNvSpPr>
          <p:nvPr>
            <p:ph type="ftr" sz="quarter" idx="11"/>
          </p:nvPr>
        </p:nvSpPr>
        <p:spPr>
          <a:xfrm>
            <a:off x="304800" y="6409944"/>
            <a:ext cx="3581400" cy="365760"/>
          </a:xfrm>
        </p:spPr>
        <p:txBody>
          <a:bodyPr/>
          <a:lstStyle/>
          <a:p>
            <a:r>
              <a:rPr lang="en-AU" smtClean="0"/>
              <a:t>Cultivating Research Integrity: Involving Consumers in a real and meaningful way - Dr. Katherine Gill, Chair, Consumer-LEd Research Network</a:t>
            </a:r>
            <a:endParaRPr lang="en-AU"/>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3481D189-C3E4-4CFB-B3A1-00435A6B0E5B}" type="slidenum">
              <a:rPr lang="en-AU" smtClean="0"/>
              <a:t>‹#›</a:t>
            </a:fld>
            <a:endParaRPr lang="en-AU"/>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8D9CD2E-82A4-4BBA-9F7F-E9BC85A2C285}" type="datetime1">
              <a:rPr lang="en-AU" smtClean="0"/>
              <a:t>25/03/2019</a:t>
            </a:fld>
            <a:endParaRPr lang="en-AU"/>
          </a:p>
        </p:txBody>
      </p:sp>
      <p:sp>
        <p:nvSpPr>
          <p:cNvPr id="4" name="Footer Placeholder 3"/>
          <p:cNvSpPr>
            <a:spLocks noGrp="1"/>
          </p:cNvSpPr>
          <p:nvPr>
            <p:ph type="ftr" sz="quarter" idx="11"/>
          </p:nvPr>
        </p:nvSpPr>
        <p:spPr/>
        <p:txBody>
          <a:bodyPr/>
          <a:lstStyle/>
          <a:p>
            <a:r>
              <a:rPr lang="en-AU" smtClean="0"/>
              <a:t>Cultivating Research Integrity: Involving Consumers in a real and meaningful way - Dr. Katherine Gill, Chair, Consumer-LEd Research Network</a:t>
            </a:r>
            <a:endParaRPr lang="en-AU"/>
          </a:p>
        </p:txBody>
      </p:sp>
      <p:sp>
        <p:nvSpPr>
          <p:cNvPr id="5" name="Slide Number Placeholder 4"/>
          <p:cNvSpPr>
            <a:spLocks noGrp="1"/>
          </p:cNvSpPr>
          <p:nvPr>
            <p:ph type="sldNum" sz="quarter" idx="12"/>
          </p:nvPr>
        </p:nvSpPr>
        <p:spPr>
          <a:xfrm>
            <a:off x="4343400" y="1036020"/>
            <a:ext cx="457200" cy="441325"/>
          </a:xfrm>
        </p:spPr>
        <p:txBody>
          <a:bodyPr/>
          <a:lstStyle/>
          <a:p>
            <a:fld id="{3481D189-C3E4-4CFB-B3A1-00435A6B0E5B}" type="slidenum">
              <a:rPr lang="en-AU" smtClean="0"/>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CE802B04-4BD5-4551-9094-B16D3B388F86}" type="datetime1">
              <a:rPr lang="en-AU" smtClean="0"/>
              <a:t>25/03/2019</a:t>
            </a:fld>
            <a:endParaRPr lang="en-AU"/>
          </a:p>
        </p:txBody>
      </p:sp>
      <p:sp>
        <p:nvSpPr>
          <p:cNvPr id="3" name="Footer Placeholder 2"/>
          <p:cNvSpPr>
            <a:spLocks noGrp="1"/>
          </p:cNvSpPr>
          <p:nvPr>
            <p:ph type="ftr" sz="quarter" idx="11"/>
          </p:nvPr>
        </p:nvSpPr>
        <p:spPr/>
        <p:txBody>
          <a:bodyPr/>
          <a:lstStyle/>
          <a:p>
            <a:r>
              <a:rPr lang="en-AU" smtClean="0"/>
              <a:t>Cultivating Research Integrity: Involving Consumers in a real and meaningful way - Dr. Katherine Gill, Chair, Consumer-LEd Research Network</a:t>
            </a:r>
            <a:endParaRPr lang="en-AU"/>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3481D189-C3E4-4CFB-B3A1-00435A6B0E5B}" type="slidenum">
              <a:rPr lang="en-AU" smtClean="0"/>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3481D189-C3E4-4CFB-B3A1-00435A6B0E5B}" type="slidenum">
              <a:rPr lang="en-AU" smtClean="0"/>
              <a:t>‹#›</a:t>
            </a:fld>
            <a:endParaRPr lang="en-AU"/>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58EDC96E-35AD-414F-84F9-FF073A1A5A35}" type="datetime1">
              <a:rPr lang="en-AU" smtClean="0"/>
              <a:t>25/03/2019</a:t>
            </a:fld>
            <a:endParaRPr lang="en-AU"/>
          </a:p>
        </p:txBody>
      </p:sp>
      <p:sp>
        <p:nvSpPr>
          <p:cNvPr id="6" name="Footer Placeholder 5"/>
          <p:cNvSpPr>
            <a:spLocks noGrp="1"/>
          </p:cNvSpPr>
          <p:nvPr>
            <p:ph type="ftr" sz="quarter" idx="11"/>
          </p:nvPr>
        </p:nvSpPr>
        <p:spPr>
          <a:xfrm>
            <a:off x="301752" y="6410848"/>
            <a:ext cx="3383280" cy="365760"/>
          </a:xfrm>
        </p:spPr>
        <p:txBody>
          <a:bodyPr/>
          <a:lstStyle/>
          <a:p>
            <a:r>
              <a:rPr lang="en-AU" smtClean="0"/>
              <a:t>Cultivating Research Integrity: Involving Consumers in a real and meaningful way - Dr. Katherine Gill, Chair, Consumer-LEd Research Network</a:t>
            </a:r>
            <a:endParaRPr lang="en-A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3481D189-C3E4-4CFB-B3A1-00435A6B0E5B}" type="slidenum">
              <a:rPr lang="en-AU" smtClean="0"/>
              <a:t>‹#›</a:t>
            </a:fld>
            <a:endParaRPr lang="en-AU"/>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DA9C45FE-D51D-4A54-9671-B3E579FD9C4F}" type="datetime1">
              <a:rPr lang="en-AU" smtClean="0"/>
              <a:t>25/03/2019</a:t>
            </a:fld>
            <a:endParaRPr lang="en-AU"/>
          </a:p>
        </p:txBody>
      </p:sp>
      <p:sp>
        <p:nvSpPr>
          <p:cNvPr id="6" name="Footer Placeholder 5"/>
          <p:cNvSpPr>
            <a:spLocks noGrp="1"/>
          </p:cNvSpPr>
          <p:nvPr>
            <p:ph type="ftr" sz="quarter" idx="11"/>
          </p:nvPr>
        </p:nvSpPr>
        <p:spPr>
          <a:xfrm>
            <a:off x="301752" y="6410848"/>
            <a:ext cx="3584448" cy="365760"/>
          </a:xfrm>
        </p:spPr>
        <p:txBody>
          <a:bodyPr/>
          <a:lstStyle/>
          <a:p>
            <a:r>
              <a:rPr lang="en-AU" smtClean="0"/>
              <a:t>Cultivating Research Integrity: Involving Consumers in a real and meaningful way - Dr. Katherine Gill, Chair, Consumer-LEd Research Network</a:t>
            </a:r>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F60FFEDF-B11C-494A-84B1-F7C11BBA232D}" type="datetime1">
              <a:rPr lang="en-AU" smtClean="0"/>
              <a:t>25/03/2019</a:t>
            </a:fld>
            <a:endParaRPr lang="en-AU"/>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r>
              <a:rPr lang="en-AU" smtClean="0"/>
              <a:t>Cultivating Research Integrity: Involving Consumers in a real and meaningful way - Dr. Katherine Gill, Chair, Consumer-LEd Research Network</a:t>
            </a:r>
            <a:endParaRPr lang="en-AU"/>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3481D189-C3E4-4CFB-B3A1-00435A6B0E5B}" type="slidenum">
              <a:rPr lang="en-AU" smtClean="0"/>
              <a:t>‹#›</a:t>
            </a:fld>
            <a:endParaRPr lang="en-AU"/>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p:hf sldNum="0" hd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mailto:kate@fndaus.org.au"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67544" y="2780928"/>
            <a:ext cx="8280920" cy="2664296"/>
          </a:xfrm>
        </p:spPr>
        <p:txBody>
          <a:bodyPr>
            <a:noAutofit/>
          </a:bodyPr>
          <a:lstStyle/>
          <a:p>
            <a:r>
              <a:rPr lang="en-AU" sz="3200" dirty="0" smtClean="0">
                <a:latin typeface="Calibri" panose="020F0502020204030204" pitchFamily="34" charset="0"/>
                <a:cs typeface="Calibri" panose="020F0502020204030204" pitchFamily="34" charset="0"/>
              </a:rPr>
              <a:t>Dr. Katherine gill</a:t>
            </a:r>
          </a:p>
          <a:p>
            <a:r>
              <a:rPr lang="en-AU" sz="3200" dirty="0" smtClean="0">
                <a:latin typeface="Calibri" panose="020F0502020204030204" pitchFamily="34" charset="0"/>
                <a:cs typeface="Calibri" panose="020F0502020204030204" pitchFamily="34" charset="0"/>
              </a:rPr>
              <a:t>President</a:t>
            </a:r>
          </a:p>
          <a:p>
            <a:r>
              <a:rPr lang="en-AU" sz="3200" dirty="0" smtClean="0">
                <a:latin typeface="Calibri" panose="020F0502020204030204" pitchFamily="34" charset="0"/>
                <a:cs typeface="Calibri" panose="020F0502020204030204" pitchFamily="34" charset="0"/>
              </a:rPr>
              <a:t>FND Australia Support services inc</a:t>
            </a:r>
          </a:p>
          <a:p>
            <a:r>
              <a:rPr lang="en-AU" sz="3200" dirty="0" smtClean="0">
                <a:solidFill>
                  <a:srgbClr val="40A868"/>
                </a:solidFill>
                <a:latin typeface="Calibri" panose="020F0502020204030204" pitchFamily="34" charset="0"/>
                <a:cs typeface="Calibri" panose="020F0502020204030204" pitchFamily="34" charset="0"/>
              </a:rPr>
              <a:t>www.fndaus.org.au</a:t>
            </a:r>
          </a:p>
          <a:p>
            <a:endParaRPr lang="en-AU" sz="3200" dirty="0" smtClean="0">
              <a:latin typeface="Calibri" panose="020F0502020204030204" pitchFamily="34" charset="0"/>
              <a:cs typeface="Calibri" panose="020F0502020204030204" pitchFamily="34" charset="0"/>
            </a:endParaRPr>
          </a:p>
        </p:txBody>
      </p:sp>
      <p:sp>
        <p:nvSpPr>
          <p:cNvPr id="5" name="Title 4"/>
          <p:cNvSpPr>
            <a:spLocks noGrp="1"/>
          </p:cNvSpPr>
          <p:nvPr>
            <p:ph type="ctrTitle"/>
          </p:nvPr>
        </p:nvSpPr>
        <p:spPr>
          <a:xfrm>
            <a:off x="827584" y="332656"/>
            <a:ext cx="7772400" cy="1584176"/>
          </a:xfrm>
          <a:solidFill>
            <a:schemeClr val="accent5">
              <a:lumMod val="40000"/>
              <a:lumOff val="60000"/>
            </a:schemeClr>
          </a:solidFill>
        </p:spPr>
        <p:txBody>
          <a:bodyPr>
            <a:noAutofit/>
          </a:bodyPr>
          <a:lstStyle/>
          <a:p>
            <a:r>
              <a:rPr lang="en-AU" sz="3200" b="1" u="sng" dirty="0" smtClean="0"/>
              <a:t>Consumer and Carer </a:t>
            </a:r>
            <a:r>
              <a:rPr lang="en-AU" sz="3200" b="1" u="sng" dirty="0"/>
              <a:t>Experiences of FND: The Abyss between </a:t>
            </a:r>
            <a:r>
              <a:rPr lang="en-AU" sz="3200" b="1" u="sng" dirty="0" smtClean="0"/>
              <a:t>Brain</a:t>
            </a:r>
            <a:r>
              <a:rPr lang="en-AU" sz="3200" b="1" u="sng" dirty="0"/>
              <a:t>, </a:t>
            </a:r>
            <a:r>
              <a:rPr lang="en-AU" sz="3200" b="1" u="sng" dirty="0" smtClean="0"/>
              <a:t>Mind </a:t>
            </a:r>
            <a:r>
              <a:rPr lang="en-AU" sz="3200" b="1" u="sng" dirty="0"/>
              <a:t>and </a:t>
            </a:r>
            <a:r>
              <a:rPr lang="en-AU" sz="3200" b="1" u="sng" dirty="0" smtClean="0"/>
              <a:t>Body</a:t>
            </a:r>
            <a:endParaRPr lang="en-AU" sz="32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3928" y="5085184"/>
            <a:ext cx="1512168" cy="1512168"/>
          </a:xfrm>
          <a:prstGeom prst="rect">
            <a:avLst/>
          </a:prstGeom>
          <a:ln>
            <a:solidFill>
              <a:schemeClr val="tx1"/>
            </a:solidFill>
          </a:ln>
        </p:spPr>
      </p:pic>
    </p:spTree>
    <p:extLst>
      <p:ext uri="{BB962C8B-B14F-4D97-AF65-F5344CB8AC3E}">
        <p14:creationId xmlns:p14="http://schemas.microsoft.com/office/powerpoint/2010/main" val="5270748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sz="3200" b="1" dirty="0">
                <a:solidFill>
                  <a:srgbClr val="40A868"/>
                </a:solidFill>
                <a:latin typeface="Calibri" panose="020F0502020204030204" pitchFamily="34" charset="0"/>
                <a:cs typeface="Calibri" panose="020F0502020204030204" pitchFamily="34" charset="0"/>
              </a:rPr>
              <a:t>FND/CD </a:t>
            </a:r>
            <a:r>
              <a:rPr lang="en-AU" sz="3200" b="1" dirty="0" smtClean="0">
                <a:solidFill>
                  <a:srgbClr val="40A868"/>
                </a:solidFill>
                <a:latin typeface="Calibri" panose="020F0502020204030204" pitchFamily="34" charset="0"/>
                <a:cs typeface="Calibri" panose="020F0502020204030204" pitchFamily="34" charset="0"/>
              </a:rPr>
              <a:t>– Attitudes reflected in the literature</a:t>
            </a:r>
            <a:endParaRPr lang="en-AU" sz="2800" dirty="0">
              <a:solidFill>
                <a:srgbClr val="40A868"/>
              </a:solidFill>
            </a:endParaRPr>
          </a:p>
        </p:txBody>
      </p:sp>
      <p:sp>
        <p:nvSpPr>
          <p:cNvPr id="4" name="Rectangle 3"/>
          <p:cNvSpPr/>
          <p:nvPr/>
        </p:nvSpPr>
        <p:spPr>
          <a:xfrm>
            <a:off x="179512" y="1556792"/>
            <a:ext cx="8568952" cy="923330"/>
          </a:xfrm>
          <a:prstGeom prst="rect">
            <a:avLst/>
          </a:prstGeom>
        </p:spPr>
        <p:txBody>
          <a:bodyPr wrap="square">
            <a:spAutoFit/>
          </a:bodyPr>
          <a:lstStyle/>
          <a:p>
            <a:r>
              <a:rPr lang="en-AU" dirty="0"/>
              <a:t/>
            </a:r>
            <a:br>
              <a:rPr lang="en-AU" dirty="0"/>
            </a:br>
            <a:r>
              <a:rPr lang="en-AU" dirty="0"/>
              <a:t/>
            </a:r>
            <a:br>
              <a:rPr lang="en-AU" dirty="0"/>
            </a:br>
            <a:endParaRPr lang="en-AU" dirty="0"/>
          </a:p>
        </p:txBody>
      </p:sp>
      <p:sp>
        <p:nvSpPr>
          <p:cNvPr id="5" name="TextBox 4"/>
          <p:cNvSpPr txBox="1"/>
          <p:nvPr/>
        </p:nvSpPr>
        <p:spPr>
          <a:xfrm>
            <a:off x="148680" y="1391695"/>
            <a:ext cx="8887816" cy="5339923"/>
          </a:xfrm>
          <a:prstGeom prst="rect">
            <a:avLst/>
          </a:prstGeom>
          <a:noFill/>
        </p:spPr>
        <p:txBody>
          <a:bodyPr wrap="square" rtlCol="0">
            <a:spAutoFit/>
          </a:bodyPr>
          <a:lstStyle/>
          <a:p>
            <a:pPr algn="ctr"/>
            <a:r>
              <a:rPr lang="en-AU" sz="2400" dirty="0" smtClean="0">
                <a:latin typeface="Calibri" panose="020F0502020204030204" pitchFamily="34" charset="0"/>
                <a:cs typeface="Calibri" panose="020F0502020204030204" pitchFamily="34" charset="0"/>
              </a:rPr>
              <a:t>Some scientific literature and text books portray </a:t>
            </a:r>
            <a:r>
              <a:rPr lang="en-AU" sz="2400" b="1" dirty="0" smtClean="0">
                <a:latin typeface="Calibri" panose="020F0502020204030204" pitchFamily="34" charset="0"/>
                <a:cs typeface="Calibri" panose="020F0502020204030204" pitchFamily="34" charset="0"/>
              </a:rPr>
              <a:t>negative attitudes </a:t>
            </a:r>
            <a:r>
              <a:rPr lang="en-AU" sz="2400" dirty="0" smtClean="0">
                <a:latin typeface="Calibri" panose="020F0502020204030204" pitchFamily="34" charset="0"/>
                <a:cs typeface="Calibri" panose="020F0502020204030204" pitchFamily="34" charset="0"/>
              </a:rPr>
              <a:t>about people with FND/CD.</a:t>
            </a:r>
          </a:p>
          <a:p>
            <a:endParaRPr lang="en-AU" sz="1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AU" sz="2400" i="1" dirty="0" smtClean="0">
                <a:latin typeface="Calibri" panose="020F0502020204030204" pitchFamily="34" charset="0"/>
                <a:cs typeface="Calibri" panose="020F0502020204030204" pitchFamily="34" charset="0"/>
              </a:rPr>
              <a:t>“pathologically manipulative”</a:t>
            </a:r>
          </a:p>
          <a:p>
            <a:pPr marL="342900" indent="-342900">
              <a:buFont typeface="Arial" panose="020B0604020202020204" pitchFamily="34" charset="0"/>
              <a:buChar char="•"/>
            </a:pPr>
            <a:r>
              <a:rPr lang="en-AU" sz="2400" i="1" dirty="0" smtClean="0">
                <a:latin typeface="Calibri" panose="020F0502020204030204" pitchFamily="34" charset="0"/>
                <a:cs typeface="Calibri" panose="020F0502020204030204" pitchFamily="34" charset="0"/>
              </a:rPr>
              <a:t>“Symptoms occur in the presence of emotionally significant others”</a:t>
            </a:r>
          </a:p>
          <a:p>
            <a:pPr marL="342900" indent="-342900">
              <a:buFont typeface="Arial" panose="020B0604020202020204" pitchFamily="34" charset="0"/>
              <a:buChar char="•"/>
            </a:pPr>
            <a:r>
              <a:rPr lang="en-AU" sz="2400" i="1" dirty="0" smtClean="0">
                <a:latin typeface="Calibri" panose="020F0502020204030204" pitchFamily="34" charset="0"/>
                <a:cs typeface="Calibri" panose="020F0502020204030204" pitchFamily="34" charset="0"/>
              </a:rPr>
              <a:t>“reinforcement of behaviours by reward, behaviours that obtain a reward are those that are expressed”</a:t>
            </a:r>
          </a:p>
          <a:p>
            <a:pPr marL="342900" indent="-342900">
              <a:buFont typeface="Arial" panose="020B0604020202020204" pitchFamily="34" charset="0"/>
              <a:buChar char="•"/>
            </a:pPr>
            <a:endParaRPr lang="en-AU" sz="1200" i="1" dirty="0">
              <a:latin typeface="Calibri" panose="020F0502020204030204" pitchFamily="34" charset="0"/>
              <a:cs typeface="Calibri" panose="020F0502020204030204" pitchFamily="34" charset="0"/>
            </a:endParaRPr>
          </a:p>
          <a:p>
            <a:pPr algn="ctr"/>
            <a:r>
              <a:rPr lang="en-AU" sz="2400" dirty="0" smtClean="0">
                <a:latin typeface="Calibri" panose="020F0502020204030204" pitchFamily="34" charset="0"/>
                <a:cs typeface="Calibri" panose="020F0502020204030204" pitchFamily="34" charset="0"/>
              </a:rPr>
              <a:t>References to primary and secondary gain, continue to be promoted, in </a:t>
            </a:r>
            <a:r>
              <a:rPr lang="en-AU" sz="2400" b="1" dirty="0" smtClean="0">
                <a:latin typeface="Calibri" panose="020F0502020204030204" pitchFamily="34" charset="0"/>
                <a:cs typeface="Calibri" panose="020F0502020204030204" pitchFamily="34" charset="0"/>
              </a:rPr>
              <a:t>stark contrast to the reality of the illness</a:t>
            </a:r>
            <a:r>
              <a:rPr lang="en-AU" sz="2400" dirty="0" smtClean="0">
                <a:latin typeface="Calibri" panose="020F0502020204030204" pitchFamily="34" charset="0"/>
                <a:cs typeface="Calibri" panose="020F0502020204030204" pitchFamily="34" charset="0"/>
              </a:rPr>
              <a:t>.</a:t>
            </a:r>
          </a:p>
          <a:p>
            <a:pPr marL="342900" indent="-342900">
              <a:buFont typeface="Arial" panose="020B0604020202020204" pitchFamily="34" charset="0"/>
              <a:buChar char="•"/>
            </a:pPr>
            <a:endParaRPr lang="en-AU" sz="16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AU" sz="2400" i="1" dirty="0" smtClean="0">
                <a:latin typeface="Calibri" panose="020F0502020204030204" pitchFamily="34" charset="0"/>
                <a:cs typeface="Calibri" panose="020F0502020204030204" pitchFamily="34" charset="0"/>
              </a:rPr>
              <a:t>“secondary gain consists of manipulative control over emotional responses, attention, actions of other persons and relief from responsibilities”</a:t>
            </a:r>
          </a:p>
          <a:p>
            <a:endParaRPr lang="en-AU" sz="2400" dirty="0" smtClean="0">
              <a:latin typeface="Calibri" panose="020F0502020204030204" pitchFamily="34" charset="0"/>
              <a:cs typeface="Calibri" panose="020F0502020204030204" pitchFamily="34" charset="0"/>
            </a:endParaRPr>
          </a:p>
          <a:p>
            <a:endParaRPr lang="en-AU" sz="11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467775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251520" y="1583499"/>
            <a:ext cx="3771729" cy="45365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6"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556792"/>
            <a:ext cx="4283968" cy="25575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4283968" y="4221088"/>
            <a:ext cx="4572000" cy="1908215"/>
          </a:xfrm>
          <a:prstGeom prst="rect">
            <a:avLst/>
          </a:prstGeom>
          <a:solidFill>
            <a:schemeClr val="accent5">
              <a:lumMod val="20000"/>
              <a:lumOff val="80000"/>
            </a:schemeClr>
          </a:solidFill>
          <a:ln>
            <a:solidFill>
              <a:schemeClr val="accent1"/>
            </a:solidFill>
          </a:ln>
        </p:spPr>
        <p:txBody>
          <a:bodyPr>
            <a:spAutoFit/>
          </a:bodyPr>
          <a:lstStyle/>
          <a:p>
            <a:pPr marL="457200" indent="-457200">
              <a:buFont typeface="Arial" panose="020B0604020202020204" pitchFamily="34" charset="0"/>
              <a:buChar char="•"/>
            </a:pPr>
            <a:r>
              <a:rPr lang="en-AU" sz="2000" dirty="0" smtClean="0">
                <a:latin typeface="Calibri" panose="020F0502020204030204" pitchFamily="34" charset="0"/>
                <a:cs typeface="Calibri" panose="020F0502020204030204" pitchFamily="34" charset="0"/>
              </a:rPr>
              <a:t>BRAIN ABNORMALITIES: Results </a:t>
            </a:r>
            <a:r>
              <a:rPr lang="en-AU" sz="2000" dirty="0">
                <a:latin typeface="Calibri" panose="020F0502020204030204" pitchFamily="34" charset="0"/>
                <a:cs typeface="Calibri" panose="020F0502020204030204" pitchFamily="34" charset="0"/>
              </a:rPr>
              <a:t>demonstrate abnormalities in Grey Matter Volume in critical components of the limbic and motor circuitry in patients with FMD.</a:t>
            </a:r>
            <a:r>
              <a:rPr lang="en-AU" dirty="0"/>
              <a:t/>
            </a:r>
            <a:br>
              <a:rPr lang="en-AU" dirty="0"/>
            </a:br>
            <a:endParaRPr lang="en-AU" dirty="0"/>
          </a:p>
        </p:txBody>
      </p:sp>
      <p:sp>
        <p:nvSpPr>
          <p:cNvPr id="8" name="Title 1"/>
          <p:cNvSpPr>
            <a:spLocks noGrp="1"/>
          </p:cNvSpPr>
          <p:nvPr>
            <p:ph type="title"/>
          </p:nvPr>
        </p:nvSpPr>
        <p:spPr/>
        <p:txBody>
          <a:bodyPr>
            <a:noAutofit/>
          </a:bodyPr>
          <a:lstStyle/>
          <a:p>
            <a:r>
              <a:rPr lang="en-AU" sz="4400" b="1" dirty="0">
                <a:solidFill>
                  <a:srgbClr val="40A868"/>
                </a:solidFill>
                <a:latin typeface="Calibri" panose="020F0502020204030204" pitchFamily="34" charset="0"/>
                <a:cs typeface="Calibri" panose="020F0502020204030204" pitchFamily="34" charset="0"/>
              </a:rPr>
              <a:t>FND/CD </a:t>
            </a:r>
            <a:r>
              <a:rPr lang="en-AU" sz="4400" b="1" dirty="0" smtClean="0">
                <a:solidFill>
                  <a:srgbClr val="40A868"/>
                </a:solidFill>
                <a:latin typeface="Calibri" panose="020F0502020204030204" pitchFamily="34" charset="0"/>
                <a:cs typeface="Calibri" panose="020F0502020204030204" pitchFamily="34" charset="0"/>
              </a:rPr>
              <a:t>– Brain Studies</a:t>
            </a:r>
            <a:endParaRPr lang="en-AU" sz="4000" dirty="0">
              <a:solidFill>
                <a:srgbClr val="40A868"/>
              </a:solidFill>
            </a:endParaRPr>
          </a:p>
        </p:txBody>
      </p:sp>
    </p:spTree>
    <p:extLst>
      <p:ext uri="{BB962C8B-B14F-4D97-AF65-F5344CB8AC3E}">
        <p14:creationId xmlns:p14="http://schemas.microsoft.com/office/powerpoint/2010/main" val="27801053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sz="4400" b="1" dirty="0">
                <a:solidFill>
                  <a:srgbClr val="40A868"/>
                </a:solidFill>
                <a:latin typeface="Calibri" panose="020F0502020204030204" pitchFamily="34" charset="0"/>
                <a:cs typeface="Calibri" panose="020F0502020204030204" pitchFamily="34" charset="0"/>
              </a:rPr>
              <a:t>FND/CD </a:t>
            </a:r>
            <a:r>
              <a:rPr lang="en-AU" sz="4400" b="1" dirty="0" smtClean="0">
                <a:solidFill>
                  <a:srgbClr val="40A868"/>
                </a:solidFill>
                <a:latin typeface="Calibri" panose="020F0502020204030204" pitchFamily="34" charset="0"/>
                <a:cs typeface="Calibri" panose="020F0502020204030204" pitchFamily="34" charset="0"/>
              </a:rPr>
              <a:t>and Mental Health</a:t>
            </a:r>
            <a:endParaRPr lang="en-AU" sz="4000" dirty="0">
              <a:solidFill>
                <a:srgbClr val="40A868"/>
              </a:solidFill>
            </a:endParaRPr>
          </a:p>
        </p:txBody>
      </p:sp>
      <p:sp>
        <p:nvSpPr>
          <p:cNvPr id="4" name="Rectangle 3"/>
          <p:cNvSpPr/>
          <p:nvPr/>
        </p:nvSpPr>
        <p:spPr>
          <a:xfrm>
            <a:off x="198309" y="1412776"/>
            <a:ext cx="8712968" cy="4524315"/>
          </a:xfrm>
          <a:prstGeom prst="rect">
            <a:avLst/>
          </a:prstGeom>
        </p:spPr>
        <p:txBody>
          <a:bodyPr wrap="square">
            <a:spAutoFit/>
          </a:bodyPr>
          <a:lstStyle/>
          <a:p>
            <a:pPr marL="457200" indent="-457200">
              <a:buFont typeface="Arial" panose="020B0604020202020204" pitchFamily="34" charset="0"/>
              <a:buChar char="•"/>
            </a:pPr>
            <a:r>
              <a:rPr lang="en-AU" sz="2600" b="1" dirty="0" smtClean="0">
                <a:solidFill>
                  <a:schemeClr val="accent1"/>
                </a:solidFill>
                <a:latin typeface="Calibri" panose="020F0502020204030204" pitchFamily="34" charset="0"/>
                <a:cs typeface="Calibri" panose="020F0502020204030204" pitchFamily="34" charset="0"/>
              </a:rPr>
              <a:t>Psychiatric</a:t>
            </a:r>
            <a:r>
              <a:rPr lang="en-AU" sz="2600" dirty="0" smtClean="0">
                <a:latin typeface="Calibri" panose="020F0502020204030204" pitchFamily="34" charset="0"/>
                <a:cs typeface="Calibri" panose="020F0502020204030204" pitchFamily="34" charset="0"/>
              </a:rPr>
              <a:t>  </a:t>
            </a:r>
            <a:r>
              <a:rPr lang="en-AU" sz="2600" dirty="0">
                <a:latin typeface="Calibri" panose="020F0502020204030204" pitchFamily="34" charset="0"/>
                <a:cs typeface="Calibri" panose="020F0502020204030204" pitchFamily="34" charset="0"/>
              </a:rPr>
              <a:t>1 in 4 patients with functional symptoms do think that </a:t>
            </a:r>
            <a:r>
              <a:rPr lang="en-AU" sz="2600" dirty="0" smtClean="0">
                <a:latin typeface="Calibri" panose="020F0502020204030204" pitchFamily="34" charset="0"/>
                <a:cs typeface="Calibri" panose="020F0502020204030204" pitchFamily="34" charset="0"/>
              </a:rPr>
              <a:t>psychological factors </a:t>
            </a:r>
            <a:r>
              <a:rPr lang="en-AU" sz="2600" dirty="0">
                <a:latin typeface="Calibri" panose="020F0502020204030204" pitchFamily="34" charset="0"/>
                <a:cs typeface="Calibri" panose="020F0502020204030204" pitchFamily="34" charset="0"/>
              </a:rPr>
              <a:t>are relevant</a:t>
            </a:r>
            <a:endParaRPr lang="en-AU" sz="2600" dirty="0" smtClean="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AU" sz="2600" b="1" dirty="0" smtClean="0">
                <a:solidFill>
                  <a:schemeClr val="accent1"/>
                </a:solidFill>
                <a:latin typeface="Calibri" panose="020F0502020204030204" pitchFamily="34" charset="0"/>
                <a:cs typeface="Calibri" panose="020F0502020204030204" pitchFamily="34" charset="0"/>
              </a:rPr>
              <a:t>Stress</a:t>
            </a:r>
            <a:r>
              <a:rPr lang="en-AU" sz="2600" dirty="0" smtClean="0">
                <a:latin typeface="Calibri" panose="020F0502020204030204" pitchFamily="34" charset="0"/>
                <a:cs typeface="Calibri" panose="020F0502020204030204" pitchFamily="34" charset="0"/>
              </a:rPr>
              <a:t> 1 </a:t>
            </a:r>
            <a:r>
              <a:rPr lang="en-AU" sz="2600" dirty="0">
                <a:latin typeface="Calibri" panose="020F0502020204030204" pitchFamily="34" charset="0"/>
                <a:cs typeface="Calibri" panose="020F0502020204030204" pitchFamily="34" charset="0"/>
              </a:rPr>
              <a:t>in 3 </a:t>
            </a:r>
            <a:r>
              <a:rPr lang="en-AU" sz="2600" dirty="0" smtClean="0">
                <a:latin typeface="Calibri" panose="020F0502020204030204" pitchFamily="34" charset="0"/>
                <a:cs typeface="Calibri" panose="020F0502020204030204" pitchFamily="34" charset="0"/>
              </a:rPr>
              <a:t>patients </a:t>
            </a:r>
            <a:r>
              <a:rPr lang="en-AU" sz="2600" dirty="0">
                <a:latin typeface="Calibri" panose="020F0502020204030204" pitchFamily="34" charset="0"/>
                <a:cs typeface="Calibri" panose="020F0502020204030204" pitchFamily="34" charset="0"/>
              </a:rPr>
              <a:t>have </a:t>
            </a:r>
            <a:r>
              <a:rPr lang="en-AU" sz="2600" b="1" dirty="0">
                <a:latin typeface="Calibri" panose="020F0502020204030204" pitchFamily="34" charset="0"/>
                <a:cs typeface="Calibri" panose="020F0502020204030204" pitchFamily="34" charset="0"/>
              </a:rPr>
              <a:t>no</a:t>
            </a:r>
            <a:r>
              <a:rPr lang="en-AU" sz="2600" dirty="0">
                <a:latin typeface="Calibri" panose="020F0502020204030204" pitchFamily="34" charset="0"/>
                <a:cs typeface="Calibri" panose="020F0502020204030204" pitchFamily="34" charset="0"/>
              </a:rPr>
              <a:t> evidence of recent </a:t>
            </a:r>
            <a:r>
              <a:rPr lang="en-AU" sz="2600" dirty="0" smtClean="0">
                <a:latin typeface="Calibri" panose="020F0502020204030204" pitchFamily="34" charset="0"/>
                <a:cs typeface="Calibri" panose="020F0502020204030204" pitchFamily="34" charset="0"/>
              </a:rPr>
              <a:t>stress</a:t>
            </a:r>
          </a:p>
          <a:p>
            <a:pPr marL="457200" indent="-457200">
              <a:buFont typeface="Arial" panose="020B0604020202020204" pitchFamily="34" charset="0"/>
              <a:buChar char="•"/>
            </a:pPr>
            <a:r>
              <a:rPr lang="en-AU" sz="2600" dirty="0" smtClean="0">
                <a:latin typeface="Calibri" panose="020F0502020204030204" pitchFamily="34" charset="0"/>
                <a:cs typeface="Calibri" panose="020F0502020204030204" pitchFamily="34" charset="0"/>
              </a:rPr>
              <a:t>People with FND/CD have </a:t>
            </a:r>
            <a:r>
              <a:rPr lang="en-AU" sz="2600" b="1" dirty="0" smtClean="0">
                <a:latin typeface="Calibri" panose="020F0502020204030204" pitchFamily="34" charset="0"/>
                <a:cs typeface="Calibri" panose="020F0502020204030204" pitchFamily="34" charset="0"/>
              </a:rPr>
              <a:t>higher levels </a:t>
            </a:r>
            <a:r>
              <a:rPr lang="en-AU" sz="2600" dirty="0" smtClean="0">
                <a:latin typeface="Calibri" panose="020F0502020204030204" pitchFamily="34" charset="0"/>
                <a:cs typeface="Calibri" panose="020F0502020204030204" pitchFamily="34" charset="0"/>
              </a:rPr>
              <a:t>of mental health co-morbidity than the general population.  </a:t>
            </a:r>
          </a:p>
          <a:p>
            <a:pPr marL="457200" indent="-457200">
              <a:buFont typeface="Arial" panose="020B0604020202020204" pitchFamily="34" charset="0"/>
              <a:buChar char="•"/>
            </a:pPr>
            <a:r>
              <a:rPr lang="en-AU" sz="2600" dirty="0" smtClean="0">
                <a:latin typeface="Calibri" panose="020F0502020204030204" pitchFamily="34" charset="0"/>
                <a:cs typeface="Calibri" panose="020F0502020204030204" pitchFamily="34" charset="0"/>
              </a:rPr>
              <a:t>Around 30% of people have </a:t>
            </a:r>
            <a:r>
              <a:rPr lang="en-AU" sz="2600" b="1" dirty="0" smtClean="0">
                <a:latin typeface="Calibri" panose="020F0502020204030204" pitchFamily="34" charset="0"/>
                <a:cs typeface="Calibri" panose="020F0502020204030204" pitchFamily="34" charset="0"/>
              </a:rPr>
              <a:t>no mental health history </a:t>
            </a:r>
            <a:r>
              <a:rPr lang="en-AU" sz="2600" dirty="0" smtClean="0">
                <a:latin typeface="Calibri" panose="020F0502020204030204" pitchFamily="34" charset="0"/>
                <a:cs typeface="Calibri" panose="020F0502020204030204" pitchFamily="34" charset="0"/>
              </a:rPr>
              <a:t>or trauma.</a:t>
            </a:r>
          </a:p>
          <a:p>
            <a:pPr marL="457200" indent="-457200">
              <a:buFont typeface="Arial" panose="020B0604020202020204" pitchFamily="34" charset="0"/>
              <a:buChar char="•"/>
            </a:pPr>
            <a:r>
              <a:rPr lang="en-AU" sz="2600" dirty="0" smtClean="0">
                <a:latin typeface="Calibri" panose="020F0502020204030204" pitchFamily="34" charset="0"/>
                <a:cs typeface="Calibri" panose="020F0502020204030204" pitchFamily="34" charset="0"/>
              </a:rPr>
              <a:t>FND </a:t>
            </a:r>
            <a:r>
              <a:rPr lang="en-AU" sz="2600" dirty="0">
                <a:latin typeface="Calibri" panose="020F0502020204030204" pitchFamily="34" charset="0"/>
                <a:cs typeface="Calibri" panose="020F0502020204030204" pitchFamily="34" charset="0"/>
              </a:rPr>
              <a:t>patients had significantly </a:t>
            </a:r>
            <a:r>
              <a:rPr lang="en-AU" sz="2600" b="1" dirty="0">
                <a:latin typeface="Calibri" panose="020F0502020204030204" pitchFamily="34" charset="0"/>
                <a:cs typeface="Calibri" panose="020F0502020204030204" pitchFamily="34" charset="0"/>
              </a:rPr>
              <a:t>more severe life events </a:t>
            </a:r>
            <a:r>
              <a:rPr lang="en-AU" sz="2600" dirty="0">
                <a:latin typeface="Calibri" panose="020F0502020204030204" pitchFamily="34" charset="0"/>
                <a:cs typeface="Calibri" panose="020F0502020204030204" pitchFamily="34" charset="0"/>
              </a:rPr>
              <a:t>and ‘escape’ events than </a:t>
            </a:r>
            <a:r>
              <a:rPr lang="en-AU" sz="2600" dirty="0" smtClean="0">
                <a:latin typeface="Calibri" panose="020F0502020204030204" pitchFamily="34" charset="0"/>
                <a:cs typeface="Calibri" panose="020F0502020204030204" pitchFamily="34" charset="0"/>
              </a:rPr>
              <a:t>controls [n=28]</a:t>
            </a:r>
            <a:r>
              <a:rPr lang="en-AU" dirty="0"/>
              <a:t/>
            </a:r>
            <a:br>
              <a:rPr lang="en-AU" dirty="0"/>
            </a:br>
            <a:r>
              <a:rPr lang="en-AU" dirty="0"/>
              <a:t/>
            </a:r>
            <a:br>
              <a:rPr lang="en-AU" dirty="0"/>
            </a:br>
            <a:r>
              <a:rPr lang="en-AU" dirty="0"/>
              <a:t/>
            </a:r>
            <a:br>
              <a:rPr lang="en-AU" dirty="0"/>
            </a:br>
            <a:endParaRPr lang="en-AU" dirty="0"/>
          </a:p>
        </p:txBody>
      </p:sp>
      <p:pic>
        <p:nvPicPr>
          <p:cNvPr id="5" name="Picture 4" descr="Image result for mental illness prevalence austral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168" y="4797152"/>
            <a:ext cx="2376264" cy="19247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06604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sz="4400" b="1" dirty="0">
                <a:solidFill>
                  <a:srgbClr val="40A868"/>
                </a:solidFill>
                <a:latin typeface="Calibri" panose="020F0502020204030204" pitchFamily="34" charset="0"/>
                <a:cs typeface="Calibri" panose="020F0502020204030204" pitchFamily="34" charset="0"/>
              </a:rPr>
              <a:t>FND/CD </a:t>
            </a:r>
            <a:r>
              <a:rPr lang="en-AU" sz="4400" b="1" dirty="0" smtClean="0">
                <a:solidFill>
                  <a:srgbClr val="40A868"/>
                </a:solidFill>
                <a:latin typeface="Calibri" panose="020F0502020204030204" pitchFamily="34" charset="0"/>
                <a:cs typeface="Calibri" panose="020F0502020204030204" pitchFamily="34" charset="0"/>
              </a:rPr>
              <a:t>– How? Why?</a:t>
            </a:r>
            <a:endParaRPr lang="en-AU" sz="4000" dirty="0">
              <a:solidFill>
                <a:srgbClr val="40A868"/>
              </a:solidFill>
            </a:endParaRPr>
          </a:p>
        </p:txBody>
      </p:sp>
      <p:sp>
        <p:nvSpPr>
          <p:cNvPr id="4" name="Rectangle 3"/>
          <p:cNvSpPr/>
          <p:nvPr/>
        </p:nvSpPr>
        <p:spPr>
          <a:xfrm>
            <a:off x="323528" y="1196752"/>
            <a:ext cx="4752528" cy="3770263"/>
          </a:xfrm>
          <a:prstGeom prst="rect">
            <a:avLst/>
          </a:prstGeom>
        </p:spPr>
        <p:txBody>
          <a:bodyPr wrap="square">
            <a:spAutoFit/>
          </a:bodyPr>
          <a:lstStyle/>
          <a:p>
            <a:endParaRPr lang="en-AU" dirty="0" smtClean="0"/>
          </a:p>
          <a:p>
            <a:pPr algn="ctr"/>
            <a:r>
              <a:rPr lang="en-AU" sz="4000" b="1" u="sng" dirty="0" smtClean="0">
                <a:solidFill>
                  <a:schemeClr val="accent1"/>
                </a:solidFill>
                <a:latin typeface="Calibri" panose="020F0502020204030204" pitchFamily="34" charset="0"/>
                <a:cs typeface="Calibri" panose="020F0502020204030204" pitchFamily="34" charset="0"/>
              </a:rPr>
              <a:t>The Perfect Storm</a:t>
            </a:r>
          </a:p>
          <a:p>
            <a:endParaRPr lang="en-AU" sz="1600" dirty="0">
              <a:solidFill>
                <a:schemeClr val="accent1"/>
              </a:solidFill>
            </a:endParaRPr>
          </a:p>
          <a:p>
            <a:pPr marL="571500" indent="-571500">
              <a:buFont typeface="Arial" panose="020B0604020202020204" pitchFamily="34" charset="0"/>
              <a:buChar char="•"/>
            </a:pPr>
            <a:r>
              <a:rPr lang="en-AU" sz="2800" dirty="0" smtClean="0">
                <a:latin typeface="Calibri" panose="020F0502020204030204" pitchFamily="34" charset="0"/>
                <a:cs typeface="Calibri" panose="020F0502020204030204" pitchFamily="34" charset="0"/>
              </a:rPr>
              <a:t>Many different causes/</a:t>
            </a:r>
          </a:p>
          <a:p>
            <a:r>
              <a:rPr lang="en-AU" sz="2800" dirty="0">
                <a:latin typeface="Calibri" panose="020F0502020204030204" pitchFamily="34" charset="0"/>
                <a:cs typeface="Calibri" panose="020F0502020204030204" pitchFamily="34" charset="0"/>
              </a:rPr>
              <a:t>p</a:t>
            </a:r>
            <a:r>
              <a:rPr lang="en-AU" sz="2800" dirty="0" smtClean="0">
                <a:latin typeface="Calibri" panose="020F0502020204030204" pitchFamily="34" charset="0"/>
                <a:cs typeface="Calibri" panose="020F0502020204030204" pitchFamily="34" charset="0"/>
              </a:rPr>
              <a:t>erpetuating factors</a:t>
            </a:r>
          </a:p>
          <a:p>
            <a:endParaRPr lang="en-AU" sz="1400" dirty="0">
              <a:latin typeface="Calibri" panose="020F0502020204030204" pitchFamily="34" charset="0"/>
              <a:cs typeface="Calibri" panose="020F0502020204030204" pitchFamily="34" charset="0"/>
            </a:endParaRPr>
          </a:p>
          <a:p>
            <a:pPr marL="571500" indent="-571500">
              <a:buFont typeface="Arial" panose="020B0604020202020204" pitchFamily="34" charset="0"/>
              <a:buChar char="•"/>
            </a:pPr>
            <a:r>
              <a:rPr lang="en-AU" sz="2800" dirty="0" smtClean="0">
                <a:latin typeface="Calibri" panose="020F0502020204030204" pitchFamily="34" charset="0"/>
                <a:cs typeface="Calibri" panose="020F0502020204030204" pitchFamily="34" charset="0"/>
              </a:rPr>
              <a:t>Many different symptoms</a:t>
            </a:r>
          </a:p>
          <a:p>
            <a:endParaRPr lang="en-AU" sz="1100" dirty="0">
              <a:latin typeface="Calibri" panose="020F0502020204030204" pitchFamily="34" charset="0"/>
              <a:cs typeface="Calibri" panose="020F0502020204030204" pitchFamily="34" charset="0"/>
            </a:endParaRPr>
          </a:p>
          <a:p>
            <a:pPr marL="571500" indent="-571500">
              <a:buFont typeface="Arial" panose="020B0604020202020204" pitchFamily="34" charset="0"/>
              <a:buChar char="•"/>
            </a:pPr>
            <a:r>
              <a:rPr lang="en-AU" sz="2800" dirty="0" smtClean="0">
                <a:latin typeface="Calibri" panose="020F0502020204030204" pitchFamily="34" charset="0"/>
                <a:cs typeface="Calibri" panose="020F0502020204030204" pitchFamily="34" charset="0"/>
              </a:rPr>
              <a:t>Need for holistic and individual care</a:t>
            </a:r>
            <a:endParaRPr lang="en-AU" sz="2800" dirty="0"/>
          </a:p>
        </p:txBody>
      </p:sp>
      <p:graphicFrame>
        <p:nvGraphicFramePr>
          <p:cNvPr id="7" name="Diagram 6"/>
          <p:cNvGraphicFramePr/>
          <p:nvPr>
            <p:extLst>
              <p:ext uri="{D42A27DB-BD31-4B8C-83A1-F6EECF244321}">
                <p14:modId xmlns:p14="http://schemas.microsoft.com/office/powerpoint/2010/main" val="2105926448"/>
              </p:ext>
            </p:extLst>
          </p:nvPr>
        </p:nvGraphicFramePr>
        <p:xfrm>
          <a:off x="3995936" y="1353691"/>
          <a:ext cx="5616624" cy="34563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611560" y="5085184"/>
            <a:ext cx="8064897" cy="1200329"/>
          </a:xfrm>
          <a:prstGeom prst="rect">
            <a:avLst/>
          </a:prstGeom>
          <a:solidFill>
            <a:schemeClr val="accent5">
              <a:lumMod val="20000"/>
              <a:lumOff val="80000"/>
            </a:schemeClr>
          </a:solidFill>
          <a:ln>
            <a:solidFill>
              <a:schemeClr val="accent1"/>
            </a:solidFill>
          </a:ln>
        </p:spPr>
        <p:txBody>
          <a:bodyPr wrap="square" rtlCol="0">
            <a:spAutoFit/>
          </a:bodyPr>
          <a:lstStyle/>
          <a:p>
            <a:pPr algn="just"/>
            <a:r>
              <a:rPr lang="en-AU" i="1" dirty="0" smtClean="0"/>
              <a:t>There are many ways to break a bone but the outcome is a broken bone.  Similarly there are many reasons, people may develop FND and the outcome is a dysregulated nervous system with motor, sensory and other neurological symptoms.</a:t>
            </a:r>
            <a:endParaRPr lang="en-AU" i="1" dirty="0"/>
          </a:p>
        </p:txBody>
      </p:sp>
    </p:spTree>
    <p:extLst>
      <p:ext uri="{BB962C8B-B14F-4D97-AF65-F5344CB8AC3E}">
        <p14:creationId xmlns:p14="http://schemas.microsoft.com/office/powerpoint/2010/main" val="33746192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sz="4400" b="1" dirty="0">
                <a:solidFill>
                  <a:srgbClr val="40A868"/>
                </a:solidFill>
                <a:latin typeface="Calibri" panose="020F0502020204030204" pitchFamily="34" charset="0"/>
                <a:cs typeface="Calibri" panose="020F0502020204030204" pitchFamily="34" charset="0"/>
              </a:rPr>
              <a:t>FND/CD </a:t>
            </a:r>
            <a:r>
              <a:rPr lang="en-AU" sz="4400" b="1" dirty="0" smtClean="0">
                <a:solidFill>
                  <a:srgbClr val="40A868"/>
                </a:solidFill>
                <a:latin typeface="Calibri" panose="020F0502020204030204" pitchFamily="34" charset="0"/>
                <a:cs typeface="Calibri" panose="020F0502020204030204" pitchFamily="34" charset="0"/>
              </a:rPr>
              <a:t>– The Clinicians</a:t>
            </a:r>
            <a:endParaRPr lang="en-AU" sz="4000" dirty="0">
              <a:solidFill>
                <a:srgbClr val="40A868"/>
              </a:solidFill>
            </a:endParaRPr>
          </a:p>
        </p:txBody>
      </p:sp>
      <p:sp>
        <p:nvSpPr>
          <p:cNvPr id="5" name="Text Box 2"/>
          <p:cNvSpPr txBox="1"/>
          <p:nvPr/>
        </p:nvSpPr>
        <p:spPr>
          <a:xfrm rot="10800000" flipV="1">
            <a:off x="354357" y="1988840"/>
            <a:ext cx="8352930" cy="4032448"/>
          </a:xfrm>
          <a:prstGeom prst="rect">
            <a:avLst/>
          </a:prstGeom>
          <a:solidFill>
            <a:srgbClr val="44AF69"/>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Aft>
                <a:spcPts val="1000"/>
              </a:spcAft>
            </a:pPr>
            <a:r>
              <a:rPr lang="en-AU" sz="2800" b="1" i="1" dirty="0">
                <a:solidFill>
                  <a:srgbClr val="FFFFFF"/>
                </a:solidFill>
                <a:effectLst/>
                <a:latin typeface="Calibri" panose="020F0502020204030204" pitchFamily="34" charset="0"/>
                <a:ea typeface="Calibri"/>
                <a:cs typeface="Calibri" panose="020F0502020204030204" pitchFamily="34" charset="0"/>
              </a:rPr>
              <a:t>“The nature of the </a:t>
            </a:r>
            <a:r>
              <a:rPr lang="en-AU" sz="2800" b="1" dirty="0">
                <a:solidFill>
                  <a:srgbClr val="FFFFFF"/>
                </a:solidFill>
                <a:effectLst/>
                <a:latin typeface="Calibri" panose="020F0502020204030204" pitchFamily="34" charset="0"/>
                <a:ea typeface="Calibri"/>
                <a:cs typeface="Calibri" panose="020F0502020204030204" pitchFamily="34" charset="0"/>
              </a:rPr>
              <a:t>crisis</a:t>
            </a:r>
            <a:r>
              <a:rPr lang="en-AU" sz="2800" b="1" i="1" dirty="0">
                <a:solidFill>
                  <a:srgbClr val="FFFFFF"/>
                </a:solidFill>
                <a:effectLst/>
                <a:latin typeface="Calibri" panose="020F0502020204030204" pitchFamily="34" charset="0"/>
                <a:ea typeface="Calibri"/>
                <a:cs typeface="Calibri" panose="020F0502020204030204" pitchFamily="34" charset="0"/>
              </a:rPr>
              <a:t> is that there are many patients, </a:t>
            </a:r>
            <a:r>
              <a:rPr lang="en-AU" sz="2800" b="1" u="sng" dirty="0">
                <a:solidFill>
                  <a:srgbClr val="FFFFFF"/>
                </a:solidFill>
                <a:effectLst/>
                <a:latin typeface="Calibri" panose="020F0502020204030204" pitchFamily="34" charset="0"/>
                <a:ea typeface="Calibri"/>
                <a:cs typeface="Calibri" panose="020F0502020204030204" pitchFamily="34" charset="0"/>
              </a:rPr>
              <a:t>we don’t understand </a:t>
            </a:r>
            <a:r>
              <a:rPr lang="en-AU" sz="2800" b="1" i="1" dirty="0">
                <a:solidFill>
                  <a:srgbClr val="FFFFFF"/>
                </a:solidFill>
                <a:effectLst/>
                <a:latin typeface="Calibri" panose="020F0502020204030204" pitchFamily="34" charset="0"/>
                <a:ea typeface="Calibri"/>
                <a:cs typeface="Calibri" panose="020F0502020204030204" pitchFamily="34" charset="0"/>
              </a:rPr>
              <a:t>the pathophysiology, </a:t>
            </a:r>
            <a:r>
              <a:rPr lang="en-AU" sz="2800" b="1" i="1" u="sng" dirty="0">
                <a:solidFill>
                  <a:srgbClr val="FFFFFF"/>
                </a:solidFill>
                <a:effectLst/>
                <a:latin typeface="Calibri" panose="020F0502020204030204" pitchFamily="34" charset="0"/>
                <a:ea typeface="Calibri"/>
                <a:cs typeface="Calibri" panose="020F0502020204030204" pitchFamily="34" charset="0"/>
              </a:rPr>
              <a:t>we often </a:t>
            </a:r>
            <a:r>
              <a:rPr lang="en-AU" sz="2800" b="1" u="sng" dirty="0">
                <a:solidFill>
                  <a:srgbClr val="FFFFFF"/>
                </a:solidFill>
                <a:effectLst/>
                <a:latin typeface="Calibri" panose="020F0502020204030204" pitchFamily="34" charset="0"/>
                <a:ea typeface="Calibri"/>
                <a:cs typeface="Calibri" panose="020F0502020204030204" pitchFamily="34" charset="0"/>
              </a:rPr>
              <a:t>don’t know how to make the diagnosis,</a:t>
            </a:r>
            <a:r>
              <a:rPr lang="en-AU" sz="2800" b="1" i="1" u="sng" dirty="0">
                <a:solidFill>
                  <a:srgbClr val="FFFFFF"/>
                </a:solidFill>
                <a:effectLst/>
                <a:latin typeface="Calibri" panose="020F0502020204030204" pitchFamily="34" charset="0"/>
                <a:ea typeface="Calibri"/>
                <a:cs typeface="Calibri" panose="020F0502020204030204" pitchFamily="34" charset="0"/>
              </a:rPr>
              <a:t> we </a:t>
            </a:r>
            <a:r>
              <a:rPr lang="en-AU" sz="2800" b="1" u="sng" dirty="0">
                <a:solidFill>
                  <a:srgbClr val="FFFFFF"/>
                </a:solidFill>
                <a:effectLst/>
                <a:latin typeface="Calibri" panose="020F0502020204030204" pitchFamily="34" charset="0"/>
                <a:ea typeface="Calibri"/>
                <a:cs typeface="Calibri" panose="020F0502020204030204" pitchFamily="34" charset="0"/>
              </a:rPr>
              <a:t>don’t know how to treat </a:t>
            </a:r>
            <a:r>
              <a:rPr lang="en-AU" sz="2800" b="1" i="1" dirty="0">
                <a:solidFill>
                  <a:srgbClr val="FFFFFF"/>
                </a:solidFill>
                <a:effectLst/>
                <a:latin typeface="Calibri" panose="020F0502020204030204" pitchFamily="34" charset="0"/>
                <a:ea typeface="Calibri"/>
                <a:cs typeface="Calibri" panose="020F0502020204030204" pitchFamily="34" charset="0"/>
              </a:rPr>
              <a:t>the patients, the patients don’t want to hear that they have a psychiatric disorder and they go from doctor to doctor, psychiatrists don’t seem interested anyway, and the prognosis is terrible.” [1]</a:t>
            </a:r>
            <a:endParaRPr lang="en-AU" sz="2400" dirty="0">
              <a:effectLst/>
              <a:latin typeface="Calibri" panose="020F0502020204030204" pitchFamily="34" charset="0"/>
              <a:ea typeface="Calibri"/>
              <a:cs typeface="Calibri" panose="020F0502020204030204" pitchFamily="34" charset="0"/>
            </a:endParaRPr>
          </a:p>
          <a:p>
            <a:pPr>
              <a:lnSpc>
                <a:spcPct val="115000"/>
              </a:lnSpc>
              <a:spcAft>
                <a:spcPts val="1000"/>
              </a:spcAft>
            </a:pPr>
            <a:r>
              <a:rPr lang="en-AU" sz="1100" dirty="0">
                <a:solidFill>
                  <a:srgbClr val="FFFFFF"/>
                </a:solidFill>
                <a:effectLst/>
                <a:ea typeface="Calibri"/>
                <a:cs typeface="Times New Roman"/>
              </a:rPr>
              <a:t> </a:t>
            </a:r>
            <a:endParaRPr lang="en-AU" sz="1100" dirty="0">
              <a:effectLst/>
              <a:ea typeface="Calibri"/>
              <a:cs typeface="Times New Roman"/>
            </a:endParaRPr>
          </a:p>
        </p:txBody>
      </p:sp>
    </p:spTree>
    <p:extLst>
      <p:ext uri="{BB962C8B-B14F-4D97-AF65-F5344CB8AC3E}">
        <p14:creationId xmlns:p14="http://schemas.microsoft.com/office/powerpoint/2010/main" val="1386804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sz="4400" b="1" dirty="0">
                <a:solidFill>
                  <a:srgbClr val="40A868"/>
                </a:solidFill>
                <a:latin typeface="Calibri" panose="020F0502020204030204" pitchFamily="34" charset="0"/>
                <a:cs typeface="Calibri" panose="020F0502020204030204" pitchFamily="34" charset="0"/>
              </a:rPr>
              <a:t>FND/CD </a:t>
            </a:r>
            <a:r>
              <a:rPr lang="en-AU" sz="4400" b="1" dirty="0" smtClean="0">
                <a:solidFill>
                  <a:srgbClr val="40A868"/>
                </a:solidFill>
                <a:latin typeface="Calibri" panose="020F0502020204030204" pitchFamily="34" charset="0"/>
                <a:cs typeface="Calibri" panose="020F0502020204030204" pitchFamily="34" charset="0"/>
              </a:rPr>
              <a:t>– The Economic Costs</a:t>
            </a:r>
            <a:endParaRPr lang="en-AU" sz="4000" dirty="0">
              <a:solidFill>
                <a:srgbClr val="40A868"/>
              </a:solidFill>
            </a:endParaRPr>
          </a:p>
        </p:txBody>
      </p:sp>
      <p:sp>
        <p:nvSpPr>
          <p:cNvPr id="4" name="Text Box 4"/>
          <p:cNvSpPr txBox="1"/>
          <p:nvPr/>
        </p:nvSpPr>
        <p:spPr>
          <a:xfrm>
            <a:off x="431540" y="3928971"/>
            <a:ext cx="8280920" cy="2232248"/>
          </a:xfrm>
          <a:prstGeom prst="rect">
            <a:avLst/>
          </a:prstGeom>
          <a:solidFill>
            <a:srgbClr val="44AF69"/>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Aft>
                <a:spcPts val="1000"/>
              </a:spcAft>
            </a:pPr>
            <a:r>
              <a:rPr lang="en-AU" sz="2400" b="1" dirty="0">
                <a:solidFill>
                  <a:srgbClr val="FFFFFF"/>
                </a:solidFill>
                <a:effectLst/>
                <a:latin typeface="Calibri" panose="020F0502020204030204" pitchFamily="34" charset="0"/>
                <a:ea typeface="Calibri"/>
                <a:cs typeface="Calibri" panose="020F0502020204030204" pitchFamily="34" charset="0"/>
              </a:rPr>
              <a:t>“Because of the enormous </a:t>
            </a:r>
            <a:r>
              <a:rPr lang="en-AU" sz="2400" b="1" u="sng" dirty="0">
                <a:solidFill>
                  <a:srgbClr val="FFFFFF"/>
                </a:solidFill>
                <a:effectLst/>
                <a:latin typeface="Calibri" panose="020F0502020204030204" pitchFamily="34" charset="0"/>
                <a:ea typeface="Calibri"/>
                <a:cs typeface="Calibri" panose="020F0502020204030204" pitchFamily="34" charset="0"/>
              </a:rPr>
              <a:t>healthcare and welfare costs </a:t>
            </a:r>
            <a:r>
              <a:rPr lang="en-AU" sz="2400" b="1" dirty="0">
                <a:solidFill>
                  <a:srgbClr val="FFFFFF"/>
                </a:solidFill>
                <a:effectLst/>
                <a:latin typeface="Calibri" panose="020F0502020204030204" pitchFamily="34" charset="0"/>
                <a:ea typeface="Calibri"/>
                <a:cs typeface="Calibri" panose="020F0502020204030204" pitchFamily="34" charset="0"/>
              </a:rPr>
              <a:t>associated with functional symptoms, health professionals and medical scientists need to take an active interest in keeping up to date with best practice in diagnosis and management of FND” [2</a:t>
            </a:r>
            <a:r>
              <a:rPr lang="en-AU" sz="2400" b="1" dirty="0" smtClean="0">
                <a:solidFill>
                  <a:srgbClr val="FFFFFF"/>
                </a:solidFill>
                <a:effectLst/>
                <a:latin typeface="Calibri" panose="020F0502020204030204" pitchFamily="34" charset="0"/>
                <a:ea typeface="Calibri"/>
                <a:cs typeface="Calibri" panose="020F0502020204030204" pitchFamily="34" charset="0"/>
              </a:rPr>
              <a:t>].</a:t>
            </a:r>
            <a:endParaRPr lang="en-AU" sz="1200" dirty="0">
              <a:effectLst/>
              <a:latin typeface="Calibri" panose="020F0502020204030204" pitchFamily="34" charset="0"/>
              <a:ea typeface="Calibri"/>
              <a:cs typeface="Calibri" panose="020F0502020204030204" pitchFamily="34" charset="0"/>
            </a:endParaRPr>
          </a:p>
        </p:txBody>
      </p:sp>
      <p:sp>
        <p:nvSpPr>
          <p:cNvPr id="3" name="Rectangle 2"/>
          <p:cNvSpPr/>
          <p:nvPr/>
        </p:nvSpPr>
        <p:spPr>
          <a:xfrm>
            <a:off x="179512" y="1412776"/>
            <a:ext cx="8784976" cy="2523768"/>
          </a:xfrm>
          <a:prstGeom prst="rect">
            <a:avLst/>
          </a:prstGeom>
        </p:spPr>
        <p:txBody>
          <a:bodyPr wrap="square">
            <a:spAutoFit/>
          </a:bodyPr>
          <a:lstStyle/>
          <a:p>
            <a:pPr marL="285750" indent="-285750">
              <a:buFont typeface="Arial" panose="020B0604020202020204" pitchFamily="34" charset="0"/>
              <a:buChar char="•"/>
            </a:pPr>
            <a:r>
              <a:rPr lang="en-AU" sz="2000" dirty="0" smtClean="0">
                <a:latin typeface="Calibri" panose="020F0502020204030204" pitchFamily="34" charset="0"/>
                <a:cs typeface="Calibri" panose="020F0502020204030204" pitchFamily="34" charset="0"/>
              </a:rPr>
              <a:t>Compared to organic </a:t>
            </a:r>
            <a:r>
              <a:rPr lang="en-AU" sz="2000" dirty="0">
                <a:latin typeface="Calibri" panose="020F0502020204030204" pitchFamily="34" charset="0"/>
                <a:cs typeface="Calibri" panose="020F0502020204030204" pitchFamily="34" charset="0"/>
              </a:rPr>
              <a:t>disorders, FND patients had more primary care visits, more specialty visits, more emergency department visits, more hospital admissions, and higher inpatient as well as outpatient costs. They estimated that annual </a:t>
            </a:r>
            <a:r>
              <a:rPr lang="en-AU" sz="2000" b="1" dirty="0">
                <a:latin typeface="Calibri" panose="020F0502020204030204" pitchFamily="34" charset="0"/>
                <a:cs typeface="Calibri" panose="020F0502020204030204" pitchFamily="34" charset="0"/>
              </a:rPr>
              <a:t>direct medical costs attributable to FNDs </a:t>
            </a:r>
            <a:r>
              <a:rPr lang="en-AU" sz="2000" dirty="0">
                <a:latin typeface="Calibri" panose="020F0502020204030204" pitchFamily="34" charset="0"/>
                <a:cs typeface="Calibri" panose="020F0502020204030204" pitchFamily="34" charset="0"/>
              </a:rPr>
              <a:t>alone [in excess of other physical and mental health comorbidities] for the </a:t>
            </a:r>
            <a:r>
              <a:rPr lang="en-AU" sz="2000" b="1" dirty="0">
                <a:latin typeface="Calibri" panose="020F0502020204030204" pitchFamily="34" charset="0"/>
                <a:cs typeface="Calibri" panose="020F0502020204030204" pitchFamily="34" charset="0"/>
              </a:rPr>
              <a:t>USA</a:t>
            </a:r>
            <a:r>
              <a:rPr lang="en-AU" sz="2000" dirty="0">
                <a:latin typeface="Calibri" panose="020F0502020204030204" pitchFamily="34" charset="0"/>
                <a:cs typeface="Calibri" panose="020F0502020204030204" pitchFamily="34" charset="0"/>
              </a:rPr>
              <a:t> were </a:t>
            </a:r>
            <a:r>
              <a:rPr lang="en-AU" sz="2000" b="1" dirty="0">
                <a:latin typeface="Calibri" panose="020F0502020204030204" pitchFamily="34" charset="0"/>
                <a:cs typeface="Calibri" panose="020F0502020204030204" pitchFamily="34" charset="0"/>
              </a:rPr>
              <a:t>$256 billion a year [in 2005]. </a:t>
            </a:r>
            <a:endParaRPr lang="en-AU" sz="2000" b="1"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AU" sz="2000" dirty="0" smtClean="0">
                <a:latin typeface="Calibri" panose="020F0502020204030204" pitchFamily="34" charset="0"/>
                <a:cs typeface="Calibri" panose="020F0502020204030204" pitchFamily="34" charset="0"/>
              </a:rPr>
              <a:t>In </a:t>
            </a:r>
            <a:r>
              <a:rPr lang="en-AU" sz="2000" b="1" dirty="0">
                <a:latin typeface="Calibri" panose="020F0502020204030204" pitchFamily="34" charset="0"/>
                <a:cs typeface="Calibri" panose="020F0502020204030204" pitchFamily="34" charset="0"/>
              </a:rPr>
              <a:t>England</a:t>
            </a:r>
            <a:r>
              <a:rPr lang="en-AU" sz="2000" dirty="0">
                <a:latin typeface="Calibri" panose="020F0502020204030204" pitchFamily="34" charset="0"/>
                <a:cs typeface="Calibri" panose="020F0502020204030204" pitchFamily="34" charset="0"/>
              </a:rPr>
              <a:t>, </a:t>
            </a:r>
            <a:r>
              <a:rPr lang="en-AU" sz="2000" dirty="0" smtClean="0">
                <a:latin typeface="Calibri" panose="020F0502020204030204" pitchFamily="34" charset="0"/>
                <a:cs typeface="Calibri" panose="020F0502020204030204" pitchFamily="34" charset="0"/>
              </a:rPr>
              <a:t>the </a:t>
            </a:r>
            <a:r>
              <a:rPr lang="en-AU" sz="2000" dirty="0">
                <a:latin typeface="Calibri" panose="020F0502020204030204" pitchFamily="34" charset="0"/>
                <a:cs typeface="Calibri" panose="020F0502020204030204" pitchFamily="34" charset="0"/>
              </a:rPr>
              <a:t>costs of somatisation disorders for people of working </a:t>
            </a:r>
            <a:r>
              <a:rPr lang="en-AU" sz="2000" dirty="0" smtClean="0">
                <a:latin typeface="Calibri" panose="020F0502020204030204" pitchFamily="34" charset="0"/>
                <a:cs typeface="Calibri" panose="020F0502020204030204" pitchFamily="34" charset="0"/>
              </a:rPr>
              <a:t>age estimated to </a:t>
            </a:r>
            <a:r>
              <a:rPr lang="en-AU" sz="2000" dirty="0">
                <a:latin typeface="Calibri" panose="020F0502020204030204" pitchFamily="34" charset="0"/>
                <a:cs typeface="Calibri" panose="020F0502020204030204" pitchFamily="34" charset="0"/>
              </a:rPr>
              <a:t>be </a:t>
            </a:r>
            <a:r>
              <a:rPr lang="en-AU" sz="2000" b="1" dirty="0">
                <a:latin typeface="Calibri" panose="020F0502020204030204" pitchFamily="34" charset="0"/>
                <a:cs typeface="Calibri" panose="020F0502020204030204" pitchFamily="34" charset="0"/>
              </a:rPr>
              <a:t>£18 billion </a:t>
            </a:r>
            <a:r>
              <a:rPr lang="en-AU" sz="2000" dirty="0">
                <a:latin typeface="Calibri" panose="020F0502020204030204" pitchFamily="34" charset="0"/>
                <a:cs typeface="Calibri" panose="020F0502020204030204" pitchFamily="34" charset="0"/>
              </a:rPr>
              <a:t>pounds in the financial year 2008 to 2009 [31]</a:t>
            </a:r>
            <a:endParaRPr lang="en-AU" sz="2000" b="1"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AU" dirty="0"/>
          </a:p>
        </p:txBody>
      </p:sp>
    </p:spTree>
    <p:extLst>
      <p:ext uri="{BB962C8B-B14F-4D97-AF65-F5344CB8AC3E}">
        <p14:creationId xmlns:p14="http://schemas.microsoft.com/office/powerpoint/2010/main" val="23688031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sz="3600" b="1" dirty="0" smtClean="0">
                <a:solidFill>
                  <a:srgbClr val="40A868"/>
                </a:solidFill>
                <a:latin typeface="Calibri" panose="020F0502020204030204" pitchFamily="34" charset="0"/>
                <a:cs typeface="Calibri" panose="020F0502020204030204" pitchFamily="34" charset="0"/>
              </a:rPr>
              <a:t>FND/CD –Is Recovery Possible?</a:t>
            </a:r>
            <a:endParaRPr lang="en-AU" sz="3600" dirty="0">
              <a:solidFill>
                <a:srgbClr val="40A868"/>
              </a:solidFill>
            </a:endParaRPr>
          </a:p>
        </p:txBody>
      </p:sp>
      <p:sp>
        <p:nvSpPr>
          <p:cNvPr id="4" name="Text Box 4"/>
          <p:cNvSpPr txBox="1"/>
          <p:nvPr/>
        </p:nvSpPr>
        <p:spPr>
          <a:xfrm>
            <a:off x="323528" y="2286899"/>
            <a:ext cx="8280920" cy="2232248"/>
          </a:xfrm>
          <a:prstGeom prst="rect">
            <a:avLst/>
          </a:prstGeom>
          <a:solidFill>
            <a:srgbClr val="44AF69"/>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Aft>
                <a:spcPts val="1000"/>
              </a:spcAft>
            </a:pPr>
            <a:r>
              <a:rPr lang="en-AU" sz="2000" b="1" dirty="0" smtClean="0">
                <a:solidFill>
                  <a:srgbClr val="FFFFFF"/>
                </a:solidFill>
                <a:effectLst/>
                <a:ea typeface="Calibri"/>
                <a:cs typeface="Times New Roman"/>
              </a:rPr>
              <a:t>“</a:t>
            </a:r>
            <a:r>
              <a:rPr lang="en-AU" sz="2000" b="1" dirty="0">
                <a:solidFill>
                  <a:srgbClr val="FFFFFF"/>
                </a:solidFill>
                <a:effectLst/>
                <a:latin typeface="Calibri" panose="020F0502020204030204" pitchFamily="34" charset="0"/>
                <a:ea typeface="Calibri"/>
                <a:cs typeface="Calibri" panose="020F0502020204030204" pitchFamily="34" charset="0"/>
              </a:rPr>
              <a:t>FND represents a unique opportunity for physical and mental health care to collaborate in the treatment of a potentially curable but significantly disabling disorder” [3].</a:t>
            </a:r>
            <a:endParaRPr lang="en-AU" sz="2000" dirty="0">
              <a:effectLst/>
              <a:latin typeface="Calibri" panose="020F0502020204030204" pitchFamily="34" charset="0"/>
              <a:ea typeface="Calibri"/>
              <a:cs typeface="Calibri" panose="020F0502020204030204" pitchFamily="34" charset="0"/>
            </a:endParaRPr>
          </a:p>
          <a:p>
            <a:pPr algn="just">
              <a:lnSpc>
                <a:spcPct val="115000"/>
              </a:lnSpc>
              <a:spcAft>
                <a:spcPts val="1000"/>
              </a:spcAft>
            </a:pPr>
            <a:r>
              <a:rPr lang="en-AU" sz="2000" b="1" dirty="0">
                <a:solidFill>
                  <a:srgbClr val="FFFFFF"/>
                </a:solidFill>
                <a:effectLst/>
                <a:latin typeface="Calibri" panose="020F0502020204030204" pitchFamily="34" charset="0"/>
                <a:ea typeface="Calibri"/>
                <a:cs typeface="Calibri" panose="020F0502020204030204" pitchFamily="34" charset="0"/>
              </a:rPr>
              <a:t>“Functional Neurological Disorders are a neglected but potentially reversible source of disability” [4</a:t>
            </a:r>
            <a:r>
              <a:rPr lang="en-AU" sz="2000" b="1" dirty="0" smtClean="0">
                <a:solidFill>
                  <a:srgbClr val="FFFFFF"/>
                </a:solidFill>
                <a:effectLst/>
                <a:latin typeface="Calibri" panose="020F0502020204030204" pitchFamily="34" charset="0"/>
                <a:ea typeface="Calibri"/>
                <a:cs typeface="Calibri" panose="020F0502020204030204" pitchFamily="34" charset="0"/>
              </a:rPr>
              <a:t>]</a:t>
            </a:r>
            <a:endParaRPr lang="en-AU" sz="1100" dirty="0">
              <a:effectLst/>
              <a:latin typeface="Calibri" panose="020F0502020204030204" pitchFamily="34" charset="0"/>
              <a:ea typeface="Calibri"/>
              <a:cs typeface="Calibri" panose="020F0502020204030204" pitchFamily="34" charset="0"/>
            </a:endParaRP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4677" y="4221088"/>
            <a:ext cx="3026653" cy="2277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90057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sz="4400" b="1" dirty="0">
                <a:solidFill>
                  <a:srgbClr val="40A868"/>
                </a:solidFill>
                <a:latin typeface="Calibri" panose="020F0502020204030204" pitchFamily="34" charset="0"/>
                <a:cs typeface="Calibri" panose="020F0502020204030204" pitchFamily="34" charset="0"/>
              </a:rPr>
              <a:t>FND/CD Knowledge Exchange</a:t>
            </a:r>
            <a:endParaRPr lang="en-AU" sz="4000" dirty="0">
              <a:solidFill>
                <a:srgbClr val="40A868"/>
              </a:solidFill>
            </a:endParaRPr>
          </a:p>
        </p:txBody>
      </p:sp>
      <p:pic>
        <p:nvPicPr>
          <p:cNvPr id="24578" name="Picture 2" descr="D:\Docs and Data\FND\FND AUS\website\treatment auto bik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4542" y="1553213"/>
            <a:ext cx="3667487" cy="24482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 name="TextBox 2"/>
          <p:cNvSpPr txBox="1"/>
          <p:nvPr/>
        </p:nvSpPr>
        <p:spPr>
          <a:xfrm>
            <a:off x="4447593" y="1676326"/>
            <a:ext cx="4448809" cy="1938992"/>
          </a:xfrm>
          <a:prstGeom prst="rect">
            <a:avLst/>
          </a:prstGeom>
          <a:solidFill>
            <a:schemeClr val="accent5">
              <a:lumMod val="20000"/>
              <a:lumOff val="80000"/>
            </a:schemeClr>
          </a:solidFill>
          <a:ln>
            <a:solidFill>
              <a:schemeClr val="accent1"/>
            </a:solidFill>
          </a:ln>
        </p:spPr>
        <p:txBody>
          <a:bodyPr wrap="square" rtlCol="0">
            <a:spAutoFit/>
          </a:bodyPr>
          <a:lstStyle/>
          <a:p>
            <a:pPr marL="342900" indent="-342900">
              <a:buFont typeface="Arial" panose="020B0604020202020204" pitchFamily="34" charset="0"/>
              <a:buChar char="•"/>
            </a:pPr>
            <a:r>
              <a:rPr lang="en-AU" sz="2000" dirty="0" smtClean="0">
                <a:latin typeface="Calibri" panose="020F0502020204030204" pitchFamily="34" charset="0"/>
                <a:cs typeface="Calibri" panose="020F0502020204030204" pitchFamily="34" charset="0"/>
              </a:rPr>
              <a:t>Motor / brain retraining -&gt; some recovery</a:t>
            </a:r>
          </a:p>
          <a:p>
            <a:pPr marL="342900" indent="-342900">
              <a:buFont typeface="Arial" panose="020B0604020202020204" pitchFamily="34" charset="0"/>
              <a:buChar char="•"/>
            </a:pPr>
            <a:r>
              <a:rPr lang="en-AU" sz="2000" dirty="0" smtClean="0">
                <a:latin typeface="Calibri" panose="020F0502020204030204" pitchFamily="34" charset="0"/>
                <a:cs typeface="Calibri" panose="020F0502020204030204" pitchFamily="34" charset="0"/>
              </a:rPr>
              <a:t>Physical therapy can help functional decline</a:t>
            </a:r>
          </a:p>
          <a:p>
            <a:pPr marL="342900" indent="-342900">
              <a:buFont typeface="Arial" panose="020B0604020202020204" pitchFamily="34" charset="0"/>
              <a:buChar char="•"/>
            </a:pPr>
            <a:r>
              <a:rPr lang="en-AU" sz="2000" dirty="0" smtClean="0">
                <a:latin typeface="Calibri" panose="020F0502020204030204" pitchFamily="34" charset="0"/>
                <a:cs typeface="Calibri" panose="020F0502020204030204" pitchFamily="34" charset="0"/>
              </a:rPr>
              <a:t>CBT used to support management of functional seizures</a:t>
            </a:r>
            <a:endParaRPr lang="en-AU" sz="1600" dirty="0"/>
          </a:p>
        </p:txBody>
      </p:sp>
      <p:sp>
        <p:nvSpPr>
          <p:cNvPr id="5" name="TextBox 4"/>
          <p:cNvSpPr txBox="1"/>
          <p:nvPr/>
        </p:nvSpPr>
        <p:spPr>
          <a:xfrm>
            <a:off x="314542" y="4149080"/>
            <a:ext cx="8581860" cy="2246769"/>
          </a:xfrm>
          <a:prstGeom prst="rect">
            <a:avLst/>
          </a:prstGeom>
          <a:solidFill>
            <a:schemeClr val="accent5">
              <a:lumMod val="20000"/>
              <a:lumOff val="80000"/>
            </a:schemeClr>
          </a:solidFill>
          <a:ln>
            <a:solidFill>
              <a:schemeClr val="accent1"/>
            </a:solidFill>
          </a:ln>
        </p:spPr>
        <p:txBody>
          <a:bodyPr wrap="square" rtlCol="0">
            <a:spAutoFit/>
          </a:bodyPr>
          <a:lstStyle/>
          <a:p>
            <a:pPr marL="285750" indent="-285750">
              <a:buFont typeface="Arial" panose="020B0604020202020204" pitchFamily="34" charset="0"/>
              <a:buChar char="•"/>
            </a:pPr>
            <a:r>
              <a:rPr lang="en-AU" sz="2000" b="1" dirty="0">
                <a:latin typeface="Calibri" panose="020F0502020204030204" pitchFamily="34" charset="0"/>
                <a:cs typeface="Calibri" panose="020F0502020204030204" pitchFamily="34" charset="0"/>
              </a:rPr>
              <a:t>Prognosis is poor, </a:t>
            </a:r>
            <a:r>
              <a:rPr lang="en-AU" sz="2000" b="1" dirty="0" smtClean="0">
                <a:latin typeface="Calibri" panose="020F0502020204030204" pitchFamily="34" charset="0"/>
                <a:cs typeface="Calibri" panose="020F0502020204030204" pitchFamily="34" charset="0"/>
              </a:rPr>
              <a:t>50–90</a:t>
            </a:r>
            <a:r>
              <a:rPr lang="en-AU" sz="2000" b="1" dirty="0">
                <a:latin typeface="Calibri" panose="020F0502020204030204" pitchFamily="34" charset="0"/>
                <a:cs typeface="Calibri" panose="020F0502020204030204" pitchFamily="34" charset="0"/>
              </a:rPr>
              <a:t>% </a:t>
            </a:r>
            <a:r>
              <a:rPr lang="en-AU" sz="2000" dirty="0">
                <a:latin typeface="Calibri" panose="020F0502020204030204" pitchFamily="34" charset="0"/>
                <a:cs typeface="Calibri" panose="020F0502020204030204" pitchFamily="34" charset="0"/>
              </a:rPr>
              <a:t>of people with FND experience ongoing symptoms </a:t>
            </a:r>
            <a:r>
              <a:rPr lang="en-AU" sz="2000" dirty="0" smtClean="0">
                <a:latin typeface="Calibri" panose="020F0502020204030204" pitchFamily="34" charset="0"/>
                <a:cs typeface="Calibri" panose="020F0502020204030204" pitchFamily="34" charset="0"/>
              </a:rPr>
              <a:t>[</a:t>
            </a:r>
            <a:r>
              <a:rPr lang="en-AU" sz="2000" dirty="0">
                <a:latin typeface="Calibri" panose="020F0502020204030204" pitchFamily="34" charset="0"/>
                <a:cs typeface="Calibri" panose="020F0502020204030204" pitchFamily="34" charset="0"/>
              </a:rPr>
              <a:t>1</a:t>
            </a:r>
            <a:r>
              <a:rPr lang="en-AU" sz="2000" dirty="0" smtClean="0">
                <a:latin typeface="Calibri" panose="020F0502020204030204" pitchFamily="34" charset="0"/>
                <a:cs typeface="Calibri" panose="020F0502020204030204" pitchFamily="34" charset="0"/>
              </a:rPr>
              <a:t>], </a:t>
            </a:r>
            <a:r>
              <a:rPr lang="en-AU" sz="2000" dirty="0">
                <a:latin typeface="Calibri" panose="020F0502020204030204" pitchFamily="34" charset="0"/>
                <a:cs typeface="Calibri" panose="020F0502020204030204" pitchFamily="34" charset="0"/>
              </a:rPr>
              <a:t>many of which become worse, especially when treatment begins later than 6–12 months from symptom onset </a:t>
            </a:r>
            <a:r>
              <a:rPr lang="en-AU" sz="2000" dirty="0" smtClean="0">
                <a:latin typeface="Calibri" panose="020F0502020204030204" pitchFamily="34" charset="0"/>
                <a:cs typeface="Calibri" panose="020F0502020204030204" pitchFamily="34" charset="0"/>
              </a:rPr>
              <a:t>[</a:t>
            </a:r>
            <a:r>
              <a:rPr lang="en-AU" sz="2000" dirty="0">
                <a:latin typeface="Calibri" panose="020F0502020204030204" pitchFamily="34" charset="0"/>
                <a:cs typeface="Calibri" panose="020F0502020204030204" pitchFamily="34" charset="0"/>
              </a:rPr>
              <a:t>1</a:t>
            </a:r>
            <a:r>
              <a:rPr lang="en-AU" sz="2000" dirty="0" smtClean="0">
                <a:latin typeface="Calibri" panose="020F0502020204030204" pitchFamily="34" charset="0"/>
                <a:cs typeface="Calibri" panose="020F0502020204030204" pitchFamily="34" charset="0"/>
              </a:rPr>
              <a:t>].  </a:t>
            </a:r>
          </a:p>
          <a:p>
            <a:pPr marL="285750" indent="-285750">
              <a:buFont typeface="Arial" panose="020B0604020202020204" pitchFamily="34" charset="0"/>
              <a:buChar char="•"/>
            </a:pPr>
            <a:r>
              <a:rPr lang="en-AU" sz="2000" dirty="0" smtClean="0">
                <a:latin typeface="Calibri" panose="020F0502020204030204" pitchFamily="34" charset="0"/>
                <a:cs typeface="Calibri" panose="020F0502020204030204" pitchFamily="34" charset="0"/>
              </a:rPr>
              <a:t>Studies </a:t>
            </a:r>
            <a:r>
              <a:rPr lang="en-AU" sz="2000" dirty="0">
                <a:latin typeface="Calibri" panose="020F0502020204030204" pitchFamily="34" charset="0"/>
                <a:cs typeface="Calibri" panose="020F0502020204030204" pitchFamily="34" charset="0"/>
              </a:rPr>
              <a:t>have found that at the </a:t>
            </a:r>
            <a:r>
              <a:rPr lang="en-AU" sz="2000" b="1" dirty="0">
                <a:latin typeface="Calibri" panose="020F0502020204030204" pitchFamily="34" charset="0"/>
                <a:cs typeface="Calibri" panose="020F0502020204030204" pitchFamily="34" charset="0"/>
              </a:rPr>
              <a:t>12 year </a:t>
            </a:r>
            <a:r>
              <a:rPr lang="en-AU" sz="2000" dirty="0">
                <a:latin typeface="Calibri" panose="020F0502020204030204" pitchFamily="34" charset="0"/>
                <a:cs typeface="Calibri" panose="020F0502020204030204" pitchFamily="34" charset="0"/>
              </a:rPr>
              <a:t>follow-up, the majority of patients [83%] remain </a:t>
            </a:r>
            <a:r>
              <a:rPr lang="en-AU" sz="2000" b="1" dirty="0">
                <a:latin typeface="Calibri" panose="020F0502020204030204" pitchFamily="34" charset="0"/>
                <a:cs typeface="Calibri" panose="020F0502020204030204" pitchFamily="34" charset="0"/>
              </a:rPr>
              <a:t>symptomatic, distressed and </a:t>
            </a:r>
            <a:r>
              <a:rPr lang="en-AU" sz="2000" b="1">
                <a:latin typeface="Calibri" panose="020F0502020204030204" pitchFamily="34" charset="0"/>
                <a:cs typeface="Calibri" panose="020F0502020204030204" pitchFamily="34" charset="0"/>
              </a:rPr>
              <a:t>disabled </a:t>
            </a:r>
            <a:r>
              <a:rPr lang="en-AU" sz="2000" smtClean="0">
                <a:latin typeface="Calibri" panose="020F0502020204030204" pitchFamily="34" charset="0"/>
                <a:cs typeface="Calibri" panose="020F0502020204030204" pitchFamily="34" charset="0"/>
              </a:rPr>
              <a:t>[6-7</a:t>
            </a:r>
            <a:r>
              <a:rPr lang="en-AU" sz="2000" dirty="0" smtClean="0">
                <a:latin typeface="Calibri" panose="020F0502020204030204" pitchFamily="34" charset="0"/>
                <a:cs typeface="Calibri" panose="020F0502020204030204" pitchFamily="34" charset="0"/>
              </a:rPr>
              <a:t>]. </a:t>
            </a:r>
          </a:p>
          <a:p>
            <a:pPr marL="285750" indent="-285750">
              <a:buFont typeface="Arial" panose="020B0604020202020204" pitchFamily="34" charset="0"/>
              <a:buChar char="•"/>
            </a:pPr>
            <a:r>
              <a:rPr lang="en-AU" sz="2000" b="1" dirty="0" smtClean="0">
                <a:latin typeface="Calibri" panose="020F0502020204030204" pitchFamily="34" charset="0"/>
                <a:cs typeface="Calibri" panose="020F0502020204030204" pitchFamily="34" charset="0"/>
              </a:rPr>
              <a:t>Long </a:t>
            </a:r>
            <a:r>
              <a:rPr lang="en-AU" sz="2000" b="1" dirty="0">
                <a:latin typeface="Calibri" panose="020F0502020204030204" pitchFamily="34" charset="0"/>
                <a:cs typeface="Calibri" panose="020F0502020204030204" pitchFamily="34" charset="0"/>
              </a:rPr>
              <a:t>term disability </a:t>
            </a:r>
            <a:r>
              <a:rPr lang="en-AU" sz="2000" dirty="0">
                <a:latin typeface="Calibri" panose="020F0502020204030204" pitchFamily="34" charset="0"/>
                <a:cs typeface="Calibri" panose="020F0502020204030204" pitchFamily="34" charset="0"/>
              </a:rPr>
              <a:t>is similar to that seen in cohorts of people with multiple sclerosis [MS]</a:t>
            </a:r>
          </a:p>
        </p:txBody>
      </p:sp>
    </p:spTree>
    <p:extLst>
      <p:ext uri="{BB962C8B-B14F-4D97-AF65-F5344CB8AC3E}">
        <p14:creationId xmlns:p14="http://schemas.microsoft.com/office/powerpoint/2010/main" val="13439687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5576" y="2276872"/>
            <a:ext cx="7488832" cy="2923877"/>
          </a:xfrm>
          <a:prstGeom prst="rect">
            <a:avLst/>
          </a:prstGeom>
          <a:noFill/>
        </p:spPr>
        <p:txBody>
          <a:bodyPr wrap="square" rtlCol="0">
            <a:spAutoFit/>
          </a:bodyPr>
          <a:lstStyle/>
          <a:p>
            <a:pPr algn="ctr"/>
            <a:endParaRPr lang="en-AU" sz="4800" b="1" dirty="0">
              <a:solidFill>
                <a:schemeClr val="accent1"/>
              </a:solidFill>
              <a:latin typeface="Calibri" panose="020F0502020204030204" pitchFamily="34" charset="0"/>
              <a:cs typeface="Calibri" panose="020F0502020204030204" pitchFamily="34" charset="0"/>
            </a:endParaRPr>
          </a:p>
          <a:p>
            <a:pPr algn="ctr"/>
            <a:endParaRPr lang="en-AU" sz="4800" b="1" dirty="0" smtClean="0">
              <a:solidFill>
                <a:schemeClr val="accent1"/>
              </a:solidFill>
              <a:latin typeface="Calibri" panose="020F0502020204030204" pitchFamily="34" charset="0"/>
              <a:cs typeface="Calibri" panose="020F0502020204030204" pitchFamily="34" charset="0"/>
            </a:endParaRPr>
          </a:p>
          <a:p>
            <a:pPr algn="ctr"/>
            <a:endParaRPr lang="en-AU" sz="4800" b="1" dirty="0">
              <a:solidFill>
                <a:schemeClr val="accent1"/>
              </a:solidFill>
              <a:latin typeface="Calibri" panose="020F0502020204030204" pitchFamily="34" charset="0"/>
              <a:cs typeface="Calibri" panose="020F0502020204030204" pitchFamily="34" charset="0"/>
            </a:endParaRPr>
          </a:p>
          <a:p>
            <a:pPr algn="ctr"/>
            <a:endParaRPr lang="en-AU" sz="2000" b="1" dirty="0" smtClean="0">
              <a:solidFill>
                <a:schemeClr val="accent1"/>
              </a:solidFill>
              <a:latin typeface="Calibri" panose="020F0502020204030204" pitchFamily="34" charset="0"/>
              <a:cs typeface="Calibri" panose="020F0502020204030204" pitchFamily="34" charset="0"/>
            </a:endParaRPr>
          </a:p>
          <a:p>
            <a:pPr algn="ctr"/>
            <a:r>
              <a:rPr lang="en-AU" sz="2000" b="1" dirty="0" smtClean="0">
                <a:latin typeface="Calibri" panose="020F0502020204030204" pitchFamily="34" charset="0"/>
                <a:cs typeface="Calibri" panose="020F0502020204030204" pitchFamily="34" charset="0"/>
              </a:rPr>
              <a:t>National Mental Health Commission – Sponsored Study</a:t>
            </a:r>
            <a:r>
              <a:rPr lang="en-AU" sz="2000" b="1" dirty="0" smtClean="0">
                <a:solidFill>
                  <a:schemeClr val="accent1"/>
                </a:solidFill>
                <a:latin typeface="Calibri" panose="020F0502020204030204" pitchFamily="34" charset="0"/>
                <a:cs typeface="Calibri" panose="020F0502020204030204" pitchFamily="34" charset="0"/>
              </a:rPr>
              <a:t> </a:t>
            </a:r>
            <a:endParaRPr lang="en-AU" sz="2000" b="1" dirty="0">
              <a:latin typeface="Calibri" panose="020F0502020204030204" pitchFamily="34" charset="0"/>
              <a:cs typeface="Calibri" panose="020F0502020204030204" pitchFamily="34"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9892" y="2420888"/>
            <a:ext cx="1944216"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p:txBody>
          <a:bodyPr>
            <a:normAutofit/>
          </a:bodyPr>
          <a:lstStyle/>
          <a:p>
            <a:r>
              <a:rPr lang="en-AU" sz="3600" b="1" dirty="0">
                <a:solidFill>
                  <a:schemeClr val="accent1"/>
                </a:solidFill>
                <a:latin typeface="Calibri" panose="020F0502020204030204" pitchFamily="34" charset="0"/>
                <a:cs typeface="Calibri" panose="020F0502020204030204" pitchFamily="34" charset="0"/>
              </a:rPr>
              <a:t>Consumer and Carer Experiences </a:t>
            </a:r>
            <a:endParaRPr lang="en-AU" dirty="0"/>
          </a:p>
        </p:txBody>
      </p:sp>
    </p:spTree>
    <p:extLst>
      <p:ext uri="{BB962C8B-B14F-4D97-AF65-F5344CB8AC3E}">
        <p14:creationId xmlns:p14="http://schemas.microsoft.com/office/powerpoint/2010/main" val="36038785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sz="4400" b="1" dirty="0">
                <a:solidFill>
                  <a:srgbClr val="40A868"/>
                </a:solidFill>
                <a:latin typeface="Calibri" panose="020F0502020204030204" pitchFamily="34" charset="0"/>
                <a:cs typeface="Calibri" panose="020F0502020204030204" pitchFamily="34" charset="0"/>
              </a:rPr>
              <a:t>FND/CD Knowledge Exchange</a:t>
            </a:r>
            <a:endParaRPr lang="en-AU" sz="4000" dirty="0">
              <a:solidFill>
                <a:srgbClr val="40A868"/>
              </a:solidFill>
            </a:endParaRP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1772816"/>
            <a:ext cx="6685450" cy="4464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18152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sz="3200" b="1" dirty="0">
                <a:solidFill>
                  <a:schemeClr val="accent1"/>
                </a:solidFill>
                <a:latin typeface="Calibri" panose="020F0502020204030204" pitchFamily="34" charset="0"/>
                <a:cs typeface="Calibri" panose="020F0502020204030204" pitchFamily="34" charset="0"/>
              </a:rPr>
              <a:t>What is Functional Neurological Disorder [FND]?</a:t>
            </a:r>
          </a:p>
        </p:txBody>
      </p:sp>
      <p:sp>
        <p:nvSpPr>
          <p:cNvPr id="4" name="TextBox 3"/>
          <p:cNvSpPr txBox="1"/>
          <p:nvPr/>
        </p:nvSpPr>
        <p:spPr>
          <a:xfrm>
            <a:off x="323528" y="1772816"/>
            <a:ext cx="8496944" cy="3785652"/>
          </a:xfrm>
          <a:prstGeom prst="rect">
            <a:avLst/>
          </a:prstGeom>
          <a:solidFill>
            <a:schemeClr val="accent5">
              <a:lumMod val="20000"/>
              <a:lumOff val="80000"/>
            </a:schemeClr>
          </a:solidFill>
          <a:ln>
            <a:solidFill>
              <a:schemeClr val="accent1"/>
            </a:solidFill>
          </a:ln>
        </p:spPr>
        <p:txBody>
          <a:bodyPr wrap="square" rtlCol="0">
            <a:spAutoFit/>
          </a:bodyPr>
          <a:lstStyle/>
          <a:p>
            <a:endParaRPr lang="en-AU" sz="1600" b="1" dirty="0">
              <a:solidFill>
                <a:schemeClr val="accent1"/>
              </a:solidFill>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AU" sz="2800" dirty="0" smtClean="0">
                <a:latin typeface="Calibri" panose="020F0502020204030204" pitchFamily="34" charset="0"/>
                <a:cs typeface="Calibri" panose="020F0502020204030204" pitchFamily="34" charset="0"/>
              </a:rPr>
              <a:t>FND results </a:t>
            </a:r>
            <a:r>
              <a:rPr lang="en-AU" sz="2800" dirty="0">
                <a:latin typeface="Calibri" panose="020F0502020204030204" pitchFamily="34" charset="0"/>
                <a:cs typeface="Calibri" panose="020F0502020204030204" pitchFamily="34" charset="0"/>
              </a:rPr>
              <a:t>from </a:t>
            </a:r>
            <a:r>
              <a:rPr lang="en-AU" sz="2800" b="1" dirty="0">
                <a:latin typeface="Calibri" panose="020F0502020204030204" pitchFamily="34" charset="0"/>
                <a:cs typeface="Calibri" panose="020F0502020204030204" pitchFamily="34" charset="0"/>
              </a:rPr>
              <a:t>dysfunction </a:t>
            </a:r>
            <a:r>
              <a:rPr lang="en-AU" sz="2800" dirty="0">
                <a:latin typeface="Calibri" panose="020F0502020204030204" pitchFamily="34" charset="0"/>
                <a:cs typeface="Calibri" panose="020F0502020204030204" pitchFamily="34" charset="0"/>
              </a:rPr>
              <a:t>of the nervous system, without damage to the nervous </a:t>
            </a:r>
            <a:r>
              <a:rPr lang="en-AU" sz="2800" dirty="0" smtClean="0">
                <a:latin typeface="Calibri" panose="020F0502020204030204" pitchFamily="34" charset="0"/>
                <a:cs typeface="Calibri" panose="020F0502020204030204" pitchFamily="34" charset="0"/>
              </a:rPr>
              <a:t>system.</a:t>
            </a:r>
          </a:p>
          <a:p>
            <a:pPr marL="457200" indent="-457200">
              <a:buFont typeface="Arial" panose="020B0604020202020204" pitchFamily="34" charset="0"/>
              <a:buChar char="•"/>
            </a:pPr>
            <a:r>
              <a:rPr lang="en-AU" sz="2800" dirty="0" smtClean="0">
                <a:latin typeface="Calibri" panose="020F0502020204030204" pitchFamily="34" charset="0"/>
                <a:cs typeface="Calibri" panose="020F0502020204030204" pitchFamily="34" charset="0"/>
              </a:rPr>
              <a:t>Involves a variety </a:t>
            </a:r>
            <a:r>
              <a:rPr lang="en-AU" sz="2800" dirty="0">
                <a:latin typeface="Calibri" panose="020F0502020204030204" pitchFamily="34" charset="0"/>
                <a:cs typeface="Calibri" panose="020F0502020204030204" pitchFamily="34" charset="0"/>
              </a:rPr>
              <a:t>of </a:t>
            </a:r>
            <a:r>
              <a:rPr lang="en-AU" sz="2800" b="1" dirty="0">
                <a:latin typeface="Calibri" panose="020F0502020204030204" pitchFamily="34" charset="0"/>
                <a:cs typeface="Calibri" panose="020F0502020204030204" pitchFamily="34" charset="0"/>
              </a:rPr>
              <a:t>disabling</a:t>
            </a:r>
            <a:r>
              <a:rPr lang="en-AU" sz="2800" dirty="0">
                <a:latin typeface="Calibri" panose="020F0502020204030204" pitchFamily="34" charset="0"/>
                <a:cs typeface="Calibri" panose="020F0502020204030204" pitchFamily="34" charset="0"/>
              </a:rPr>
              <a:t> motor, sensory and cognitive neurological </a:t>
            </a:r>
            <a:r>
              <a:rPr lang="en-AU" sz="2800" dirty="0" smtClean="0">
                <a:latin typeface="Calibri" panose="020F0502020204030204" pitchFamily="34" charset="0"/>
                <a:cs typeface="Calibri" panose="020F0502020204030204" pitchFamily="34" charset="0"/>
              </a:rPr>
              <a:t>symptoms</a:t>
            </a:r>
            <a:r>
              <a:rPr lang="en-AU" sz="2800" dirty="0">
                <a:latin typeface="Calibri" panose="020F0502020204030204" pitchFamily="34" charset="0"/>
                <a:cs typeface="Calibri" panose="020F0502020204030204" pitchFamily="34" charset="0"/>
              </a:rPr>
              <a:t>.</a:t>
            </a:r>
            <a:endParaRPr lang="en-AU" sz="2800" dirty="0" smtClean="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AU" sz="2800" b="1" dirty="0">
                <a:latin typeface="Calibri" panose="020F0502020204030204" pitchFamily="34" charset="0"/>
                <a:cs typeface="Calibri" panose="020F0502020204030204" pitchFamily="34" charset="0"/>
              </a:rPr>
              <a:t>Symptoms</a:t>
            </a:r>
            <a:r>
              <a:rPr lang="en-AU" sz="2800" dirty="0">
                <a:latin typeface="Calibri" panose="020F0502020204030204" pitchFamily="34" charset="0"/>
                <a:cs typeface="Calibri" panose="020F0502020204030204" pitchFamily="34" charset="0"/>
              </a:rPr>
              <a:t> include paralysis, abnormal movements, gait disorder, balance problems, tremors, weakness, fatigue, chronic pain, black-outs, seizure-like episodes, </a:t>
            </a:r>
            <a:r>
              <a:rPr lang="en-AU" sz="2800" dirty="0" smtClean="0">
                <a:latin typeface="Calibri" panose="020F0502020204030204" pitchFamily="34" charset="0"/>
                <a:cs typeface="Calibri" panose="020F0502020204030204" pitchFamily="34" charset="0"/>
              </a:rPr>
              <a:t>and vision </a:t>
            </a:r>
            <a:r>
              <a:rPr lang="en-AU" sz="2800" dirty="0">
                <a:latin typeface="Calibri" panose="020F0502020204030204" pitchFamily="34" charset="0"/>
                <a:cs typeface="Calibri" panose="020F0502020204030204" pitchFamily="34" charset="0"/>
              </a:rPr>
              <a:t>disturbances/blindness</a:t>
            </a:r>
          </a:p>
        </p:txBody>
      </p:sp>
    </p:spTree>
    <p:extLst>
      <p:ext uri="{BB962C8B-B14F-4D97-AF65-F5344CB8AC3E}">
        <p14:creationId xmlns:p14="http://schemas.microsoft.com/office/powerpoint/2010/main" val="1813775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sz="3600" b="1" dirty="0">
                <a:solidFill>
                  <a:srgbClr val="40A868"/>
                </a:solidFill>
                <a:latin typeface="Calibri" panose="020F0502020204030204" pitchFamily="34" charset="0"/>
                <a:cs typeface="Calibri" panose="020F0502020204030204" pitchFamily="34" charset="0"/>
              </a:rPr>
              <a:t>FND/CD </a:t>
            </a:r>
            <a:r>
              <a:rPr lang="en-AU" sz="3600" b="1" dirty="0" smtClean="0">
                <a:solidFill>
                  <a:srgbClr val="40A868"/>
                </a:solidFill>
                <a:latin typeface="Calibri" panose="020F0502020204030204" pitchFamily="34" charset="0"/>
                <a:cs typeface="Calibri" panose="020F0502020204030204" pitchFamily="34" charset="0"/>
              </a:rPr>
              <a:t>Consumer and Carer Experiences</a:t>
            </a:r>
            <a:endParaRPr lang="en-AU" sz="3200" dirty="0">
              <a:solidFill>
                <a:srgbClr val="40A868"/>
              </a:solidFill>
            </a:endParaRPr>
          </a:p>
        </p:txBody>
      </p:sp>
      <p:sp>
        <p:nvSpPr>
          <p:cNvPr id="6" name="TextBox 5"/>
          <p:cNvSpPr txBox="1"/>
          <p:nvPr/>
        </p:nvSpPr>
        <p:spPr>
          <a:xfrm>
            <a:off x="238673" y="1700808"/>
            <a:ext cx="8725815" cy="4647426"/>
          </a:xfrm>
          <a:prstGeom prst="rect">
            <a:avLst/>
          </a:prstGeom>
          <a:solidFill>
            <a:schemeClr val="accent3">
              <a:lumMod val="20000"/>
              <a:lumOff val="80000"/>
            </a:schemeClr>
          </a:solidFill>
          <a:ln>
            <a:solidFill>
              <a:schemeClr val="tx1"/>
            </a:solidFill>
          </a:ln>
        </p:spPr>
        <p:txBody>
          <a:bodyPr wrap="square" rtlCol="0">
            <a:spAutoFit/>
          </a:bodyPr>
          <a:lstStyle/>
          <a:p>
            <a:pPr algn="ctr"/>
            <a:r>
              <a:rPr lang="en-AU" sz="3200" b="1" i="1" u="sng" dirty="0" smtClean="0"/>
              <a:t>THEMES</a:t>
            </a:r>
          </a:p>
          <a:p>
            <a:pPr marL="457200" indent="-457200">
              <a:buFont typeface="+mj-lt"/>
              <a:buAutoNum type="arabicPeriod"/>
            </a:pPr>
            <a:r>
              <a:rPr lang="en-AU" sz="2400" b="1" i="1" dirty="0" smtClean="0"/>
              <a:t>Significant Impact on Life </a:t>
            </a:r>
            <a:r>
              <a:rPr lang="en-AU" sz="2400" b="1" i="1" dirty="0"/>
              <a:t>/ Life Changing </a:t>
            </a:r>
          </a:p>
          <a:p>
            <a:pPr marL="457200" indent="-457200">
              <a:buFont typeface="+mj-lt"/>
              <a:buAutoNum type="arabicPeriod"/>
            </a:pPr>
            <a:r>
              <a:rPr lang="en-AU" sz="2400" b="1" i="1" dirty="0" smtClean="0"/>
              <a:t>Confusion</a:t>
            </a:r>
          </a:p>
          <a:p>
            <a:pPr marL="457200" indent="-457200">
              <a:buFont typeface="+mj-lt"/>
              <a:buAutoNum type="arabicPeriod"/>
            </a:pPr>
            <a:r>
              <a:rPr lang="en-AU" sz="2400" b="1" i="1" dirty="0" smtClean="0"/>
              <a:t>Unheard, Voiceless</a:t>
            </a:r>
          </a:p>
          <a:p>
            <a:pPr marL="457200" indent="-457200">
              <a:buFont typeface="+mj-lt"/>
              <a:buAutoNum type="arabicPeriod"/>
            </a:pPr>
            <a:r>
              <a:rPr lang="en-AU" sz="2400" b="1" i="1" dirty="0" smtClean="0"/>
              <a:t>Exclusion – slipping through system </a:t>
            </a:r>
            <a:r>
              <a:rPr lang="en-AU" sz="2400" b="1" i="1" dirty="0"/>
              <a:t>gaps – treatment, diagnosis</a:t>
            </a:r>
            <a:endParaRPr lang="en-AU" sz="2400" b="1" i="1" dirty="0" smtClean="0"/>
          </a:p>
          <a:p>
            <a:pPr marL="457200" indent="-457200">
              <a:buFont typeface="+mj-lt"/>
              <a:buAutoNum type="arabicPeriod"/>
            </a:pPr>
            <a:r>
              <a:rPr lang="en-AU" sz="2400" b="1" i="1" dirty="0" smtClean="0"/>
              <a:t>Lack of trust, disbelief and feeling judged, stigma and discrimination</a:t>
            </a:r>
          </a:p>
          <a:p>
            <a:pPr marL="457200" indent="-457200">
              <a:buFont typeface="+mj-lt"/>
              <a:buAutoNum type="arabicPeriod"/>
            </a:pPr>
            <a:r>
              <a:rPr lang="en-AU" sz="2400" b="1" i="1" dirty="0" smtClean="0"/>
              <a:t>Lack of awareness / knowledge – health + community</a:t>
            </a:r>
          </a:p>
          <a:p>
            <a:pPr marL="457200" indent="-457200">
              <a:buFont typeface="+mj-lt"/>
              <a:buAutoNum type="arabicPeriod"/>
            </a:pPr>
            <a:r>
              <a:rPr lang="en-AU" sz="2400" b="1" i="1" dirty="0"/>
              <a:t>Major </a:t>
            </a:r>
            <a:r>
              <a:rPr lang="en-AU" sz="2400" b="1" i="1" dirty="0" smtClean="0"/>
              <a:t>Losses</a:t>
            </a:r>
          </a:p>
          <a:p>
            <a:pPr marL="457200" indent="-457200">
              <a:buFont typeface="+mj-lt"/>
              <a:buAutoNum type="arabicPeriod"/>
            </a:pPr>
            <a:r>
              <a:rPr lang="en-AU" sz="2400" b="1" i="1" dirty="0" smtClean="0"/>
              <a:t>Pain</a:t>
            </a:r>
          </a:p>
        </p:txBody>
      </p:sp>
    </p:spTree>
    <p:extLst>
      <p:ext uri="{BB962C8B-B14F-4D97-AF65-F5344CB8AC3E}">
        <p14:creationId xmlns:p14="http://schemas.microsoft.com/office/powerpoint/2010/main" val="37612448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862288" y="1611757"/>
            <a:ext cx="4032448" cy="2677656"/>
          </a:xfrm>
          <a:prstGeom prst="rect">
            <a:avLst/>
          </a:prstGeom>
          <a:solidFill>
            <a:schemeClr val="accent3">
              <a:lumMod val="20000"/>
              <a:lumOff val="80000"/>
            </a:schemeClr>
          </a:solidFill>
        </p:spPr>
        <p:txBody>
          <a:bodyPr wrap="square" rtlCol="0">
            <a:spAutoFit/>
          </a:bodyPr>
          <a:lstStyle/>
          <a:p>
            <a:pPr marL="285750" lvl="0" indent="-285750">
              <a:buFont typeface="Arial" panose="020B0604020202020204" pitchFamily="34" charset="0"/>
              <a:buChar char="•"/>
            </a:pPr>
            <a:r>
              <a:rPr lang="en-AU" sz="2400" i="1" dirty="0">
                <a:latin typeface="Calibri" panose="020F0502020204030204" pitchFamily="34" charset="0"/>
                <a:cs typeface="Calibri" panose="020F0502020204030204" pitchFamily="34" charset="0"/>
              </a:rPr>
              <a:t>“My experience was </a:t>
            </a:r>
            <a:r>
              <a:rPr lang="en-AU" sz="2400" b="1" i="1" dirty="0">
                <a:latin typeface="Calibri" panose="020F0502020204030204" pitchFamily="34" charset="0"/>
                <a:cs typeface="Calibri" panose="020F0502020204030204" pitchFamily="34" charset="0"/>
              </a:rPr>
              <a:t>14.5 years of the medical world not knowing </a:t>
            </a:r>
            <a:r>
              <a:rPr lang="en-AU" sz="2400" i="1" dirty="0">
                <a:latin typeface="Calibri" panose="020F0502020204030204" pitchFamily="34" charset="0"/>
                <a:cs typeface="Calibri" panose="020F0502020204030204" pitchFamily="34" charset="0"/>
              </a:rPr>
              <a:t>about </a:t>
            </a:r>
            <a:r>
              <a:rPr lang="en-AU" sz="2400" i="1" dirty="0" smtClean="0">
                <a:latin typeface="Calibri" panose="020F0502020204030204" pitchFamily="34" charset="0"/>
                <a:cs typeface="Calibri" panose="020F0502020204030204" pitchFamily="34" charset="0"/>
              </a:rPr>
              <a:t>FND, </a:t>
            </a:r>
            <a:r>
              <a:rPr lang="en-AU" sz="2400" i="1" dirty="0">
                <a:latin typeface="Calibri" panose="020F0502020204030204" pitchFamily="34" charset="0"/>
                <a:cs typeface="Calibri" panose="020F0502020204030204" pitchFamily="34" charset="0"/>
              </a:rPr>
              <a:t>could have saved a lot of money spent on medical professional not knowing what I had.”</a:t>
            </a:r>
          </a:p>
        </p:txBody>
      </p:sp>
      <p:pic>
        <p:nvPicPr>
          <p:cNvPr id="15362" name="Picture 2" descr="D:\Docs and Data\FND\FND AUS\website\hoover sig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7280" y="1738730"/>
            <a:ext cx="4183941" cy="27930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 name="TextBox 2"/>
          <p:cNvSpPr txBox="1"/>
          <p:nvPr/>
        </p:nvSpPr>
        <p:spPr>
          <a:xfrm>
            <a:off x="5345917" y="4531926"/>
            <a:ext cx="3096344" cy="1569660"/>
          </a:xfrm>
          <a:prstGeom prst="rect">
            <a:avLst/>
          </a:prstGeom>
          <a:solidFill>
            <a:schemeClr val="accent5">
              <a:lumMod val="20000"/>
              <a:lumOff val="80000"/>
            </a:schemeClr>
          </a:solidFill>
          <a:ln>
            <a:solidFill>
              <a:schemeClr val="accent1"/>
            </a:solidFill>
          </a:ln>
        </p:spPr>
        <p:txBody>
          <a:bodyPr wrap="square" rtlCol="0">
            <a:spAutoFit/>
          </a:bodyPr>
          <a:lstStyle/>
          <a:p>
            <a:r>
              <a:rPr lang="en-AU" sz="2400" dirty="0" smtClean="0">
                <a:latin typeface="Calibri" panose="020F0502020204030204" pitchFamily="34" charset="0"/>
                <a:cs typeface="Calibri" panose="020F0502020204030204" pitchFamily="34" charset="0"/>
              </a:rPr>
              <a:t>&lt; 3 Months = 16%</a:t>
            </a:r>
          </a:p>
          <a:p>
            <a:r>
              <a:rPr lang="en-AU" sz="2400" dirty="0" smtClean="0">
                <a:latin typeface="Calibri" panose="020F0502020204030204" pitchFamily="34" charset="0"/>
                <a:cs typeface="Calibri" panose="020F0502020204030204" pitchFamily="34" charset="0"/>
              </a:rPr>
              <a:t>4-11 Months = 18%</a:t>
            </a:r>
          </a:p>
          <a:p>
            <a:r>
              <a:rPr lang="en-AU" sz="2400" dirty="0" smtClean="0">
                <a:latin typeface="Calibri" panose="020F0502020204030204" pitchFamily="34" charset="0"/>
                <a:cs typeface="Calibri" panose="020F0502020204030204" pitchFamily="34" charset="0"/>
              </a:rPr>
              <a:t>1 </a:t>
            </a:r>
            <a:r>
              <a:rPr lang="en-AU" sz="2400" dirty="0">
                <a:latin typeface="Calibri" panose="020F0502020204030204" pitchFamily="34" charset="0"/>
                <a:cs typeface="Calibri" panose="020F0502020204030204" pitchFamily="34" charset="0"/>
              </a:rPr>
              <a:t>- 10 Years </a:t>
            </a:r>
            <a:r>
              <a:rPr lang="en-AU" sz="2400" dirty="0" smtClean="0">
                <a:latin typeface="Calibri" panose="020F0502020204030204" pitchFamily="34" charset="0"/>
                <a:cs typeface="Calibri" panose="020F0502020204030204" pitchFamily="34" charset="0"/>
              </a:rPr>
              <a:t>= 54%</a:t>
            </a:r>
          </a:p>
          <a:p>
            <a:r>
              <a:rPr lang="en-AU" sz="2400" dirty="0" smtClean="0">
                <a:latin typeface="Calibri" panose="020F0502020204030204" pitchFamily="34" charset="0"/>
                <a:cs typeface="Calibri" panose="020F0502020204030204" pitchFamily="34" charset="0"/>
              </a:rPr>
              <a:t>&gt; 10 Years    = 12 %</a:t>
            </a:r>
            <a:endParaRPr lang="en-AU" sz="2400" dirty="0">
              <a:latin typeface="Calibri" panose="020F0502020204030204" pitchFamily="34" charset="0"/>
              <a:cs typeface="Calibri" panose="020F0502020204030204" pitchFamily="34" charset="0"/>
            </a:endParaRPr>
          </a:p>
        </p:txBody>
      </p:sp>
      <p:sp>
        <p:nvSpPr>
          <p:cNvPr id="6" name="Rectangle 5"/>
          <p:cNvSpPr/>
          <p:nvPr/>
        </p:nvSpPr>
        <p:spPr>
          <a:xfrm>
            <a:off x="323528" y="4819804"/>
            <a:ext cx="4032448" cy="1569660"/>
          </a:xfrm>
          <a:prstGeom prst="rect">
            <a:avLst/>
          </a:prstGeom>
        </p:spPr>
        <p:txBody>
          <a:bodyPr wrap="square">
            <a:spAutoFit/>
          </a:bodyPr>
          <a:lstStyle/>
          <a:p>
            <a:r>
              <a:rPr lang="en-AU" sz="2400" dirty="0"/>
              <a:t>Poor prognosis </a:t>
            </a:r>
            <a:r>
              <a:rPr lang="en-AU" sz="2400" dirty="0" smtClean="0"/>
              <a:t>is associated </a:t>
            </a:r>
            <a:r>
              <a:rPr lang="en-AU" sz="2400" dirty="0"/>
              <a:t>with longer delay to diagnosis {Selkirk, 2008 #95}</a:t>
            </a:r>
          </a:p>
        </p:txBody>
      </p:sp>
      <p:sp>
        <p:nvSpPr>
          <p:cNvPr id="8" name="Title 1"/>
          <p:cNvSpPr txBox="1">
            <a:spLocks/>
          </p:cNvSpPr>
          <p:nvPr/>
        </p:nvSpPr>
        <p:spPr>
          <a:xfrm>
            <a:off x="298748" y="368427"/>
            <a:ext cx="8534400" cy="758952"/>
          </a:xfrm>
          <a:prstGeom prst="rect">
            <a:avLst/>
          </a:prstGeom>
        </p:spPr>
        <p:txBody>
          <a:bodyPr vert="horz" anchor="b">
            <a:no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AU" sz="3600" b="1" dirty="0" smtClean="0">
                <a:solidFill>
                  <a:srgbClr val="40A868"/>
                </a:solidFill>
                <a:latin typeface="Calibri" panose="020F0502020204030204" pitchFamily="34" charset="0"/>
                <a:cs typeface="Calibri" panose="020F0502020204030204" pitchFamily="34" charset="0"/>
              </a:rPr>
              <a:t>FND/CD Consumer and Carer Experiences</a:t>
            </a:r>
            <a:endParaRPr lang="en-AU" sz="3200" dirty="0">
              <a:solidFill>
                <a:srgbClr val="40A868"/>
              </a:solidFill>
            </a:endParaRPr>
          </a:p>
        </p:txBody>
      </p:sp>
    </p:spTree>
    <p:extLst>
      <p:ext uri="{BB962C8B-B14F-4D97-AF65-F5344CB8AC3E}">
        <p14:creationId xmlns:p14="http://schemas.microsoft.com/office/powerpoint/2010/main" val="4251448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412776"/>
            <a:ext cx="3888432" cy="3020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18795" y="4581128"/>
            <a:ext cx="8784976" cy="1631216"/>
          </a:xfrm>
          <a:prstGeom prst="rect">
            <a:avLst/>
          </a:prstGeom>
          <a:solidFill>
            <a:schemeClr val="accent3">
              <a:lumMod val="20000"/>
              <a:lumOff val="80000"/>
            </a:schemeClr>
          </a:solidFill>
        </p:spPr>
        <p:txBody>
          <a:bodyPr wrap="square">
            <a:spAutoFit/>
          </a:bodyPr>
          <a:lstStyle/>
          <a:p>
            <a:pPr marL="285750" lvl="0" indent="-285750">
              <a:buFont typeface="Arial" panose="020B0604020202020204" pitchFamily="34" charset="0"/>
              <a:buChar char="•"/>
            </a:pPr>
            <a:r>
              <a:rPr lang="en-AU" sz="2000" b="1" i="1" dirty="0" smtClean="0"/>
              <a:t>“</a:t>
            </a:r>
            <a:r>
              <a:rPr lang="en-AU" sz="2000" b="1" i="1" dirty="0"/>
              <a:t>Quicker diagnosis</a:t>
            </a:r>
            <a:r>
              <a:rPr lang="en-AU" sz="2000" i="1" dirty="0"/>
              <a:t>, medical </a:t>
            </a:r>
            <a:r>
              <a:rPr lang="en-AU" sz="2000" b="1" i="1" dirty="0"/>
              <a:t>professionals not disregarding my symptoms</a:t>
            </a:r>
            <a:r>
              <a:rPr lang="en-AU" sz="2000" i="1" dirty="0"/>
              <a:t>, not being </a:t>
            </a:r>
            <a:r>
              <a:rPr lang="en-AU" sz="2000" b="1" i="1" dirty="0"/>
              <a:t>discharged</a:t>
            </a:r>
            <a:r>
              <a:rPr lang="en-AU" sz="2000" i="1" dirty="0"/>
              <a:t> from hospital with </a:t>
            </a:r>
            <a:r>
              <a:rPr lang="en-AU" sz="2000" b="1" i="1" dirty="0"/>
              <a:t>no understanding of what was going on</a:t>
            </a:r>
            <a:r>
              <a:rPr lang="en-AU" sz="2000" i="1" dirty="0"/>
              <a:t>, even though I couldn't walk unassisted, not being told 'you just need to try harder' by a neurologist even though he couldn't tell me what was going on.”</a:t>
            </a:r>
            <a:endParaRPr lang="en-AU" sz="2000" dirty="0"/>
          </a:p>
        </p:txBody>
      </p:sp>
      <p:sp>
        <p:nvSpPr>
          <p:cNvPr id="4" name="TextBox 3"/>
          <p:cNvSpPr txBox="1"/>
          <p:nvPr/>
        </p:nvSpPr>
        <p:spPr>
          <a:xfrm>
            <a:off x="4211960" y="2708920"/>
            <a:ext cx="4701143" cy="1015663"/>
          </a:xfrm>
          <a:prstGeom prst="rect">
            <a:avLst/>
          </a:prstGeom>
          <a:solidFill>
            <a:schemeClr val="accent3">
              <a:lumMod val="20000"/>
              <a:lumOff val="80000"/>
            </a:schemeClr>
          </a:solidFill>
        </p:spPr>
        <p:txBody>
          <a:bodyPr wrap="square" rtlCol="0">
            <a:spAutoFit/>
          </a:bodyPr>
          <a:lstStyle/>
          <a:p>
            <a:pPr marL="285750" lvl="0" indent="-285750">
              <a:buFont typeface="Arial" panose="020B0604020202020204" pitchFamily="34" charset="0"/>
              <a:buChar char="•"/>
            </a:pPr>
            <a:r>
              <a:rPr lang="en-AU" sz="2000" i="1" dirty="0" smtClean="0"/>
              <a:t>“[</a:t>
            </a:r>
            <a:r>
              <a:rPr lang="en-AU" sz="2000" i="1" dirty="0"/>
              <a:t>I needed to be] given </a:t>
            </a:r>
            <a:r>
              <a:rPr lang="en-AU" sz="2000" b="1" i="1" dirty="0"/>
              <a:t>more information and support</a:t>
            </a:r>
            <a:r>
              <a:rPr lang="en-AU" sz="2000" i="1" dirty="0"/>
              <a:t>. I was referred back to GP</a:t>
            </a:r>
            <a:r>
              <a:rPr lang="en-AU" sz="2000" i="1" dirty="0" smtClean="0"/>
              <a:t>”</a:t>
            </a:r>
            <a:endParaRPr lang="en-AU" sz="2000" dirty="0"/>
          </a:p>
        </p:txBody>
      </p:sp>
      <p:sp>
        <p:nvSpPr>
          <p:cNvPr id="5" name="TextBox 4"/>
          <p:cNvSpPr txBox="1"/>
          <p:nvPr/>
        </p:nvSpPr>
        <p:spPr>
          <a:xfrm>
            <a:off x="5148064" y="1628800"/>
            <a:ext cx="3528392" cy="646331"/>
          </a:xfrm>
          <a:prstGeom prst="rect">
            <a:avLst/>
          </a:prstGeom>
          <a:noFill/>
        </p:spPr>
        <p:txBody>
          <a:bodyPr wrap="square" rtlCol="0">
            <a:spAutoFit/>
          </a:bodyPr>
          <a:lstStyle/>
          <a:p>
            <a:r>
              <a:rPr lang="en-AU" sz="3600" b="1" dirty="0" smtClean="0">
                <a:solidFill>
                  <a:srgbClr val="40A868"/>
                </a:solidFill>
              </a:rPr>
              <a:t>Diagnosis</a:t>
            </a:r>
            <a:endParaRPr lang="en-AU" sz="3600" b="1" dirty="0">
              <a:solidFill>
                <a:srgbClr val="40A868"/>
              </a:solidFill>
            </a:endParaRPr>
          </a:p>
        </p:txBody>
      </p:sp>
      <p:sp>
        <p:nvSpPr>
          <p:cNvPr id="8" name="Title 1"/>
          <p:cNvSpPr>
            <a:spLocks noGrp="1"/>
          </p:cNvSpPr>
          <p:nvPr>
            <p:ph type="title"/>
          </p:nvPr>
        </p:nvSpPr>
        <p:spPr>
          <a:xfrm>
            <a:off x="301752" y="228600"/>
            <a:ext cx="8534400" cy="758952"/>
          </a:xfrm>
        </p:spPr>
        <p:txBody>
          <a:bodyPr>
            <a:noAutofit/>
          </a:bodyPr>
          <a:lstStyle/>
          <a:p>
            <a:r>
              <a:rPr lang="en-AU" sz="3600" b="1" dirty="0">
                <a:solidFill>
                  <a:srgbClr val="40A868"/>
                </a:solidFill>
                <a:latin typeface="Calibri" panose="020F0502020204030204" pitchFamily="34" charset="0"/>
                <a:cs typeface="Calibri" panose="020F0502020204030204" pitchFamily="34" charset="0"/>
              </a:rPr>
              <a:t>FND/CD </a:t>
            </a:r>
            <a:r>
              <a:rPr lang="en-AU" sz="3600" b="1" dirty="0" smtClean="0">
                <a:solidFill>
                  <a:srgbClr val="40A868"/>
                </a:solidFill>
                <a:latin typeface="Calibri" panose="020F0502020204030204" pitchFamily="34" charset="0"/>
                <a:cs typeface="Calibri" panose="020F0502020204030204" pitchFamily="34" charset="0"/>
              </a:rPr>
              <a:t>Consumer and Carer Experiences</a:t>
            </a:r>
            <a:endParaRPr lang="en-AU" sz="3200" dirty="0">
              <a:solidFill>
                <a:srgbClr val="40A868"/>
              </a:solidFill>
            </a:endParaRPr>
          </a:p>
        </p:txBody>
      </p:sp>
    </p:spTree>
    <p:extLst>
      <p:ext uri="{BB962C8B-B14F-4D97-AF65-F5344CB8AC3E}">
        <p14:creationId xmlns:p14="http://schemas.microsoft.com/office/powerpoint/2010/main" val="25615480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sz="3600" b="1" dirty="0">
                <a:solidFill>
                  <a:srgbClr val="40A868"/>
                </a:solidFill>
                <a:latin typeface="Calibri" panose="020F0502020204030204" pitchFamily="34" charset="0"/>
                <a:cs typeface="Calibri" panose="020F0502020204030204" pitchFamily="34" charset="0"/>
              </a:rPr>
              <a:t>FND/CD </a:t>
            </a:r>
            <a:r>
              <a:rPr lang="en-AU" sz="3600" b="1" dirty="0" smtClean="0">
                <a:solidFill>
                  <a:srgbClr val="40A868"/>
                </a:solidFill>
                <a:latin typeface="Calibri" panose="020F0502020204030204" pitchFamily="34" charset="0"/>
                <a:cs typeface="Calibri" panose="020F0502020204030204" pitchFamily="34" charset="0"/>
              </a:rPr>
              <a:t>Consumer and Carer Experiences</a:t>
            </a:r>
            <a:endParaRPr lang="en-AU" sz="3200" dirty="0">
              <a:solidFill>
                <a:srgbClr val="40A868"/>
              </a:solidFill>
            </a:endParaRPr>
          </a:p>
        </p:txBody>
      </p:sp>
      <p:sp>
        <p:nvSpPr>
          <p:cNvPr id="4" name="TextBox 3"/>
          <p:cNvSpPr txBox="1"/>
          <p:nvPr/>
        </p:nvSpPr>
        <p:spPr>
          <a:xfrm>
            <a:off x="539552" y="1556792"/>
            <a:ext cx="7992888" cy="2862322"/>
          </a:xfrm>
          <a:prstGeom prst="rect">
            <a:avLst/>
          </a:prstGeom>
          <a:solidFill>
            <a:schemeClr val="accent5">
              <a:lumMod val="20000"/>
              <a:lumOff val="80000"/>
            </a:schemeClr>
          </a:solidFill>
        </p:spPr>
        <p:txBody>
          <a:bodyPr wrap="square" rtlCol="0">
            <a:spAutoFit/>
          </a:bodyPr>
          <a:lstStyle/>
          <a:p>
            <a:pPr marL="342900" lvl="0" indent="-342900">
              <a:buFont typeface="Arial" panose="020B0604020202020204" pitchFamily="34" charset="0"/>
              <a:buChar char="•"/>
            </a:pPr>
            <a:r>
              <a:rPr lang="en-AU" sz="2000" i="1" dirty="0">
                <a:latin typeface="Calibri" panose="020F0502020204030204" pitchFamily="34" charset="0"/>
                <a:cs typeface="Calibri" panose="020F0502020204030204" pitchFamily="34" charset="0"/>
              </a:rPr>
              <a:t>“Doctors nurses and other staff need to be aware of the condition and </a:t>
            </a:r>
            <a:r>
              <a:rPr lang="en-AU" sz="2000" b="1" i="1" dirty="0">
                <a:latin typeface="Calibri" panose="020F0502020204030204" pitchFamily="34" charset="0"/>
                <a:cs typeface="Calibri" panose="020F0502020204030204" pitchFamily="34" charset="0"/>
              </a:rPr>
              <a:t>to give me information </a:t>
            </a:r>
            <a:r>
              <a:rPr lang="en-AU" sz="2000" i="1" dirty="0">
                <a:latin typeface="Calibri" panose="020F0502020204030204" pitchFamily="34" charset="0"/>
                <a:cs typeface="Calibri" panose="020F0502020204030204" pitchFamily="34" charset="0"/>
              </a:rPr>
              <a:t>and referrals so I didn't have to source myself. Like many I was told I was faking it and I chose to be this way. It was all in my head etc.”</a:t>
            </a:r>
            <a:endParaRPr lang="en-AU" sz="2000" dirty="0">
              <a:latin typeface="Calibri" panose="020F0502020204030204" pitchFamily="34" charset="0"/>
              <a:cs typeface="Calibri" panose="020F0502020204030204" pitchFamily="34" charset="0"/>
            </a:endParaRPr>
          </a:p>
          <a:p>
            <a:pPr marL="342900" lvl="0" indent="-342900">
              <a:buFont typeface="Arial" panose="020B0604020202020204" pitchFamily="34" charset="0"/>
              <a:buChar char="•"/>
            </a:pPr>
            <a:r>
              <a:rPr lang="en-AU" sz="2000" i="1" dirty="0">
                <a:latin typeface="Calibri" panose="020F0502020204030204" pitchFamily="34" charset="0"/>
                <a:cs typeface="Calibri" panose="020F0502020204030204" pitchFamily="34" charset="0"/>
              </a:rPr>
              <a:t>I was “told to not come back to the hospital because there is </a:t>
            </a:r>
            <a:r>
              <a:rPr lang="en-AU" sz="2000" b="1" i="1" dirty="0">
                <a:latin typeface="Calibri" panose="020F0502020204030204" pitchFamily="34" charset="0"/>
                <a:cs typeface="Calibri" panose="020F0502020204030204" pitchFamily="34" charset="0"/>
              </a:rPr>
              <a:t>nothing they can do. More info </a:t>
            </a:r>
            <a:r>
              <a:rPr lang="en-AU" sz="2000" i="1" dirty="0">
                <a:latin typeface="Calibri" panose="020F0502020204030204" pitchFamily="34" charset="0"/>
                <a:cs typeface="Calibri" panose="020F0502020204030204" pitchFamily="34" charset="0"/>
              </a:rPr>
              <a:t>would have been nice too</a:t>
            </a:r>
            <a:r>
              <a:rPr lang="en-AU" sz="2000" i="1" dirty="0" smtClean="0">
                <a:latin typeface="Calibri" panose="020F0502020204030204" pitchFamily="34" charset="0"/>
                <a:cs typeface="Calibri" panose="020F0502020204030204" pitchFamily="34" charset="0"/>
              </a:rPr>
              <a:t>”</a:t>
            </a:r>
          </a:p>
          <a:p>
            <a:pPr marL="342900" lvl="0" indent="-342900">
              <a:buFont typeface="Arial" panose="020B0604020202020204" pitchFamily="34" charset="0"/>
              <a:buChar char="•"/>
            </a:pPr>
            <a:r>
              <a:rPr lang="en-AU" sz="2000" i="1" dirty="0">
                <a:latin typeface="Calibri" panose="020F0502020204030204" pitchFamily="34" charset="0"/>
                <a:cs typeface="Calibri" panose="020F0502020204030204" pitchFamily="34" charset="0"/>
              </a:rPr>
              <a:t>“GP’s generally have </a:t>
            </a:r>
            <a:r>
              <a:rPr lang="en-AU" sz="2000" b="1" i="1" dirty="0">
                <a:latin typeface="Calibri" panose="020F0502020204030204" pitchFamily="34" charset="0"/>
                <a:cs typeface="Calibri" panose="020F0502020204030204" pitchFamily="34" charset="0"/>
              </a:rPr>
              <a:t>no understanding </a:t>
            </a:r>
            <a:r>
              <a:rPr lang="en-AU" sz="2000" i="1" dirty="0">
                <a:latin typeface="Calibri" panose="020F0502020204030204" pitchFamily="34" charset="0"/>
                <a:cs typeface="Calibri" panose="020F0502020204030204" pitchFamily="34" charset="0"/>
              </a:rPr>
              <a:t>of FND. I was humiliated and made to feel like I was a whinger and had no reason to be having symptoms. It was very distressing</a:t>
            </a:r>
            <a:endParaRPr lang="en-AU" sz="2000" dirty="0">
              <a:latin typeface="Calibri" panose="020F0502020204030204" pitchFamily="34" charset="0"/>
              <a:cs typeface="Calibri" panose="020F0502020204030204" pitchFamily="34" charset="0"/>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872" y="4419114"/>
            <a:ext cx="1916832" cy="2133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63434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sz="3600" b="1" dirty="0">
                <a:solidFill>
                  <a:srgbClr val="40A868"/>
                </a:solidFill>
                <a:latin typeface="Calibri" panose="020F0502020204030204" pitchFamily="34" charset="0"/>
                <a:cs typeface="Calibri" panose="020F0502020204030204" pitchFamily="34" charset="0"/>
              </a:rPr>
              <a:t>FND/CD </a:t>
            </a:r>
            <a:r>
              <a:rPr lang="en-AU" sz="3600" b="1" dirty="0" smtClean="0">
                <a:solidFill>
                  <a:srgbClr val="40A868"/>
                </a:solidFill>
                <a:latin typeface="Calibri" panose="020F0502020204030204" pitchFamily="34" charset="0"/>
                <a:cs typeface="Calibri" panose="020F0502020204030204" pitchFamily="34" charset="0"/>
              </a:rPr>
              <a:t>Consumer and Carer Experiences</a:t>
            </a:r>
            <a:endParaRPr lang="en-AU" sz="3200" dirty="0">
              <a:solidFill>
                <a:srgbClr val="40A868"/>
              </a:solidFill>
            </a:endParaRPr>
          </a:p>
        </p:txBody>
      </p:sp>
      <p:pic>
        <p:nvPicPr>
          <p:cNvPr id="5" name="Picture 4"/>
          <p:cNvPicPr/>
          <p:nvPr/>
        </p:nvPicPr>
        <p:blipFill>
          <a:blip r:embed="rId3"/>
          <a:stretch>
            <a:fillRect/>
          </a:stretch>
        </p:blipFill>
        <p:spPr>
          <a:xfrm>
            <a:off x="1979712" y="1628800"/>
            <a:ext cx="5256584" cy="30963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aphicFrame>
        <p:nvGraphicFramePr>
          <p:cNvPr id="3" name="Table 2"/>
          <p:cNvGraphicFramePr>
            <a:graphicFrameLocks noGrp="1"/>
          </p:cNvGraphicFramePr>
          <p:nvPr>
            <p:extLst>
              <p:ext uri="{D42A27DB-BD31-4B8C-83A1-F6EECF244321}">
                <p14:modId xmlns:p14="http://schemas.microsoft.com/office/powerpoint/2010/main" val="2954024473"/>
              </p:ext>
            </p:extLst>
          </p:nvPr>
        </p:nvGraphicFramePr>
        <p:xfrm>
          <a:off x="431540" y="4869160"/>
          <a:ext cx="8352928" cy="1470660"/>
        </p:xfrm>
        <a:graphic>
          <a:graphicData uri="http://schemas.openxmlformats.org/drawingml/2006/table">
            <a:tbl>
              <a:tblPr>
                <a:tableStyleId>{5C22544A-7EE6-4342-B048-85BDC9FD1C3A}</a:tableStyleId>
              </a:tblPr>
              <a:tblGrid>
                <a:gridCol w="8352928"/>
              </a:tblGrid>
              <a:tr h="1097280">
                <a:tc>
                  <a:txBody>
                    <a:bodyPr/>
                    <a:lstStyle/>
                    <a:p>
                      <a:pPr algn="l" fontAlgn="b"/>
                      <a:r>
                        <a:rPr lang="en-AU" sz="1600" u="none" strike="noStrike" dirty="0" smtClean="0">
                          <a:effectLst/>
                          <a:latin typeface="Calibri" panose="020F0502020204030204" pitchFamily="34" charset="0"/>
                          <a:cs typeface="Calibri" panose="020F0502020204030204" pitchFamily="34" charset="0"/>
                        </a:rPr>
                        <a:t>MIXED Experiences: </a:t>
                      </a:r>
                      <a:r>
                        <a:rPr lang="en-AU" sz="1600" i="1" u="none" strike="noStrike" dirty="0" smtClean="0">
                          <a:effectLst/>
                          <a:latin typeface="Calibri" panose="020F0502020204030204" pitchFamily="34" charset="0"/>
                          <a:cs typeface="Calibri" panose="020F0502020204030204" pitchFamily="34" charset="0"/>
                        </a:rPr>
                        <a:t>I </a:t>
                      </a:r>
                      <a:r>
                        <a:rPr lang="en-AU" sz="1600" i="1" u="none" strike="noStrike" dirty="0">
                          <a:effectLst/>
                          <a:latin typeface="Calibri" panose="020F0502020204030204" pitchFamily="34" charset="0"/>
                          <a:cs typeface="Calibri" panose="020F0502020204030204" pitchFamily="34" charset="0"/>
                        </a:rPr>
                        <a:t>have not had that many good experiences with Drs, Specialists &amp; even some nurses over the years. They </a:t>
                      </a:r>
                      <a:r>
                        <a:rPr lang="en-AU" sz="1600" i="1" u="none" strike="noStrike" dirty="0" smtClean="0">
                          <a:effectLst/>
                          <a:latin typeface="Calibri" panose="020F0502020204030204" pitchFamily="34" charset="0"/>
                          <a:cs typeface="Calibri" panose="020F0502020204030204" pitchFamily="34" charset="0"/>
                        </a:rPr>
                        <a:t>didn’t </a:t>
                      </a:r>
                      <a:r>
                        <a:rPr lang="en-AU" sz="1600" i="1" u="none" strike="noStrike" dirty="0">
                          <a:effectLst/>
                          <a:latin typeface="Calibri" panose="020F0502020204030204" pitchFamily="34" charset="0"/>
                          <a:cs typeface="Calibri" panose="020F0502020204030204" pitchFamily="34" charset="0"/>
                        </a:rPr>
                        <a:t>have the knowledge, understanding &amp; thought I was attention seeking. </a:t>
                      </a:r>
                      <a:r>
                        <a:rPr lang="en-AU" sz="1600" b="1" i="1" u="none" strike="noStrike" dirty="0">
                          <a:effectLst/>
                          <a:latin typeface="Calibri" panose="020F0502020204030204" pitchFamily="34" charset="0"/>
                          <a:cs typeface="Calibri" panose="020F0502020204030204" pitchFamily="34" charset="0"/>
                        </a:rPr>
                        <a:t>Made me feel like making it up, crazy &amp; stop wasting there time when nothing wrong with me because tests came back fine</a:t>
                      </a:r>
                      <a:r>
                        <a:rPr lang="en-AU" sz="1600" i="1" u="none" strike="noStrike" dirty="0">
                          <a:effectLst/>
                          <a:latin typeface="Calibri" panose="020F0502020204030204" pitchFamily="34" charset="0"/>
                          <a:cs typeface="Calibri" panose="020F0502020204030204" pitchFamily="34" charset="0"/>
                        </a:rPr>
                        <a:t>. Bad bedside manners. It </a:t>
                      </a:r>
                      <a:r>
                        <a:rPr lang="en-AU" sz="1600" i="1" u="none" strike="noStrike" dirty="0" smtClean="0">
                          <a:effectLst/>
                          <a:latin typeface="Calibri" panose="020F0502020204030204" pitchFamily="34" charset="0"/>
                          <a:cs typeface="Calibri" panose="020F0502020204030204" pitchFamily="34" charset="0"/>
                        </a:rPr>
                        <a:t>wasn’t </a:t>
                      </a:r>
                      <a:r>
                        <a:rPr lang="en-AU" sz="1600" i="1" u="none" strike="noStrike" dirty="0">
                          <a:effectLst/>
                          <a:latin typeface="Calibri" panose="020F0502020204030204" pitchFamily="34" charset="0"/>
                          <a:cs typeface="Calibri" panose="020F0502020204030204" pitchFamily="34" charset="0"/>
                        </a:rPr>
                        <a:t>until I saw </a:t>
                      </a:r>
                      <a:r>
                        <a:rPr lang="en-AU" sz="1600" i="1" u="none" strike="noStrike" dirty="0" smtClean="0">
                          <a:effectLst/>
                          <a:latin typeface="Calibri" panose="020F0502020204030204" pitchFamily="34" charset="0"/>
                          <a:cs typeface="Calibri" panose="020F0502020204030204" pitchFamily="34" charset="0"/>
                        </a:rPr>
                        <a:t>Dr XX and Professor XX</a:t>
                      </a:r>
                      <a:r>
                        <a:rPr lang="en-AU" sz="1600" i="1" u="none" strike="noStrike" baseline="0" dirty="0" smtClean="0">
                          <a:effectLst/>
                          <a:latin typeface="Calibri" panose="020F0502020204030204" pitchFamily="34" charset="0"/>
                          <a:cs typeface="Calibri" panose="020F0502020204030204" pitchFamily="34" charset="0"/>
                        </a:rPr>
                        <a:t> that things began to c</a:t>
                      </a:r>
                      <a:r>
                        <a:rPr lang="en-AU" sz="1600" i="1" u="none" strike="noStrike" dirty="0" smtClean="0">
                          <a:effectLst/>
                          <a:latin typeface="Calibri" panose="020F0502020204030204" pitchFamily="34" charset="0"/>
                          <a:cs typeface="Calibri" panose="020F0502020204030204" pitchFamily="34" charset="0"/>
                        </a:rPr>
                        <a:t>hange </a:t>
                      </a:r>
                      <a:r>
                        <a:rPr lang="en-AU" sz="1600" i="1" u="none" strike="noStrike" dirty="0">
                          <a:effectLst/>
                          <a:latin typeface="Calibri" panose="020F0502020204030204" pitchFamily="34" charset="0"/>
                          <a:cs typeface="Calibri" panose="020F0502020204030204" pitchFamily="34" charset="0"/>
                        </a:rPr>
                        <a:t>last year. They have been helpful, understanding &amp; have good way of communicating things.</a:t>
                      </a:r>
                      <a:endParaRPr lang="en-AU" sz="1600" b="0" i="1"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b"/>
                </a:tc>
              </a:tr>
            </a:tbl>
          </a:graphicData>
        </a:graphic>
      </p:graphicFrame>
    </p:spTree>
    <p:extLst>
      <p:ext uri="{BB962C8B-B14F-4D97-AF65-F5344CB8AC3E}">
        <p14:creationId xmlns:p14="http://schemas.microsoft.com/office/powerpoint/2010/main" val="35755188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sz="3600" b="1" dirty="0">
                <a:solidFill>
                  <a:srgbClr val="40A868"/>
                </a:solidFill>
                <a:latin typeface="Calibri" panose="020F0502020204030204" pitchFamily="34" charset="0"/>
                <a:cs typeface="Calibri" panose="020F0502020204030204" pitchFamily="34" charset="0"/>
              </a:rPr>
              <a:t>FND/CD </a:t>
            </a:r>
            <a:r>
              <a:rPr lang="en-AU" sz="3600" b="1" dirty="0" smtClean="0">
                <a:solidFill>
                  <a:srgbClr val="40A868"/>
                </a:solidFill>
                <a:latin typeface="Calibri" panose="020F0502020204030204" pitchFamily="34" charset="0"/>
                <a:cs typeface="Calibri" panose="020F0502020204030204" pitchFamily="34" charset="0"/>
              </a:rPr>
              <a:t>Consumer and Carer Experiences</a:t>
            </a:r>
            <a:endParaRPr lang="en-AU" sz="3200" dirty="0">
              <a:solidFill>
                <a:srgbClr val="40A868"/>
              </a:solidFill>
            </a:endParaRPr>
          </a:p>
        </p:txBody>
      </p:sp>
      <p:pic>
        <p:nvPicPr>
          <p:cNvPr id="4" name="Picture 3"/>
          <p:cNvPicPr/>
          <p:nvPr/>
        </p:nvPicPr>
        <p:blipFill>
          <a:blip r:embed="rId3"/>
          <a:stretch>
            <a:fillRect/>
          </a:stretch>
        </p:blipFill>
        <p:spPr>
          <a:xfrm>
            <a:off x="251520" y="2420888"/>
            <a:ext cx="5366722" cy="38324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Rectangle 2"/>
          <p:cNvSpPr/>
          <p:nvPr/>
        </p:nvSpPr>
        <p:spPr>
          <a:xfrm>
            <a:off x="251520" y="1556792"/>
            <a:ext cx="8694712" cy="646331"/>
          </a:xfrm>
          <a:prstGeom prst="rect">
            <a:avLst/>
          </a:prstGeom>
        </p:spPr>
        <p:txBody>
          <a:bodyPr wrap="square">
            <a:spAutoFit/>
          </a:bodyPr>
          <a:lstStyle/>
          <a:p>
            <a:r>
              <a:rPr lang="en-AU" b="1" dirty="0">
                <a:latin typeface="Calibri" panose="020F0502020204030204" pitchFamily="34" charset="0"/>
                <a:cs typeface="Calibri" panose="020F0502020204030204" pitchFamily="34" charset="0"/>
              </a:rPr>
              <a:t>On a scale of 0 to 100, where 0 is least satisfied and 100 is most satisfied, how satisfied were you with:</a:t>
            </a:r>
          </a:p>
        </p:txBody>
      </p:sp>
      <p:sp>
        <p:nvSpPr>
          <p:cNvPr id="6" name="Rectangle 5"/>
          <p:cNvSpPr/>
          <p:nvPr/>
        </p:nvSpPr>
        <p:spPr>
          <a:xfrm>
            <a:off x="5796136" y="2813618"/>
            <a:ext cx="3024336" cy="3046988"/>
          </a:xfrm>
          <a:prstGeom prst="rect">
            <a:avLst/>
          </a:prstGeom>
        </p:spPr>
        <p:txBody>
          <a:bodyPr wrap="square">
            <a:spAutoFit/>
          </a:bodyPr>
          <a:lstStyle/>
          <a:p>
            <a:r>
              <a:rPr lang="en-AU" sz="1600" dirty="0" smtClean="0">
                <a:latin typeface="Calibri" panose="020F0502020204030204" pitchFamily="34" charset="0"/>
                <a:cs typeface="Calibri" panose="020F0502020204030204" pitchFamily="34" charset="0"/>
              </a:rPr>
              <a:t>1</a:t>
            </a:r>
            <a:r>
              <a:rPr lang="en-AU" sz="1600" b="1" dirty="0" smtClean="0">
                <a:latin typeface="Calibri" panose="020F0502020204030204" pitchFamily="34" charset="0"/>
                <a:cs typeface="Calibri" panose="020F0502020204030204" pitchFamily="34" charset="0"/>
              </a:rPr>
              <a:t>. </a:t>
            </a:r>
            <a:r>
              <a:rPr lang="en-AU" sz="1600" b="1" u="sng" dirty="0" smtClean="0">
                <a:latin typeface="Calibri" panose="020F0502020204030204" pitchFamily="34" charset="0"/>
                <a:cs typeface="Calibri" panose="020F0502020204030204" pitchFamily="34" charset="0"/>
              </a:rPr>
              <a:t>DIAGNOSIS</a:t>
            </a:r>
            <a:r>
              <a:rPr lang="en-AU" sz="1600" dirty="0" smtClean="0">
                <a:latin typeface="Calibri" panose="020F0502020204030204" pitchFamily="34" charset="0"/>
                <a:cs typeface="Calibri" panose="020F0502020204030204" pitchFamily="34" charset="0"/>
              </a:rPr>
              <a:t>: </a:t>
            </a:r>
            <a:r>
              <a:rPr lang="en-AU" sz="1600" dirty="0">
                <a:latin typeface="Calibri" panose="020F0502020204030204" pitchFamily="34" charset="0"/>
                <a:cs typeface="Calibri" panose="020F0502020204030204" pitchFamily="34" charset="0"/>
              </a:rPr>
              <a:t>The experience of being diagnosed with FND, the explanation provided about the condition, and the treatment plan recommended on diagnosis?</a:t>
            </a:r>
          </a:p>
          <a:p>
            <a:r>
              <a:rPr lang="en-AU" sz="1600" dirty="0">
                <a:latin typeface="Calibri" panose="020F0502020204030204" pitchFamily="34" charset="0"/>
                <a:cs typeface="Calibri" panose="020F0502020204030204" pitchFamily="34" charset="0"/>
              </a:rPr>
              <a:t>2.  </a:t>
            </a:r>
            <a:r>
              <a:rPr lang="en-AU" sz="1600" b="1" u="sng" dirty="0">
                <a:latin typeface="Calibri" panose="020F0502020204030204" pitchFamily="34" charset="0"/>
                <a:cs typeface="Calibri" panose="020F0502020204030204" pitchFamily="34" charset="0"/>
              </a:rPr>
              <a:t>ACCESS TO </a:t>
            </a:r>
            <a:r>
              <a:rPr lang="en-AU" sz="1600" b="1" u="sng" dirty="0" smtClean="0">
                <a:latin typeface="Calibri" panose="020F0502020204030204" pitchFamily="34" charset="0"/>
                <a:cs typeface="Calibri" panose="020F0502020204030204" pitchFamily="34" charset="0"/>
              </a:rPr>
              <a:t>TREATMENT</a:t>
            </a:r>
            <a:r>
              <a:rPr lang="en-AU" sz="1600" dirty="0" smtClean="0">
                <a:latin typeface="Calibri" panose="020F0502020204030204" pitchFamily="34" charset="0"/>
                <a:cs typeface="Calibri" panose="020F0502020204030204" pitchFamily="34" charset="0"/>
              </a:rPr>
              <a:t>: </a:t>
            </a:r>
            <a:r>
              <a:rPr lang="en-AU" sz="1600" dirty="0">
                <a:latin typeface="Calibri" panose="020F0502020204030204" pitchFamily="34" charset="0"/>
                <a:cs typeface="Calibri" panose="020F0502020204030204" pitchFamily="34" charset="0"/>
              </a:rPr>
              <a:t>The ability to access the right treatment, at the right time, at a place that was accessible to you?</a:t>
            </a:r>
          </a:p>
          <a:p>
            <a:r>
              <a:rPr lang="en-AU" sz="1600" dirty="0">
                <a:latin typeface="Calibri" panose="020F0502020204030204" pitchFamily="34" charset="0"/>
                <a:cs typeface="Calibri" panose="020F0502020204030204" pitchFamily="34" charset="0"/>
              </a:rPr>
              <a:t>3. </a:t>
            </a:r>
            <a:r>
              <a:rPr lang="en-AU" sz="1600" b="1" u="sng" dirty="0">
                <a:latin typeface="Calibri" panose="020F0502020204030204" pitchFamily="34" charset="0"/>
                <a:cs typeface="Calibri" panose="020F0502020204030204" pitchFamily="34" charset="0"/>
              </a:rPr>
              <a:t>QUALITY OF CARE </a:t>
            </a:r>
            <a:r>
              <a:rPr lang="en-AU" sz="1600" dirty="0" smtClean="0">
                <a:latin typeface="Calibri" panose="020F0502020204030204" pitchFamily="34" charset="0"/>
                <a:cs typeface="Calibri" panose="020F0502020204030204" pitchFamily="34" charset="0"/>
              </a:rPr>
              <a:t>: </a:t>
            </a:r>
            <a:r>
              <a:rPr lang="en-AU" sz="1600" dirty="0">
                <a:latin typeface="Calibri" panose="020F0502020204030204" pitchFamily="34" charset="0"/>
                <a:cs typeface="Calibri" panose="020F0502020204030204" pitchFamily="34" charset="0"/>
              </a:rPr>
              <a:t>The quality of care and treatment that you have received for FND</a:t>
            </a:r>
          </a:p>
        </p:txBody>
      </p:sp>
    </p:spTree>
    <p:extLst>
      <p:ext uri="{BB962C8B-B14F-4D97-AF65-F5344CB8AC3E}">
        <p14:creationId xmlns:p14="http://schemas.microsoft.com/office/powerpoint/2010/main" val="13943932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20011" y="404663"/>
            <a:ext cx="7503977" cy="646331"/>
          </a:xfrm>
          <a:prstGeom prst="rect">
            <a:avLst/>
          </a:prstGeom>
        </p:spPr>
        <p:txBody>
          <a:bodyPr wrap="none">
            <a:spAutoFit/>
          </a:bodyPr>
          <a:lstStyle/>
          <a:p>
            <a:r>
              <a:rPr lang="en-AU" sz="3600" b="1" dirty="0">
                <a:solidFill>
                  <a:srgbClr val="40A868"/>
                </a:solidFill>
              </a:rPr>
              <a:t>What happens after diagnosis?</a:t>
            </a:r>
          </a:p>
        </p:txBody>
      </p:sp>
      <p:pic>
        <p:nvPicPr>
          <p:cNvPr id="5" name="Picture 4"/>
          <p:cNvPicPr/>
          <p:nvPr/>
        </p:nvPicPr>
        <p:blipFill rotWithShape="1">
          <a:blip r:embed="rId3"/>
          <a:srcRect l="12578" r="4262" b="34806"/>
          <a:stretch/>
        </p:blipFill>
        <p:spPr bwMode="auto">
          <a:xfrm>
            <a:off x="395536" y="1952836"/>
            <a:ext cx="3891188" cy="28083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7" name="Picture 6"/>
          <p:cNvPicPr/>
          <p:nvPr/>
        </p:nvPicPr>
        <p:blipFill>
          <a:blip r:embed="rId4"/>
          <a:stretch>
            <a:fillRect/>
          </a:stretch>
        </p:blipFill>
        <p:spPr>
          <a:xfrm>
            <a:off x="4499992" y="1772816"/>
            <a:ext cx="4248472" cy="31683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aphicFrame>
        <p:nvGraphicFramePr>
          <p:cNvPr id="8" name="Table 7"/>
          <p:cNvGraphicFramePr>
            <a:graphicFrameLocks noGrp="1"/>
          </p:cNvGraphicFramePr>
          <p:nvPr>
            <p:extLst>
              <p:ext uri="{D42A27DB-BD31-4B8C-83A1-F6EECF244321}">
                <p14:modId xmlns:p14="http://schemas.microsoft.com/office/powerpoint/2010/main" val="1113067691"/>
              </p:ext>
            </p:extLst>
          </p:nvPr>
        </p:nvGraphicFramePr>
        <p:xfrm>
          <a:off x="1403648" y="4941168"/>
          <a:ext cx="2159000" cy="1287780"/>
        </p:xfrm>
        <a:graphic>
          <a:graphicData uri="http://schemas.openxmlformats.org/drawingml/2006/table">
            <a:tbl>
              <a:tblPr>
                <a:tableStyleId>{5C22544A-7EE6-4342-B048-85BDC9FD1C3A}</a:tableStyleId>
              </a:tblPr>
              <a:tblGrid>
                <a:gridCol w="1549400"/>
                <a:gridCol w="609600"/>
              </a:tblGrid>
              <a:tr h="182880">
                <a:tc>
                  <a:txBody>
                    <a:bodyPr/>
                    <a:lstStyle/>
                    <a:p>
                      <a:pPr algn="l" fontAlgn="b"/>
                      <a:r>
                        <a:rPr lang="en-AU" sz="1100" u="none" strike="noStrike">
                          <a:effectLst/>
                        </a:rPr>
                        <a:t>Immediately</a:t>
                      </a:r>
                      <a:endParaRPr lang="en-AU" sz="1100" b="0" i="0" u="none" strike="noStrike">
                        <a:solidFill>
                          <a:srgbClr val="000000"/>
                        </a:solidFill>
                        <a:effectLst/>
                        <a:latin typeface="Calibri"/>
                      </a:endParaRPr>
                    </a:p>
                  </a:txBody>
                  <a:tcPr marL="7620" marR="7620" marT="7620" marB="0" anchor="b"/>
                </a:tc>
                <a:tc>
                  <a:txBody>
                    <a:bodyPr/>
                    <a:lstStyle/>
                    <a:p>
                      <a:pPr algn="ctr" fontAlgn="b"/>
                      <a:r>
                        <a:rPr lang="en-AU" sz="1100" u="none" strike="noStrike" dirty="0" smtClean="0">
                          <a:effectLst/>
                        </a:rPr>
                        <a:t>10 %</a:t>
                      </a:r>
                      <a:endParaRPr lang="en-AU" sz="1100" b="0" i="0" u="none" strike="noStrike" dirty="0">
                        <a:solidFill>
                          <a:srgbClr val="000000"/>
                        </a:solidFill>
                        <a:effectLst/>
                        <a:latin typeface="Calibri"/>
                      </a:endParaRPr>
                    </a:p>
                  </a:txBody>
                  <a:tcPr marL="7620" marR="7620" marT="7620" marB="0" anchor="b"/>
                </a:tc>
              </a:tr>
              <a:tr h="182880">
                <a:tc>
                  <a:txBody>
                    <a:bodyPr/>
                    <a:lstStyle/>
                    <a:p>
                      <a:pPr algn="l" fontAlgn="b"/>
                      <a:r>
                        <a:rPr lang="en-AU" sz="1100" u="none" strike="noStrike">
                          <a:effectLst/>
                        </a:rPr>
                        <a:t>1-6 months</a:t>
                      </a:r>
                      <a:endParaRPr lang="en-AU" sz="1100" b="0" i="0" u="none" strike="noStrike">
                        <a:solidFill>
                          <a:srgbClr val="000000"/>
                        </a:solidFill>
                        <a:effectLst/>
                        <a:latin typeface="Calibri"/>
                      </a:endParaRPr>
                    </a:p>
                  </a:txBody>
                  <a:tcPr marL="7620" marR="7620" marT="7620" marB="0" anchor="b"/>
                </a:tc>
                <a:tc>
                  <a:txBody>
                    <a:bodyPr/>
                    <a:lstStyle/>
                    <a:p>
                      <a:pPr algn="ctr" fontAlgn="b"/>
                      <a:r>
                        <a:rPr lang="en-AU" sz="1100" u="none" strike="noStrike" dirty="0" smtClean="0">
                          <a:effectLst/>
                        </a:rPr>
                        <a:t>26 %</a:t>
                      </a:r>
                      <a:endParaRPr lang="en-AU" sz="1100" b="0" i="0" u="none" strike="noStrike" dirty="0">
                        <a:solidFill>
                          <a:srgbClr val="000000"/>
                        </a:solidFill>
                        <a:effectLst/>
                        <a:latin typeface="Calibri"/>
                      </a:endParaRPr>
                    </a:p>
                  </a:txBody>
                  <a:tcPr marL="7620" marR="7620" marT="7620" marB="0" anchor="b"/>
                </a:tc>
              </a:tr>
              <a:tr h="182880">
                <a:tc>
                  <a:txBody>
                    <a:bodyPr/>
                    <a:lstStyle/>
                    <a:p>
                      <a:pPr algn="l" fontAlgn="b"/>
                      <a:r>
                        <a:rPr lang="en-AU" sz="1100" u="none" strike="noStrike">
                          <a:effectLst/>
                        </a:rPr>
                        <a:t>7-17 months</a:t>
                      </a:r>
                      <a:endParaRPr lang="en-AU" sz="1100" b="0" i="0" u="none" strike="noStrike">
                        <a:solidFill>
                          <a:srgbClr val="000000"/>
                        </a:solidFill>
                        <a:effectLst/>
                        <a:latin typeface="Calibri"/>
                      </a:endParaRPr>
                    </a:p>
                  </a:txBody>
                  <a:tcPr marL="7620" marR="7620" marT="7620" marB="0" anchor="b"/>
                </a:tc>
                <a:tc>
                  <a:txBody>
                    <a:bodyPr/>
                    <a:lstStyle/>
                    <a:p>
                      <a:pPr algn="ctr" fontAlgn="b"/>
                      <a:r>
                        <a:rPr lang="en-AU" sz="1100" u="none" strike="noStrike" dirty="0" smtClean="0">
                          <a:effectLst/>
                        </a:rPr>
                        <a:t>10 %</a:t>
                      </a:r>
                      <a:endParaRPr lang="en-AU" sz="1100" b="0" i="0" u="none" strike="noStrike" dirty="0">
                        <a:solidFill>
                          <a:srgbClr val="000000"/>
                        </a:solidFill>
                        <a:effectLst/>
                        <a:latin typeface="Calibri"/>
                      </a:endParaRPr>
                    </a:p>
                  </a:txBody>
                  <a:tcPr marL="7620" marR="7620" marT="7620" marB="0" anchor="b"/>
                </a:tc>
              </a:tr>
              <a:tr h="182880">
                <a:tc>
                  <a:txBody>
                    <a:bodyPr/>
                    <a:lstStyle/>
                    <a:p>
                      <a:pPr algn="l" fontAlgn="b"/>
                      <a:r>
                        <a:rPr lang="en-AU" sz="1100" u="none" strike="noStrike">
                          <a:effectLst/>
                        </a:rPr>
                        <a:t>1.5  - 3 years</a:t>
                      </a:r>
                      <a:endParaRPr lang="en-AU" sz="1100" b="0" i="0" u="none" strike="noStrike">
                        <a:solidFill>
                          <a:srgbClr val="000000"/>
                        </a:solidFill>
                        <a:effectLst/>
                        <a:latin typeface="Calibri"/>
                      </a:endParaRPr>
                    </a:p>
                  </a:txBody>
                  <a:tcPr marL="7620" marR="7620" marT="7620" marB="0" anchor="b"/>
                </a:tc>
                <a:tc>
                  <a:txBody>
                    <a:bodyPr/>
                    <a:lstStyle/>
                    <a:p>
                      <a:pPr algn="ctr" fontAlgn="b"/>
                      <a:r>
                        <a:rPr lang="en-AU" sz="1100" u="none" strike="noStrike" dirty="0" smtClean="0">
                          <a:effectLst/>
                        </a:rPr>
                        <a:t>6 %</a:t>
                      </a:r>
                      <a:endParaRPr lang="en-AU" sz="1100" b="0" i="0" u="none" strike="noStrike" dirty="0">
                        <a:solidFill>
                          <a:srgbClr val="000000"/>
                        </a:solidFill>
                        <a:effectLst/>
                        <a:latin typeface="Calibri"/>
                      </a:endParaRPr>
                    </a:p>
                  </a:txBody>
                  <a:tcPr marL="7620" marR="7620" marT="7620" marB="0" anchor="b"/>
                </a:tc>
              </a:tr>
              <a:tr h="182880">
                <a:tc>
                  <a:txBody>
                    <a:bodyPr/>
                    <a:lstStyle/>
                    <a:p>
                      <a:pPr algn="l" fontAlgn="b"/>
                      <a:r>
                        <a:rPr lang="en-AU" sz="1100" u="none" strike="noStrike">
                          <a:effectLst/>
                        </a:rPr>
                        <a:t>&gt; 3 years</a:t>
                      </a:r>
                      <a:endParaRPr lang="en-AU" sz="1100" b="0" i="0" u="none" strike="noStrike">
                        <a:solidFill>
                          <a:srgbClr val="000000"/>
                        </a:solidFill>
                        <a:effectLst/>
                        <a:latin typeface="Calibri"/>
                      </a:endParaRPr>
                    </a:p>
                  </a:txBody>
                  <a:tcPr marL="7620" marR="7620" marT="7620" marB="0" anchor="b"/>
                </a:tc>
                <a:tc>
                  <a:txBody>
                    <a:bodyPr/>
                    <a:lstStyle/>
                    <a:p>
                      <a:pPr algn="ctr" fontAlgn="b"/>
                      <a:r>
                        <a:rPr lang="en-AU" sz="1100" u="none" strike="noStrike" dirty="0" smtClean="0">
                          <a:effectLst/>
                        </a:rPr>
                        <a:t>5 %</a:t>
                      </a:r>
                      <a:endParaRPr lang="en-AU" sz="1100" b="0" i="0" u="none" strike="noStrike" dirty="0">
                        <a:solidFill>
                          <a:srgbClr val="000000"/>
                        </a:solidFill>
                        <a:effectLst/>
                        <a:latin typeface="Calibri"/>
                      </a:endParaRPr>
                    </a:p>
                  </a:txBody>
                  <a:tcPr marL="7620" marR="7620" marT="7620" marB="0" anchor="b"/>
                </a:tc>
              </a:tr>
              <a:tr h="182880">
                <a:tc>
                  <a:txBody>
                    <a:bodyPr/>
                    <a:lstStyle/>
                    <a:p>
                      <a:pPr algn="l" fontAlgn="b"/>
                      <a:r>
                        <a:rPr lang="en-AU" sz="1100" u="none" strike="noStrike">
                          <a:effectLst/>
                        </a:rPr>
                        <a:t>I have not accessed TX</a:t>
                      </a:r>
                      <a:endParaRPr lang="en-AU" sz="1100" b="0" i="0" u="none" strike="noStrike">
                        <a:solidFill>
                          <a:srgbClr val="000000"/>
                        </a:solidFill>
                        <a:effectLst/>
                        <a:latin typeface="Calibri"/>
                      </a:endParaRPr>
                    </a:p>
                  </a:txBody>
                  <a:tcPr marL="7620" marR="7620" marT="7620" marB="0" anchor="b"/>
                </a:tc>
                <a:tc>
                  <a:txBody>
                    <a:bodyPr/>
                    <a:lstStyle/>
                    <a:p>
                      <a:pPr algn="ctr" fontAlgn="b"/>
                      <a:r>
                        <a:rPr lang="en-AU" sz="1100" u="none" strike="noStrike" dirty="0" smtClean="0">
                          <a:effectLst/>
                        </a:rPr>
                        <a:t>38 %</a:t>
                      </a:r>
                      <a:endParaRPr lang="en-AU" sz="1100" b="0" i="0" u="none" strike="noStrike" dirty="0">
                        <a:solidFill>
                          <a:srgbClr val="000000"/>
                        </a:solidFill>
                        <a:effectLst/>
                        <a:latin typeface="Calibri"/>
                      </a:endParaRPr>
                    </a:p>
                  </a:txBody>
                  <a:tcPr marL="7620" marR="7620" marT="7620" marB="0" anchor="b"/>
                </a:tc>
              </a:tr>
              <a:tr h="190500">
                <a:tc>
                  <a:txBody>
                    <a:bodyPr/>
                    <a:lstStyle/>
                    <a:p>
                      <a:pPr algn="l" fontAlgn="b"/>
                      <a:r>
                        <a:rPr lang="en-AU" sz="1100" u="none" strike="noStrike">
                          <a:effectLst/>
                        </a:rPr>
                        <a:t>Other</a:t>
                      </a:r>
                      <a:endParaRPr lang="en-AU" sz="1100" b="0" i="0" u="none" strike="noStrike">
                        <a:solidFill>
                          <a:srgbClr val="000000"/>
                        </a:solidFill>
                        <a:effectLst/>
                        <a:latin typeface="Calibri"/>
                      </a:endParaRPr>
                    </a:p>
                  </a:txBody>
                  <a:tcPr marL="7620" marR="7620" marT="7620" marB="0" anchor="b"/>
                </a:tc>
                <a:tc>
                  <a:txBody>
                    <a:bodyPr/>
                    <a:lstStyle/>
                    <a:p>
                      <a:pPr algn="ctr" fontAlgn="b"/>
                      <a:r>
                        <a:rPr lang="en-AU" sz="1100" u="none" strike="noStrike" dirty="0" smtClean="0">
                          <a:effectLst/>
                        </a:rPr>
                        <a:t>5 %</a:t>
                      </a:r>
                      <a:endParaRPr lang="en-AU" sz="1100" b="0" i="0" u="none" strike="noStrike" dirty="0">
                        <a:solidFill>
                          <a:srgbClr val="000000"/>
                        </a:solidFill>
                        <a:effectLst/>
                        <a:latin typeface="Calibri"/>
                      </a:endParaRPr>
                    </a:p>
                  </a:txBody>
                  <a:tcPr marL="7620" marR="7620" marT="7620" marB="0" anchor="b"/>
                </a:tc>
              </a:tr>
            </a:tbl>
          </a:graphicData>
        </a:graphic>
      </p:graphicFrame>
    </p:spTree>
    <p:extLst>
      <p:ext uri="{BB962C8B-B14F-4D97-AF65-F5344CB8AC3E}">
        <p14:creationId xmlns:p14="http://schemas.microsoft.com/office/powerpoint/2010/main" val="11110650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1632495"/>
            <a:ext cx="3630352" cy="23345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3" name="Rectangle 2"/>
          <p:cNvSpPr/>
          <p:nvPr/>
        </p:nvSpPr>
        <p:spPr>
          <a:xfrm>
            <a:off x="179512" y="4221088"/>
            <a:ext cx="8784976" cy="2031325"/>
          </a:xfrm>
          <a:prstGeom prst="rect">
            <a:avLst/>
          </a:prstGeom>
          <a:solidFill>
            <a:schemeClr val="accent5">
              <a:lumMod val="20000"/>
              <a:lumOff val="80000"/>
            </a:schemeClr>
          </a:solidFill>
          <a:ln>
            <a:solidFill>
              <a:schemeClr val="accent1"/>
            </a:solidFill>
          </a:ln>
        </p:spPr>
        <p:txBody>
          <a:bodyPr wrap="square">
            <a:spAutoFit/>
          </a:bodyPr>
          <a:lstStyle/>
          <a:p>
            <a:pPr marL="285750" lvl="0" indent="-285750">
              <a:buFont typeface="Arial" panose="020B0604020202020204" pitchFamily="34" charset="0"/>
              <a:buChar char="•"/>
            </a:pPr>
            <a:r>
              <a:rPr lang="en-AU" i="1" dirty="0">
                <a:latin typeface="Calibri" panose="020F0502020204030204" pitchFamily="34" charset="0"/>
                <a:cs typeface="Calibri" panose="020F0502020204030204" pitchFamily="34" charset="0"/>
              </a:rPr>
              <a:t>“Everyone just says I don't know anything about that and passes you on.”</a:t>
            </a:r>
            <a:endParaRPr lang="en-AU" dirty="0">
              <a:latin typeface="Calibri" panose="020F0502020204030204" pitchFamily="34" charset="0"/>
              <a:cs typeface="Calibri" panose="020F0502020204030204" pitchFamily="34" charset="0"/>
            </a:endParaRPr>
          </a:p>
          <a:p>
            <a:pPr marL="285750" lvl="0" indent="-285750">
              <a:buFont typeface="Arial" panose="020B0604020202020204" pitchFamily="34" charset="0"/>
              <a:buChar char="•"/>
            </a:pPr>
            <a:r>
              <a:rPr lang="en-AU" i="1" dirty="0">
                <a:latin typeface="Calibri" panose="020F0502020204030204" pitchFamily="34" charset="0"/>
                <a:cs typeface="Calibri" panose="020F0502020204030204" pitchFamily="34" charset="0"/>
              </a:rPr>
              <a:t>“So far my experience is the medical profession seems to be very much in the dark about FND”</a:t>
            </a:r>
            <a:endParaRPr lang="en-AU" dirty="0">
              <a:latin typeface="Calibri" panose="020F0502020204030204" pitchFamily="34" charset="0"/>
              <a:cs typeface="Calibri" panose="020F0502020204030204" pitchFamily="34" charset="0"/>
            </a:endParaRPr>
          </a:p>
          <a:p>
            <a:pPr marL="285750" lvl="0" indent="-285750">
              <a:buFont typeface="Arial" panose="020B0604020202020204" pitchFamily="34" charset="0"/>
              <a:buChar char="•"/>
            </a:pPr>
            <a:r>
              <a:rPr lang="en-AU" i="1" dirty="0">
                <a:latin typeface="Calibri" panose="020F0502020204030204" pitchFamily="34" charset="0"/>
                <a:cs typeface="Calibri" panose="020F0502020204030204" pitchFamily="34" charset="0"/>
              </a:rPr>
              <a:t>“</a:t>
            </a:r>
            <a:r>
              <a:rPr lang="en-AU" b="1" i="1" dirty="0">
                <a:latin typeface="Calibri" panose="020F0502020204030204" pitchFamily="34" charset="0"/>
                <a:cs typeface="Calibri" panose="020F0502020204030204" pitchFamily="34" charset="0"/>
              </a:rPr>
              <a:t>Most of the Medical Profession has no idea or understanding of FND!!!”</a:t>
            </a:r>
            <a:endParaRPr lang="en-AU" b="1" dirty="0">
              <a:latin typeface="Calibri" panose="020F0502020204030204" pitchFamily="34" charset="0"/>
              <a:cs typeface="Calibri" panose="020F0502020204030204" pitchFamily="34" charset="0"/>
            </a:endParaRPr>
          </a:p>
          <a:p>
            <a:pPr marL="285750" lvl="0" indent="-285750">
              <a:buFont typeface="Arial" panose="020B0604020202020204" pitchFamily="34" charset="0"/>
              <a:buChar char="•"/>
            </a:pPr>
            <a:r>
              <a:rPr lang="en-AU" i="1" dirty="0">
                <a:latin typeface="Calibri" panose="020F0502020204030204" pitchFamily="34" charset="0"/>
                <a:cs typeface="Calibri" panose="020F0502020204030204" pitchFamily="34" charset="0"/>
              </a:rPr>
              <a:t>“No one knows how to treat the condition. I feel like a practice mannequin where people try anything and everything with no real thought.”</a:t>
            </a:r>
            <a:endParaRPr lang="en-AU" dirty="0">
              <a:latin typeface="Calibri" panose="020F0502020204030204" pitchFamily="34" charset="0"/>
              <a:cs typeface="Calibri" panose="020F0502020204030204" pitchFamily="34" charset="0"/>
            </a:endParaRPr>
          </a:p>
          <a:p>
            <a:pPr marL="285750" lvl="0" indent="-285750">
              <a:buFont typeface="Arial" panose="020B0604020202020204" pitchFamily="34" charset="0"/>
              <a:buChar char="•"/>
            </a:pPr>
            <a:r>
              <a:rPr lang="en-AU" i="1" dirty="0">
                <a:latin typeface="Calibri" panose="020F0502020204030204" pitchFamily="34" charset="0"/>
                <a:cs typeface="Calibri" panose="020F0502020204030204" pitchFamily="34" charset="0"/>
              </a:rPr>
              <a:t>“Once diagnosed with FND no one wants to do much to help”</a:t>
            </a:r>
            <a:endParaRPr lang="en-AU" dirty="0">
              <a:latin typeface="Calibri" panose="020F0502020204030204" pitchFamily="34" charset="0"/>
              <a:cs typeface="Calibri" panose="020F0502020204030204" pitchFamily="34" charset="0"/>
            </a:endParaRPr>
          </a:p>
        </p:txBody>
      </p:sp>
      <p:sp>
        <p:nvSpPr>
          <p:cNvPr id="6" name="Rectangle 5"/>
          <p:cNvSpPr/>
          <p:nvPr/>
        </p:nvSpPr>
        <p:spPr>
          <a:xfrm>
            <a:off x="820011" y="404663"/>
            <a:ext cx="7503977" cy="646331"/>
          </a:xfrm>
          <a:prstGeom prst="rect">
            <a:avLst/>
          </a:prstGeom>
        </p:spPr>
        <p:txBody>
          <a:bodyPr wrap="none">
            <a:spAutoFit/>
          </a:bodyPr>
          <a:lstStyle/>
          <a:p>
            <a:r>
              <a:rPr lang="en-AU" sz="3600" b="1" dirty="0">
                <a:solidFill>
                  <a:srgbClr val="40A868"/>
                </a:solidFill>
              </a:rPr>
              <a:t>What happens after diagnosis?</a:t>
            </a:r>
          </a:p>
        </p:txBody>
      </p:sp>
    </p:spTree>
    <p:extLst>
      <p:ext uri="{BB962C8B-B14F-4D97-AF65-F5344CB8AC3E}">
        <p14:creationId xmlns:p14="http://schemas.microsoft.com/office/powerpoint/2010/main" val="29498716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79512" y="1412776"/>
            <a:ext cx="8784976" cy="5040560"/>
          </a:xfrm>
        </p:spPr>
        <p:txBody>
          <a:bodyPr>
            <a:normAutofit/>
          </a:bodyPr>
          <a:lstStyle/>
          <a:p>
            <a:r>
              <a:rPr lang="en-AU" sz="2400" dirty="0" smtClean="0"/>
              <a:t>Impacts independent </a:t>
            </a:r>
            <a:r>
              <a:rPr lang="en-AU" sz="2400" b="1" dirty="0" smtClean="0"/>
              <a:t>self care </a:t>
            </a:r>
            <a:r>
              <a:rPr lang="en-AU" sz="2400" dirty="0" smtClean="0"/>
              <a:t>[87%]</a:t>
            </a:r>
          </a:p>
          <a:p>
            <a:r>
              <a:rPr lang="en-AU" sz="2400" dirty="0" smtClean="0"/>
              <a:t>Impacts ability to perform </a:t>
            </a:r>
            <a:r>
              <a:rPr lang="en-AU" sz="2400" b="1" dirty="0" smtClean="0"/>
              <a:t>domestic tasks </a:t>
            </a:r>
            <a:r>
              <a:rPr lang="en-AU" sz="2400" dirty="0" smtClean="0"/>
              <a:t>[98%]</a:t>
            </a:r>
          </a:p>
        </p:txBody>
      </p:sp>
      <p:sp>
        <p:nvSpPr>
          <p:cNvPr id="4" name="Title 3"/>
          <p:cNvSpPr>
            <a:spLocks noGrp="1"/>
          </p:cNvSpPr>
          <p:nvPr>
            <p:ph type="title"/>
          </p:nvPr>
        </p:nvSpPr>
        <p:spPr/>
        <p:txBody>
          <a:bodyPr>
            <a:normAutofit fontScale="90000"/>
          </a:bodyPr>
          <a:lstStyle/>
          <a:p>
            <a:r>
              <a:rPr lang="en-AU" b="1" dirty="0">
                <a:solidFill>
                  <a:srgbClr val="40A868"/>
                </a:solidFill>
              </a:rPr>
              <a:t>HOW DOES FND IMPACT DAILY LIFE</a:t>
            </a:r>
            <a:r>
              <a:rPr lang="en-AU" b="1" dirty="0" smtClean="0">
                <a:solidFill>
                  <a:srgbClr val="40A868"/>
                </a:solidFill>
              </a:rPr>
              <a:t>?</a:t>
            </a:r>
            <a:endParaRPr lang="en-AU" dirty="0"/>
          </a:p>
        </p:txBody>
      </p:sp>
      <p:pic>
        <p:nvPicPr>
          <p:cNvPr id="5" name="Picture 4"/>
          <p:cNvPicPr/>
          <p:nvPr/>
        </p:nvPicPr>
        <p:blipFill>
          <a:blip r:embed="rId3"/>
          <a:stretch>
            <a:fillRect/>
          </a:stretch>
        </p:blipFill>
        <p:spPr>
          <a:xfrm>
            <a:off x="323528" y="2492896"/>
            <a:ext cx="3661410" cy="25755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p:nvPr/>
        </p:nvPicPr>
        <p:blipFill>
          <a:blip r:embed="rId4"/>
          <a:stretch>
            <a:fillRect/>
          </a:stretch>
        </p:blipFill>
        <p:spPr>
          <a:xfrm>
            <a:off x="4565079" y="2499256"/>
            <a:ext cx="3698240" cy="2569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aphicFrame>
        <p:nvGraphicFramePr>
          <p:cNvPr id="2" name="Table 1"/>
          <p:cNvGraphicFramePr>
            <a:graphicFrameLocks noGrp="1"/>
          </p:cNvGraphicFramePr>
          <p:nvPr>
            <p:extLst>
              <p:ext uri="{D42A27DB-BD31-4B8C-83A1-F6EECF244321}">
                <p14:modId xmlns:p14="http://schemas.microsoft.com/office/powerpoint/2010/main" val="3697241429"/>
              </p:ext>
            </p:extLst>
          </p:nvPr>
        </p:nvGraphicFramePr>
        <p:xfrm>
          <a:off x="323528" y="5877272"/>
          <a:ext cx="3661410" cy="556260"/>
        </p:xfrm>
        <a:graphic>
          <a:graphicData uri="http://schemas.openxmlformats.org/drawingml/2006/table">
            <a:tbl>
              <a:tblPr>
                <a:tableStyleId>{5C22544A-7EE6-4342-B048-85BDC9FD1C3A}</a:tableStyleId>
              </a:tblPr>
              <a:tblGrid>
                <a:gridCol w="3661410"/>
              </a:tblGrid>
              <a:tr h="365760">
                <a:tc>
                  <a:txBody>
                    <a:bodyPr/>
                    <a:lstStyle/>
                    <a:p>
                      <a:pPr algn="l" fontAlgn="b"/>
                      <a:r>
                        <a:rPr lang="en-AU" sz="1200" i="1" u="none" strike="noStrike" dirty="0" smtClean="0">
                          <a:effectLst/>
                          <a:latin typeface="Calibri" panose="020F0502020204030204" pitchFamily="34" charset="0"/>
                          <a:cs typeface="Calibri" panose="020F0502020204030204" pitchFamily="34" charset="0"/>
                        </a:rPr>
                        <a:t>“I </a:t>
                      </a:r>
                      <a:r>
                        <a:rPr lang="en-AU" sz="1200" i="1" u="none" strike="noStrike" dirty="0">
                          <a:effectLst/>
                          <a:latin typeface="Calibri" panose="020F0502020204030204" pitchFamily="34" charset="0"/>
                          <a:cs typeface="Calibri" panose="020F0502020204030204" pitchFamily="34" charset="0"/>
                        </a:rPr>
                        <a:t>can no longer cook, do basic housework, or do the grocery shopping, occasionally need assistance with basic personal care</a:t>
                      </a:r>
                      <a:r>
                        <a:rPr lang="en-AU" sz="1200" i="1" u="none" strike="noStrike" dirty="0" smtClean="0">
                          <a:effectLst/>
                          <a:latin typeface="Calibri" panose="020F0502020204030204" pitchFamily="34" charset="0"/>
                          <a:cs typeface="Calibri" panose="020F0502020204030204" pitchFamily="34" charset="0"/>
                        </a:rPr>
                        <a:t>.”</a:t>
                      </a:r>
                      <a:endParaRPr lang="en-AU" sz="1200" b="0" i="1"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b"/>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400083301"/>
              </p:ext>
            </p:extLst>
          </p:nvPr>
        </p:nvGraphicFramePr>
        <p:xfrm>
          <a:off x="289273" y="5229200"/>
          <a:ext cx="3661410" cy="556260"/>
        </p:xfrm>
        <a:graphic>
          <a:graphicData uri="http://schemas.openxmlformats.org/drawingml/2006/table">
            <a:tbl>
              <a:tblPr>
                <a:tableStyleId>{5C22544A-7EE6-4342-B048-85BDC9FD1C3A}</a:tableStyleId>
              </a:tblPr>
              <a:tblGrid>
                <a:gridCol w="3661410"/>
              </a:tblGrid>
              <a:tr h="365760">
                <a:tc>
                  <a:txBody>
                    <a:bodyPr/>
                    <a:lstStyle/>
                    <a:p>
                      <a:pPr algn="l" fontAlgn="b"/>
                      <a:r>
                        <a:rPr lang="en-AU" sz="1200" i="1" u="none" strike="noStrike" dirty="0">
                          <a:effectLst/>
                          <a:latin typeface="Calibri" panose="020F0502020204030204" pitchFamily="34" charset="0"/>
                          <a:cs typeface="Calibri" panose="020F0502020204030204" pitchFamily="34" charset="0"/>
                        </a:rPr>
                        <a:t>I cannot prepare my own food, I only shower once every 10 days, I require assistance to toilet. I cannot do anything for myself. I am 100% reliant on others.</a:t>
                      </a:r>
                      <a:endParaRPr lang="en-AU" sz="1200" b="0" i="1"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b"/>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143140906"/>
              </p:ext>
            </p:extLst>
          </p:nvPr>
        </p:nvGraphicFramePr>
        <p:xfrm>
          <a:off x="4499992" y="5373216"/>
          <a:ext cx="3960440" cy="868680"/>
        </p:xfrm>
        <a:graphic>
          <a:graphicData uri="http://schemas.openxmlformats.org/drawingml/2006/table">
            <a:tbl>
              <a:tblPr>
                <a:tableStyleId>{5C22544A-7EE6-4342-B048-85BDC9FD1C3A}</a:tableStyleId>
              </a:tblPr>
              <a:tblGrid>
                <a:gridCol w="3960440"/>
              </a:tblGrid>
              <a:tr h="182880">
                <a:tc>
                  <a:txBody>
                    <a:bodyPr/>
                    <a:lstStyle/>
                    <a:p>
                      <a:pPr algn="l" fontAlgn="b"/>
                      <a:r>
                        <a:rPr lang="en-AU" sz="1400" i="1" u="none" strike="noStrike">
                          <a:effectLst/>
                          <a:latin typeface="Calibri" panose="020F0502020204030204" pitchFamily="34" charset="0"/>
                          <a:cs typeface="Calibri" panose="020F0502020204030204" pitchFamily="34" charset="0"/>
                        </a:rPr>
                        <a:t>I can't cook, I can't shop, I can't clean. I'm 100% reliant on others to do everything for me.</a:t>
                      </a:r>
                      <a:endParaRPr lang="en-AU" sz="1400" b="0" i="1"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b"/>
                </a:tc>
              </a:tr>
              <a:tr h="365760">
                <a:tc>
                  <a:txBody>
                    <a:bodyPr/>
                    <a:lstStyle/>
                    <a:p>
                      <a:pPr algn="l" fontAlgn="b"/>
                      <a:r>
                        <a:rPr lang="en-AU" sz="1400" i="1" u="none" strike="noStrike" dirty="0">
                          <a:effectLst/>
                          <a:latin typeface="Calibri" panose="020F0502020204030204" pitchFamily="34" charset="0"/>
                          <a:cs typeface="Calibri" panose="020F0502020204030204" pitchFamily="34" charset="0"/>
                        </a:rPr>
                        <a:t>I live in assisted living.   Meals are bought to my bed as I can't sit at table.   Cleaning my room is done for me</a:t>
                      </a:r>
                      <a:endParaRPr lang="en-AU" sz="1400" b="0" i="1"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b"/>
                </a:tc>
              </a:tr>
            </a:tbl>
          </a:graphicData>
        </a:graphic>
      </p:graphicFrame>
    </p:spTree>
    <p:extLst>
      <p:ext uri="{BB962C8B-B14F-4D97-AF65-F5344CB8AC3E}">
        <p14:creationId xmlns:p14="http://schemas.microsoft.com/office/powerpoint/2010/main" val="27761733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AU" b="1" dirty="0">
                <a:solidFill>
                  <a:srgbClr val="40A868"/>
                </a:solidFill>
              </a:rPr>
              <a:t>HOW DOES FND IMPACT DAILY LIFE</a:t>
            </a:r>
            <a:r>
              <a:rPr lang="en-AU" b="1" dirty="0" smtClean="0">
                <a:solidFill>
                  <a:srgbClr val="40A868"/>
                </a:solidFill>
              </a:rPr>
              <a:t>?</a:t>
            </a:r>
            <a:endParaRPr lang="en-AU" dirty="0"/>
          </a:p>
        </p:txBody>
      </p:sp>
      <p:pic>
        <p:nvPicPr>
          <p:cNvPr id="5" name="Picture 4"/>
          <p:cNvPicPr/>
          <p:nvPr/>
        </p:nvPicPr>
        <p:blipFill>
          <a:blip r:embed="rId3"/>
          <a:stretch>
            <a:fillRect/>
          </a:stretch>
        </p:blipFill>
        <p:spPr>
          <a:xfrm>
            <a:off x="1115616" y="3766413"/>
            <a:ext cx="2985246" cy="21564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p:nvPr/>
        </p:nvPicPr>
        <p:blipFill>
          <a:blip r:embed="rId4"/>
          <a:stretch>
            <a:fillRect/>
          </a:stretch>
        </p:blipFill>
        <p:spPr>
          <a:xfrm>
            <a:off x="5508104" y="2996953"/>
            <a:ext cx="3024336" cy="22885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Rectangle 1"/>
          <p:cNvSpPr/>
          <p:nvPr/>
        </p:nvSpPr>
        <p:spPr>
          <a:xfrm>
            <a:off x="1890192" y="5922858"/>
            <a:ext cx="2448272" cy="523220"/>
          </a:xfrm>
          <a:prstGeom prst="rect">
            <a:avLst/>
          </a:prstGeom>
        </p:spPr>
        <p:txBody>
          <a:bodyPr wrap="square">
            <a:spAutoFit/>
          </a:bodyPr>
          <a:lstStyle/>
          <a:p>
            <a:r>
              <a:rPr lang="en-AU" sz="1400" dirty="0">
                <a:latin typeface="Calibri" panose="020F0502020204030204" pitchFamily="34" charset="0"/>
                <a:cs typeface="Calibri" panose="020F0502020204030204" pitchFamily="34" charset="0"/>
              </a:rPr>
              <a:t>Impacts </a:t>
            </a:r>
            <a:r>
              <a:rPr lang="en-AU" sz="1400" b="1" dirty="0">
                <a:latin typeface="Calibri" panose="020F0502020204030204" pitchFamily="34" charset="0"/>
                <a:cs typeface="Calibri" panose="020F0502020204030204" pitchFamily="34" charset="0"/>
              </a:rPr>
              <a:t>social and leisure activities </a:t>
            </a:r>
            <a:r>
              <a:rPr lang="en-AU" sz="1400" dirty="0">
                <a:latin typeface="Calibri" panose="020F0502020204030204" pitchFamily="34" charset="0"/>
                <a:cs typeface="Calibri" panose="020F0502020204030204" pitchFamily="34" charset="0"/>
              </a:rPr>
              <a:t>[99%]</a:t>
            </a:r>
          </a:p>
        </p:txBody>
      </p:sp>
      <p:sp>
        <p:nvSpPr>
          <p:cNvPr id="8" name="Rectangle 7"/>
          <p:cNvSpPr/>
          <p:nvPr/>
        </p:nvSpPr>
        <p:spPr>
          <a:xfrm>
            <a:off x="6120172" y="5517232"/>
            <a:ext cx="2592288" cy="523220"/>
          </a:xfrm>
          <a:prstGeom prst="rect">
            <a:avLst/>
          </a:prstGeom>
        </p:spPr>
        <p:txBody>
          <a:bodyPr wrap="square">
            <a:spAutoFit/>
          </a:bodyPr>
          <a:lstStyle/>
          <a:p>
            <a:r>
              <a:rPr lang="en-AU" sz="1400" dirty="0">
                <a:latin typeface="Calibri" panose="020F0502020204030204" pitchFamily="34" charset="0"/>
                <a:cs typeface="Calibri" panose="020F0502020204030204" pitchFamily="34" charset="0"/>
              </a:rPr>
              <a:t>Impacts ability to maintain </a:t>
            </a:r>
            <a:r>
              <a:rPr lang="en-AU" sz="1400" b="1" dirty="0">
                <a:latin typeface="Calibri" panose="020F0502020204030204" pitchFamily="34" charset="0"/>
                <a:cs typeface="Calibri" panose="020F0502020204030204" pitchFamily="34" charset="0"/>
              </a:rPr>
              <a:t>friendships</a:t>
            </a:r>
            <a:r>
              <a:rPr lang="en-AU" sz="1400" dirty="0">
                <a:latin typeface="Calibri" panose="020F0502020204030204" pitchFamily="34" charset="0"/>
                <a:cs typeface="Calibri" panose="020F0502020204030204" pitchFamily="34" charset="0"/>
              </a:rPr>
              <a:t> / relationships [90%]</a:t>
            </a:r>
          </a:p>
        </p:txBody>
      </p:sp>
      <p:pic>
        <p:nvPicPr>
          <p:cNvPr id="10" name="Picture 9"/>
          <p:cNvPicPr/>
          <p:nvPr/>
        </p:nvPicPr>
        <p:blipFill>
          <a:blip r:embed="rId5"/>
          <a:stretch>
            <a:fillRect/>
          </a:stretch>
        </p:blipFill>
        <p:spPr>
          <a:xfrm>
            <a:off x="1115616" y="1556792"/>
            <a:ext cx="3168352" cy="19442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Rectangle 10"/>
          <p:cNvSpPr/>
          <p:nvPr/>
        </p:nvSpPr>
        <p:spPr>
          <a:xfrm>
            <a:off x="4355976" y="1988840"/>
            <a:ext cx="3528392" cy="646331"/>
          </a:xfrm>
          <a:prstGeom prst="rect">
            <a:avLst/>
          </a:prstGeom>
        </p:spPr>
        <p:txBody>
          <a:bodyPr wrap="square">
            <a:spAutoFit/>
          </a:bodyPr>
          <a:lstStyle/>
          <a:p>
            <a:r>
              <a:rPr lang="en-AU" dirty="0">
                <a:latin typeface="Calibri" panose="020F0502020204030204" pitchFamily="34" charset="0"/>
                <a:cs typeface="Calibri" panose="020F0502020204030204" pitchFamily="34" charset="0"/>
              </a:rPr>
              <a:t>Impacts </a:t>
            </a:r>
            <a:r>
              <a:rPr lang="en-AU" b="1" dirty="0">
                <a:latin typeface="Calibri" panose="020F0502020204030204" pitchFamily="34" charset="0"/>
                <a:cs typeface="Calibri" panose="020F0502020204030204" pitchFamily="34" charset="0"/>
              </a:rPr>
              <a:t>community access </a:t>
            </a:r>
            <a:r>
              <a:rPr lang="en-AU" dirty="0">
                <a:latin typeface="Calibri" panose="020F0502020204030204" pitchFamily="34" charset="0"/>
                <a:cs typeface="Calibri" panose="020F0502020204030204" pitchFamily="34" charset="0"/>
              </a:rPr>
              <a:t>–mobility/transport [95%]</a:t>
            </a:r>
          </a:p>
        </p:txBody>
      </p:sp>
    </p:spTree>
    <p:extLst>
      <p:ext uri="{BB962C8B-B14F-4D97-AF65-F5344CB8AC3E}">
        <p14:creationId xmlns:p14="http://schemas.microsoft.com/office/powerpoint/2010/main" val="9238608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sz="3200" b="1" dirty="0">
                <a:solidFill>
                  <a:schemeClr val="accent1"/>
                </a:solidFill>
                <a:latin typeface="Calibri" panose="020F0502020204030204" pitchFamily="34" charset="0"/>
                <a:cs typeface="Calibri" panose="020F0502020204030204" pitchFamily="34" charset="0"/>
              </a:rPr>
              <a:t>What is Functional Neurological Disorder [FND]?</a:t>
            </a:r>
            <a:endParaRPr lang="en-AU" sz="2800" dirty="0">
              <a:solidFill>
                <a:srgbClr val="40A868"/>
              </a:solidFill>
            </a:endParaRPr>
          </a:p>
        </p:txBody>
      </p:sp>
      <p:sp>
        <p:nvSpPr>
          <p:cNvPr id="4" name="Rectangle 3"/>
          <p:cNvSpPr/>
          <p:nvPr/>
        </p:nvSpPr>
        <p:spPr>
          <a:xfrm>
            <a:off x="375253" y="1628800"/>
            <a:ext cx="8280920" cy="4524315"/>
          </a:xfrm>
          <a:prstGeom prst="rect">
            <a:avLst/>
          </a:prstGeom>
          <a:solidFill>
            <a:schemeClr val="accent5">
              <a:lumMod val="20000"/>
              <a:lumOff val="80000"/>
            </a:schemeClr>
          </a:solidFill>
          <a:ln>
            <a:solidFill>
              <a:schemeClr val="accent1"/>
            </a:solidFill>
          </a:ln>
        </p:spPr>
        <p:txBody>
          <a:bodyPr wrap="square">
            <a:spAutoFit/>
          </a:bodyPr>
          <a:lstStyle/>
          <a:p>
            <a:pPr marL="457200" indent="-457200">
              <a:buFont typeface="Arial" panose="020B0604020202020204" pitchFamily="34" charset="0"/>
              <a:buChar char="•"/>
            </a:pPr>
            <a:r>
              <a:rPr lang="en-AU" sz="3200" dirty="0">
                <a:solidFill>
                  <a:schemeClr val="accent1"/>
                </a:solidFill>
                <a:latin typeface="Calibri" panose="020F0502020204030204" pitchFamily="34" charset="0"/>
                <a:cs typeface="Calibri" panose="020F0502020204030204" pitchFamily="34" charset="0"/>
              </a:rPr>
              <a:t>Functional disorders are one of the most </a:t>
            </a:r>
            <a:r>
              <a:rPr lang="en-AU" sz="3200" b="1" u="sng" dirty="0">
                <a:solidFill>
                  <a:schemeClr val="accent1"/>
                </a:solidFill>
                <a:latin typeface="Calibri" panose="020F0502020204030204" pitchFamily="34" charset="0"/>
                <a:cs typeface="Calibri" panose="020F0502020204030204" pitchFamily="34" charset="0"/>
              </a:rPr>
              <a:t>common</a:t>
            </a:r>
            <a:r>
              <a:rPr lang="en-AU" sz="3200" dirty="0">
                <a:solidFill>
                  <a:schemeClr val="accent1"/>
                </a:solidFill>
                <a:latin typeface="Calibri" panose="020F0502020204030204" pitchFamily="34" charset="0"/>
                <a:cs typeface="Calibri" panose="020F0502020204030204" pitchFamily="34" charset="0"/>
              </a:rPr>
              <a:t> diagnoses in neurologic </a:t>
            </a:r>
            <a:r>
              <a:rPr lang="en-AU" sz="3200" dirty="0" smtClean="0">
                <a:solidFill>
                  <a:schemeClr val="accent1"/>
                </a:solidFill>
                <a:latin typeface="Calibri" panose="020F0502020204030204" pitchFamily="34" charset="0"/>
                <a:cs typeface="Calibri" panose="020F0502020204030204" pitchFamily="34" charset="0"/>
              </a:rPr>
              <a:t>practice. </a:t>
            </a:r>
          </a:p>
          <a:p>
            <a:r>
              <a:rPr lang="en-AU" sz="3200" dirty="0" smtClean="0">
                <a:solidFill>
                  <a:schemeClr val="accent1"/>
                </a:solidFill>
                <a:latin typeface="Calibri" panose="020F0502020204030204" pitchFamily="34" charset="0"/>
                <a:cs typeface="Calibri" panose="020F0502020204030204" pitchFamily="34" charset="0"/>
              </a:rPr>
              <a:t> </a:t>
            </a:r>
          </a:p>
          <a:p>
            <a:pPr marL="457200" indent="-457200">
              <a:buFont typeface="Arial" panose="020B0604020202020204" pitchFamily="34" charset="0"/>
              <a:buChar char="•"/>
            </a:pPr>
            <a:r>
              <a:rPr lang="en-AU" sz="3200" dirty="0" smtClean="0">
                <a:solidFill>
                  <a:schemeClr val="accent1"/>
                </a:solidFill>
                <a:latin typeface="Calibri" panose="020F0502020204030204" pitchFamily="34" charset="0"/>
                <a:cs typeface="Calibri" panose="020F0502020204030204" pitchFamily="34" charset="0"/>
              </a:rPr>
              <a:t>It </a:t>
            </a:r>
            <a:r>
              <a:rPr lang="en-AU" sz="3200" dirty="0">
                <a:solidFill>
                  <a:schemeClr val="accent1"/>
                </a:solidFill>
                <a:latin typeface="Calibri" panose="020F0502020204030204" pitchFamily="34" charset="0"/>
                <a:cs typeface="Calibri" panose="020F0502020204030204" pitchFamily="34" charset="0"/>
              </a:rPr>
              <a:t>is the second most common reason for a neurological consultation, after headache.  </a:t>
            </a:r>
            <a:endParaRPr lang="en-AU" sz="3200" dirty="0" smtClean="0">
              <a:solidFill>
                <a:schemeClr val="accent1"/>
              </a:solidFill>
              <a:latin typeface="Calibri" panose="020F0502020204030204" pitchFamily="34" charset="0"/>
              <a:cs typeface="Calibri" panose="020F0502020204030204" pitchFamily="34" charset="0"/>
            </a:endParaRPr>
          </a:p>
          <a:p>
            <a:endParaRPr lang="en-AU" sz="3200" dirty="0" smtClean="0">
              <a:solidFill>
                <a:schemeClr val="accent1"/>
              </a:solidFill>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AU" sz="3200" dirty="0" smtClean="0">
                <a:solidFill>
                  <a:schemeClr val="accent1"/>
                </a:solidFill>
                <a:latin typeface="Calibri" panose="020F0502020204030204" pitchFamily="34" charset="0"/>
                <a:cs typeface="Calibri" panose="020F0502020204030204" pitchFamily="34" charset="0"/>
              </a:rPr>
              <a:t>People </a:t>
            </a:r>
            <a:r>
              <a:rPr lang="en-AU" sz="3200" dirty="0">
                <a:solidFill>
                  <a:schemeClr val="accent1"/>
                </a:solidFill>
                <a:latin typeface="Calibri" panose="020F0502020204030204" pitchFamily="34" charset="0"/>
                <a:cs typeface="Calibri" panose="020F0502020204030204" pitchFamily="34" charset="0"/>
              </a:rPr>
              <a:t>with functional seizures make up one quarter of those referred to specialist epilepsy </a:t>
            </a:r>
            <a:r>
              <a:rPr lang="en-AU" sz="3200" dirty="0" smtClean="0">
                <a:solidFill>
                  <a:schemeClr val="accent1"/>
                </a:solidFill>
                <a:latin typeface="Calibri" panose="020F0502020204030204" pitchFamily="34" charset="0"/>
                <a:cs typeface="Calibri" panose="020F0502020204030204" pitchFamily="34" charset="0"/>
              </a:rPr>
              <a:t>clinics. </a:t>
            </a:r>
            <a:endParaRPr lang="en-AU" sz="3200" dirty="0">
              <a:solidFill>
                <a:schemeClr val="accent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935522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AU" b="1" dirty="0">
                <a:solidFill>
                  <a:srgbClr val="40A868"/>
                </a:solidFill>
              </a:rPr>
              <a:t>HOW DOES FND IMPACT DAILY LIFE</a:t>
            </a:r>
            <a:r>
              <a:rPr lang="en-AU" b="1" dirty="0" smtClean="0">
                <a:solidFill>
                  <a:srgbClr val="40A868"/>
                </a:solidFill>
              </a:rPr>
              <a:t>?</a:t>
            </a:r>
            <a:endParaRPr lang="en-AU" dirty="0"/>
          </a:p>
        </p:txBody>
      </p:sp>
      <p:pic>
        <p:nvPicPr>
          <p:cNvPr id="7" name="Picture 6"/>
          <p:cNvPicPr/>
          <p:nvPr/>
        </p:nvPicPr>
        <p:blipFill>
          <a:blip r:embed="rId3"/>
          <a:stretch>
            <a:fillRect/>
          </a:stretch>
        </p:blipFill>
        <p:spPr>
          <a:xfrm>
            <a:off x="498426" y="1916832"/>
            <a:ext cx="3528392" cy="28083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Rectangle 8"/>
          <p:cNvSpPr/>
          <p:nvPr/>
        </p:nvSpPr>
        <p:spPr>
          <a:xfrm>
            <a:off x="755576" y="4869160"/>
            <a:ext cx="3168352" cy="338554"/>
          </a:xfrm>
          <a:prstGeom prst="rect">
            <a:avLst/>
          </a:prstGeom>
        </p:spPr>
        <p:txBody>
          <a:bodyPr wrap="square">
            <a:spAutoFit/>
          </a:bodyPr>
          <a:lstStyle/>
          <a:p>
            <a:r>
              <a:rPr lang="en-AU" sz="1600" dirty="0">
                <a:latin typeface="Calibri" panose="020F0502020204030204" pitchFamily="34" charset="0"/>
                <a:cs typeface="Calibri" panose="020F0502020204030204" pitchFamily="34" charset="0"/>
              </a:rPr>
              <a:t>Impacts </a:t>
            </a:r>
            <a:r>
              <a:rPr lang="en-AU" sz="1600" b="1" dirty="0">
                <a:latin typeface="Calibri" panose="020F0502020204030204" pitchFamily="34" charset="0"/>
                <a:cs typeface="Calibri" panose="020F0502020204030204" pitchFamily="34" charset="0"/>
              </a:rPr>
              <a:t>Mental Well-being </a:t>
            </a:r>
            <a:r>
              <a:rPr lang="en-AU" sz="1600" dirty="0">
                <a:latin typeface="Calibri" panose="020F0502020204030204" pitchFamily="34" charset="0"/>
                <a:cs typeface="Calibri" panose="020F0502020204030204" pitchFamily="34" charset="0"/>
              </a:rPr>
              <a:t>- [98%]</a:t>
            </a:r>
          </a:p>
        </p:txBody>
      </p:sp>
      <p:sp>
        <p:nvSpPr>
          <p:cNvPr id="12" name="Rectangle 11"/>
          <p:cNvSpPr/>
          <p:nvPr/>
        </p:nvSpPr>
        <p:spPr>
          <a:xfrm>
            <a:off x="4355976" y="1700808"/>
            <a:ext cx="4572000" cy="3970318"/>
          </a:xfrm>
          <a:prstGeom prst="rect">
            <a:avLst/>
          </a:prstGeom>
          <a:solidFill>
            <a:schemeClr val="accent5">
              <a:lumMod val="20000"/>
              <a:lumOff val="80000"/>
            </a:schemeClr>
          </a:solidFill>
        </p:spPr>
        <p:txBody>
          <a:bodyPr>
            <a:spAutoFit/>
          </a:bodyPr>
          <a:lstStyle/>
          <a:p>
            <a:pPr marL="285750" lvl="0" indent="-285750">
              <a:buFont typeface="Arial" panose="020B0604020202020204" pitchFamily="34" charset="0"/>
              <a:buChar char="•"/>
            </a:pPr>
            <a:r>
              <a:rPr lang="en-AU" i="1" dirty="0"/>
              <a:t>“Deep depression BECAUSE of losing my life and abilities to this condition. Suicidal”</a:t>
            </a:r>
            <a:endParaRPr lang="en-AU" dirty="0"/>
          </a:p>
          <a:p>
            <a:pPr marL="285750" lvl="0" indent="-285750">
              <a:buFont typeface="Arial" panose="020B0604020202020204" pitchFamily="34" charset="0"/>
              <a:buChar char="•"/>
            </a:pPr>
            <a:r>
              <a:rPr lang="en-AU" i="1" dirty="0"/>
              <a:t>“I go through depressive episodes, hopelessness, anxiety, etc.”</a:t>
            </a:r>
            <a:endParaRPr lang="en-AU" dirty="0"/>
          </a:p>
          <a:p>
            <a:pPr marL="285750" lvl="0" indent="-285750">
              <a:buFont typeface="Arial" panose="020B0604020202020204" pitchFamily="34" charset="0"/>
              <a:buChar char="•"/>
            </a:pPr>
            <a:r>
              <a:rPr lang="en-AU" i="1" dirty="0"/>
              <a:t>“I am so depressed. I am lonely. Lost. Scared. Have bleak outlook of future</a:t>
            </a:r>
            <a:r>
              <a:rPr lang="en-AU" i="1" dirty="0" smtClean="0"/>
              <a:t>.”</a:t>
            </a:r>
          </a:p>
          <a:p>
            <a:pPr marL="285750" lvl="0" indent="-285750">
              <a:buFont typeface="Arial" panose="020B0604020202020204" pitchFamily="34" charset="0"/>
              <a:buChar char="•"/>
            </a:pPr>
            <a:r>
              <a:rPr lang="en-AU" i="1" dirty="0"/>
              <a:t>“It is hard enough adapting to such a disabling illness but having to deal with the discriminating and harmful attitudes in society, in the health profession and in the workplace is what does even more damage.  It is a very distressing and debilitating </a:t>
            </a:r>
            <a:r>
              <a:rPr lang="en-AU" i="1" dirty="0" smtClean="0"/>
              <a:t>illness”</a:t>
            </a:r>
            <a:endParaRPr lang="en-AU" dirty="0"/>
          </a:p>
        </p:txBody>
      </p:sp>
    </p:spTree>
    <p:extLst>
      <p:ext uri="{BB962C8B-B14F-4D97-AF65-F5344CB8AC3E}">
        <p14:creationId xmlns:p14="http://schemas.microsoft.com/office/powerpoint/2010/main" val="10199835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AU" b="1" dirty="0">
                <a:solidFill>
                  <a:srgbClr val="40A868"/>
                </a:solidFill>
              </a:rPr>
              <a:t>HOW DOES FND IMPACT DAILY LIFE</a:t>
            </a:r>
            <a:r>
              <a:rPr lang="en-AU" b="1" dirty="0" smtClean="0">
                <a:solidFill>
                  <a:srgbClr val="40A868"/>
                </a:solidFill>
              </a:rPr>
              <a:t>?</a:t>
            </a:r>
            <a:endParaRPr lang="en-AU"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676" y="1556792"/>
            <a:ext cx="2734154" cy="18714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6" name="Picture 5"/>
          <p:cNvPicPr/>
          <p:nvPr/>
        </p:nvPicPr>
        <p:blipFill>
          <a:blip r:embed="rId4"/>
          <a:stretch>
            <a:fillRect/>
          </a:stretch>
        </p:blipFill>
        <p:spPr>
          <a:xfrm>
            <a:off x="3203848" y="1567919"/>
            <a:ext cx="2598489" cy="18714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aphicFrame>
        <p:nvGraphicFramePr>
          <p:cNvPr id="5" name="Table 4"/>
          <p:cNvGraphicFramePr>
            <a:graphicFrameLocks noGrp="1"/>
          </p:cNvGraphicFramePr>
          <p:nvPr>
            <p:extLst>
              <p:ext uri="{D42A27DB-BD31-4B8C-83A1-F6EECF244321}">
                <p14:modId xmlns:p14="http://schemas.microsoft.com/office/powerpoint/2010/main" val="620039305"/>
              </p:ext>
            </p:extLst>
          </p:nvPr>
        </p:nvGraphicFramePr>
        <p:xfrm>
          <a:off x="3283307" y="3525782"/>
          <a:ext cx="2526481" cy="1554480"/>
        </p:xfrm>
        <a:graphic>
          <a:graphicData uri="http://schemas.openxmlformats.org/drawingml/2006/table">
            <a:tbl>
              <a:tblPr>
                <a:tableStyleId>{5C22544A-7EE6-4342-B048-85BDC9FD1C3A}</a:tableStyleId>
              </a:tblPr>
              <a:tblGrid>
                <a:gridCol w="1999216"/>
                <a:gridCol w="527265"/>
              </a:tblGrid>
              <a:tr h="168085">
                <a:tc>
                  <a:txBody>
                    <a:bodyPr/>
                    <a:lstStyle/>
                    <a:p>
                      <a:pPr algn="l" fontAlgn="b"/>
                      <a:r>
                        <a:rPr lang="en-AU" sz="1100" u="none" strike="noStrike" dirty="0">
                          <a:effectLst/>
                        </a:rPr>
                        <a:t>Not at all</a:t>
                      </a:r>
                      <a:endParaRPr lang="en-AU" sz="1100" b="0" i="0" u="none" strike="noStrike" dirty="0">
                        <a:solidFill>
                          <a:srgbClr val="000000"/>
                        </a:solidFill>
                        <a:effectLst/>
                        <a:latin typeface="Calibri"/>
                      </a:endParaRPr>
                    </a:p>
                  </a:txBody>
                  <a:tcPr marL="7620" marR="7620" marT="7620" marB="0" anchor="b"/>
                </a:tc>
                <a:tc>
                  <a:txBody>
                    <a:bodyPr/>
                    <a:lstStyle/>
                    <a:p>
                      <a:pPr algn="ctr" fontAlgn="b"/>
                      <a:r>
                        <a:rPr lang="en-AU" sz="1100" u="none" strike="noStrike">
                          <a:effectLst/>
                        </a:rPr>
                        <a:t>2%</a:t>
                      </a:r>
                      <a:endParaRPr lang="en-AU" sz="1100" b="0" i="0" u="none" strike="noStrike">
                        <a:solidFill>
                          <a:srgbClr val="000000"/>
                        </a:solidFill>
                        <a:effectLst/>
                        <a:latin typeface="Calibri"/>
                      </a:endParaRPr>
                    </a:p>
                  </a:txBody>
                  <a:tcPr marL="7620" marR="7620" marT="7620" marB="0" anchor="b"/>
                </a:tc>
              </a:tr>
              <a:tr h="168085">
                <a:tc>
                  <a:txBody>
                    <a:bodyPr/>
                    <a:lstStyle/>
                    <a:p>
                      <a:pPr algn="l" fontAlgn="b"/>
                      <a:r>
                        <a:rPr lang="en-AU" sz="1100" u="none" strike="noStrike" dirty="0">
                          <a:effectLst/>
                        </a:rPr>
                        <a:t>A little </a:t>
                      </a:r>
                      <a:endParaRPr lang="en-AU" sz="1100" b="0" i="0" u="none" strike="noStrike" dirty="0">
                        <a:solidFill>
                          <a:srgbClr val="000000"/>
                        </a:solidFill>
                        <a:effectLst/>
                        <a:latin typeface="Calibri"/>
                      </a:endParaRPr>
                    </a:p>
                  </a:txBody>
                  <a:tcPr marL="7620" marR="7620" marT="7620" marB="0" anchor="b"/>
                </a:tc>
                <a:tc>
                  <a:txBody>
                    <a:bodyPr/>
                    <a:lstStyle/>
                    <a:p>
                      <a:pPr algn="ctr" fontAlgn="b"/>
                      <a:r>
                        <a:rPr lang="en-AU" sz="1100" u="none" strike="noStrike">
                          <a:effectLst/>
                        </a:rPr>
                        <a:t>6%</a:t>
                      </a:r>
                      <a:endParaRPr lang="en-AU" sz="1100" b="0" i="0" u="none" strike="noStrike">
                        <a:solidFill>
                          <a:srgbClr val="000000"/>
                        </a:solidFill>
                        <a:effectLst/>
                        <a:latin typeface="Calibri"/>
                      </a:endParaRPr>
                    </a:p>
                  </a:txBody>
                  <a:tcPr marL="7620" marR="7620" marT="7620" marB="0" anchor="b"/>
                </a:tc>
              </a:tr>
              <a:tr h="168085">
                <a:tc>
                  <a:txBody>
                    <a:bodyPr/>
                    <a:lstStyle/>
                    <a:p>
                      <a:pPr algn="l" fontAlgn="b"/>
                      <a:r>
                        <a:rPr lang="en-AU" sz="1100" u="none" strike="noStrike" dirty="0">
                          <a:effectLst/>
                        </a:rPr>
                        <a:t>Moderately - cut back </a:t>
                      </a:r>
                      <a:r>
                        <a:rPr lang="en-AU" sz="1100" u="none" strike="noStrike" dirty="0" smtClean="0">
                          <a:effectLst/>
                        </a:rPr>
                        <a:t>work /</a:t>
                      </a:r>
                      <a:r>
                        <a:rPr lang="en-AU" sz="1100" u="none" strike="noStrike" dirty="0">
                          <a:effectLst/>
                        </a:rPr>
                        <a:t>study</a:t>
                      </a:r>
                      <a:endParaRPr lang="en-AU" sz="1100" b="0" i="0" u="none" strike="noStrike" dirty="0">
                        <a:solidFill>
                          <a:srgbClr val="000000"/>
                        </a:solidFill>
                        <a:effectLst/>
                        <a:latin typeface="Calibri"/>
                      </a:endParaRPr>
                    </a:p>
                  </a:txBody>
                  <a:tcPr marL="7620" marR="7620" marT="7620" marB="0" anchor="b"/>
                </a:tc>
                <a:tc>
                  <a:txBody>
                    <a:bodyPr/>
                    <a:lstStyle/>
                    <a:p>
                      <a:pPr algn="ctr" fontAlgn="b"/>
                      <a:r>
                        <a:rPr lang="en-AU" sz="1100" u="none" strike="noStrike">
                          <a:effectLst/>
                        </a:rPr>
                        <a:t>13%</a:t>
                      </a:r>
                      <a:endParaRPr lang="en-AU" sz="1100" b="0" i="0" u="none" strike="noStrike">
                        <a:solidFill>
                          <a:srgbClr val="000000"/>
                        </a:solidFill>
                        <a:effectLst/>
                        <a:latin typeface="Calibri"/>
                      </a:endParaRPr>
                    </a:p>
                  </a:txBody>
                  <a:tcPr marL="7620" marR="7620" marT="7620" marB="0" anchor="b"/>
                </a:tc>
              </a:tr>
              <a:tr h="168085">
                <a:tc>
                  <a:txBody>
                    <a:bodyPr/>
                    <a:lstStyle/>
                    <a:p>
                      <a:pPr algn="l" fontAlgn="b"/>
                      <a:r>
                        <a:rPr lang="en-AU" sz="1100" u="none" strike="noStrike" dirty="0">
                          <a:effectLst/>
                        </a:rPr>
                        <a:t>A lot - very difficult to </a:t>
                      </a:r>
                      <a:r>
                        <a:rPr lang="en-AU" sz="1100" u="none" strike="noStrike" dirty="0" smtClean="0">
                          <a:effectLst/>
                        </a:rPr>
                        <a:t>work /</a:t>
                      </a:r>
                      <a:r>
                        <a:rPr lang="en-AU" sz="1100" u="none" strike="noStrike" dirty="0">
                          <a:effectLst/>
                        </a:rPr>
                        <a:t>study</a:t>
                      </a:r>
                      <a:endParaRPr lang="en-AU" sz="1100" b="0" i="0" u="none" strike="noStrike" dirty="0">
                        <a:solidFill>
                          <a:srgbClr val="000000"/>
                        </a:solidFill>
                        <a:effectLst/>
                        <a:latin typeface="Calibri"/>
                      </a:endParaRPr>
                    </a:p>
                  </a:txBody>
                  <a:tcPr marL="7620" marR="7620" marT="7620" marB="0" anchor="b"/>
                </a:tc>
                <a:tc>
                  <a:txBody>
                    <a:bodyPr/>
                    <a:lstStyle/>
                    <a:p>
                      <a:pPr algn="ctr" fontAlgn="b"/>
                      <a:r>
                        <a:rPr lang="en-AU" sz="1100" u="none" strike="noStrike">
                          <a:effectLst/>
                        </a:rPr>
                        <a:t>18%</a:t>
                      </a:r>
                      <a:endParaRPr lang="en-AU" sz="1100" b="0" i="0" u="none" strike="noStrike">
                        <a:solidFill>
                          <a:srgbClr val="000000"/>
                        </a:solidFill>
                        <a:effectLst/>
                        <a:latin typeface="Calibri"/>
                      </a:endParaRPr>
                    </a:p>
                  </a:txBody>
                  <a:tcPr marL="7620" marR="7620" marT="7620" marB="0" anchor="b"/>
                </a:tc>
              </a:tr>
              <a:tr h="328862">
                <a:tc>
                  <a:txBody>
                    <a:bodyPr/>
                    <a:lstStyle/>
                    <a:p>
                      <a:pPr algn="l" fontAlgn="b"/>
                      <a:r>
                        <a:rPr lang="en-AU" sz="1100" u="none" strike="noStrike" dirty="0">
                          <a:effectLst/>
                        </a:rPr>
                        <a:t>Extremely - not able to </a:t>
                      </a:r>
                      <a:r>
                        <a:rPr lang="en-AU" sz="1100" u="none" strike="noStrike" dirty="0" smtClean="0">
                          <a:effectLst/>
                        </a:rPr>
                        <a:t>work /</a:t>
                      </a:r>
                      <a:r>
                        <a:rPr lang="en-AU" sz="1100" u="none" strike="noStrike" dirty="0">
                          <a:effectLst/>
                        </a:rPr>
                        <a:t>study at all</a:t>
                      </a:r>
                      <a:endParaRPr lang="en-AU" sz="1100" b="0" i="0" u="none" strike="noStrike" dirty="0">
                        <a:solidFill>
                          <a:srgbClr val="000000"/>
                        </a:solidFill>
                        <a:effectLst/>
                        <a:latin typeface="Calibri"/>
                      </a:endParaRPr>
                    </a:p>
                  </a:txBody>
                  <a:tcPr marL="7620" marR="7620" marT="7620" marB="0" anchor="b"/>
                </a:tc>
                <a:tc>
                  <a:txBody>
                    <a:bodyPr/>
                    <a:lstStyle/>
                    <a:p>
                      <a:pPr algn="ctr" fontAlgn="b"/>
                      <a:r>
                        <a:rPr lang="en-AU" sz="1100" u="none" strike="noStrike">
                          <a:effectLst/>
                        </a:rPr>
                        <a:t>57%</a:t>
                      </a:r>
                      <a:endParaRPr lang="en-AU" sz="1100" b="0" i="0" u="none" strike="noStrike">
                        <a:solidFill>
                          <a:srgbClr val="000000"/>
                        </a:solidFill>
                        <a:effectLst/>
                        <a:latin typeface="Calibri"/>
                      </a:endParaRPr>
                    </a:p>
                  </a:txBody>
                  <a:tcPr marL="7620" marR="7620" marT="7620" marB="0" anchor="b"/>
                </a:tc>
              </a:tr>
              <a:tr h="168085">
                <a:tc>
                  <a:txBody>
                    <a:bodyPr/>
                    <a:lstStyle/>
                    <a:p>
                      <a:pPr algn="l" fontAlgn="b"/>
                      <a:r>
                        <a:rPr lang="en-AU" sz="1100" u="none" strike="noStrike">
                          <a:effectLst/>
                        </a:rPr>
                        <a:t>Other </a:t>
                      </a:r>
                      <a:endParaRPr lang="en-AU" sz="1100" b="0" i="0" u="none" strike="noStrike">
                        <a:solidFill>
                          <a:srgbClr val="000000"/>
                        </a:solidFill>
                        <a:effectLst/>
                        <a:latin typeface="Calibri"/>
                      </a:endParaRPr>
                    </a:p>
                  </a:txBody>
                  <a:tcPr marL="7620" marR="7620" marT="7620" marB="0" anchor="b"/>
                </a:tc>
                <a:tc>
                  <a:txBody>
                    <a:bodyPr/>
                    <a:lstStyle/>
                    <a:p>
                      <a:pPr algn="ctr" fontAlgn="b"/>
                      <a:r>
                        <a:rPr lang="en-AU" sz="1100" u="none" strike="noStrike" dirty="0">
                          <a:effectLst/>
                        </a:rPr>
                        <a:t>4%</a:t>
                      </a:r>
                      <a:endParaRPr lang="en-AU" sz="1100" b="0" i="0" u="none" strike="noStrike" dirty="0">
                        <a:solidFill>
                          <a:srgbClr val="000000"/>
                        </a:solidFill>
                        <a:effectLst/>
                        <a:latin typeface="Calibri"/>
                      </a:endParaRPr>
                    </a:p>
                  </a:txBody>
                  <a:tcPr marL="7620" marR="7620" marT="7620" marB="0" anchor="b"/>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224777352"/>
              </p:ext>
            </p:extLst>
          </p:nvPr>
        </p:nvGraphicFramePr>
        <p:xfrm>
          <a:off x="258904" y="3526154"/>
          <a:ext cx="2735064" cy="1280160"/>
        </p:xfrm>
        <a:graphic>
          <a:graphicData uri="http://schemas.openxmlformats.org/drawingml/2006/table">
            <a:tbl>
              <a:tblPr>
                <a:tableStyleId>{5C22544A-7EE6-4342-B048-85BDC9FD1C3A}</a:tableStyleId>
              </a:tblPr>
              <a:tblGrid>
                <a:gridCol w="1962811"/>
                <a:gridCol w="772253"/>
              </a:tblGrid>
              <a:tr h="182880">
                <a:tc>
                  <a:txBody>
                    <a:bodyPr/>
                    <a:lstStyle/>
                    <a:p>
                      <a:pPr algn="l" fontAlgn="b"/>
                      <a:r>
                        <a:rPr lang="en-AU" sz="1100" u="none" strike="noStrike">
                          <a:effectLst/>
                        </a:rPr>
                        <a:t>Yes FT Study</a:t>
                      </a:r>
                      <a:endParaRPr lang="en-AU" sz="1100" b="0" i="0" u="none" strike="noStrike">
                        <a:solidFill>
                          <a:srgbClr val="000000"/>
                        </a:solidFill>
                        <a:effectLst/>
                        <a:latin typeface="Calibri"/>
                      </a:endParaRPr>
                    </a:p>
                  </a:txBody>
                  <a:tcPr marL="7620" marR="7620" marT="7620" marB="0" anchor="b"/>
                </a:tc>
                <a:tc>
                  <a:txBody>
                    <a:bodyPr/>
                    <a:lstStyle/>
                    <a:p>
                      <a:pPr algn="ctr" fontAlgn="b"/>
                      <a:r>
                        <a:rPr lang="en-AU" sz="1100" u="none" strike="noStrike">
                          <a:effectLst/>
                        </a:rPr>
                        <a:t>6.5%</a:t>
                      </a:r>
                      <a:endParaRPr lang="en-AU" sz="1100" b="0" i="0" u="none" strike="noStrike">
                        <a:solidFill>
                          <a:srgbClr val="000000"/>
                        </a:solidFill>
                        <a:effectLst/>
                        <a:latin typeface="Calibri"/>
                      </a:endParaRPr>
                    </a:p>
                  </a:txBody>
                  <a:tcPr marL="7620" marR="7620" marT="7620" marB="0" anchor="b"/>
                </a:tc>
              </a:tr>
              <a:tr h="182880">
                <a:tc>
                  <a:txBody>
                    <a:bodyPr/>
                    <a:lstStyle/>
                    <a:p>
                      <a:pPr algn="l" fontAlgn="b"/>
                      <a:r>
                        <a:rPr lang="en-AU" sz="1100" u="none" strike="noStrike">
                          <a:effectLst/>
                        </a:rPr>
                        <a:t>Yes PT Study</a:t>
                      </a:r>
                      <a:endParaRPr lang="en-AU" sz="1100" b="0" i="0" u="none" strike="noStrike">
                        <a:solidFill>
                          <a:srgbClr val="000000"/>
                        </a:solidFill>
                        <a:effectLst/>
                        <a:latin typeface="Calibri"/>
                      </a:endParaRPr>
                    </a:p>
                  </a:txBody>
                  <a:tcPr marL="7620" marR="7620" marT="7620" marB="0" anchor="b"/>
                </a:tc>
                <a:tc>
                  <a:txBody>
                    <a:bodyPr/>
                    <a:lstStyle/>
                    <a:p>
                      <a:pPr algn="ctr" fontAlgn="b"/>
                      <a:r>
                        <a:rPr lang="en-AU" sz="1100" u="none" strike="noStrike">
                          <a:effectLst/>
                        </a:rPr>
                        <a:t>8.5%</a:t>
                      </a:r>
                      <a:endParaRPr lang="en-AU" sz="1100" b="0" i="0" u="none" strike="noStrike">
                        <a:solidFill>
                          <a:srgbClr val="000000"/>
                        </a:solidFill>
                        <a:effectLst/>
                        <a:latin typeface="Calibri"/>
                      </a:endParaRPr>
                    </a:p>
                  </a:txBody>
                  <a:tcPr marL="7620" marR="7620" marT="7620" marB="0" anchor="b"/>
                </a:tc>
              </a:tr>
              <a:tr h="182880">
                <a:tc>
                  <a:txBody>
                    <a:bodyPr/>
                    <a:lstStyle/>
                    <a:p>
                      <a:pPr algn="l" fontAlgn="b"/>
                      <a:r>
                        <a:rPr lang="en-AU" sz="1100" u="none" strike="noStrike">
                          <a:effectLst/>
                        </a:rPr>
                        <a:t>Yes FT Work</a:t>
                      </a:r>
                      <a:endParaRPr lang="en-AU" sz="1100" b="0" i="0" u="none" strike="noStrike">
                        <a:solidFill>
                          <a:srgbClr val="000000"/>
                        </a:solidFill>
                        <a:effectLst/>
                        <a:latin typeface="Calibri"/>
                      </a:endParaRPr>
                    </a:p>
                  </a:txBody>
                  <a:tcPr marL="7620" marR="7620" marT="7620" marB="0" anchor="b"/>
                </a:tc>
                <a:tc>
                  <a:txBody>
                    <a:bodyPr/>
                    <a:lstStyle/>
                    <a:p>
                      <a:pPr algn="ctr" fontAlgn="b"/>
                      <a:r>
                        <a:rPr lang="en-AU" sz="1100" u="none" strike="noStrike">
                          <a:effectLst/>
                        </a:rPr>
                        <a:t>7.5%</a:t>
                      </a:r>
                      <a:endParaRPr lang="en-AU" sz="1100" b="0" i="0" u="none" strike="noStrike">
                        <a:solidFill>
                          <a:srgbClr val="000000"/>
                        </a:solidFill>
                        <a:effectLst/>
                        <a:latin typeface="Calibri"/>
                      </a:endParaRPr>
                    </a:p>
                  </a:txBody>
                  <a:tcPr marL="7620" marR="7620" marT="7620" marB="0" anchor="b"/>
                </a:tc>
              </a:tr>
              <a:tr h="182880">
                <a:tc>
                  <a:txBody>
                    <a:bodyPr/>
                    <a:lstStyle/>
                    <a:p>
                      <a:pPr algn="l" fontAlgn="b"/>
                      <a:r>
                        <a:rPr lang="en-AU" sz="1100" u="none" strike="noStrike">
                          <a:effectLst/>
                        </a:rPr>
                        <a:t>Yes PT Work</a:t>
                      </a:r>
                      <a:endParaRPr lang="en-AU" sz="1100" b="0" i="0" u="none" strike="noStrike">
                        <a:solidFill>
                          <a:srgbClr val="000000"/>
                        </a:solidFill>
                        <a:effectLst/>
                        <a:latin typeface="Calibri"/>
                      </a:endParaRPr>
                    </a:p>
                  </a:txBody>
                  <a:tcPr marL="7620" marR="7620" marT="7620" marB="0" anchor="b"/>
                </a:tc>
                <a:tc>
                  <a:txBody>
                    <a:bodyPr/>
                    <a:lstStyle/>
                    <a:p>
                      <a:pPr algn="ctr" fontAlgn="b"/>
                      <a:r>
                        <a:rPr lang="en-AU" sz="1100" u="none" strike="noStrike">
                          <a:effectLst/>
                        </a:rPr>
                        <a:t>10.5%</a:t>
                      </a:r>
                      <a:endParaRPr lang="en-AU" sz="1100" b="0" i="0" u="none" strike="noStrike">
                        <a:solidFill>
                          <a:srgbClr val="000000"/>
                        </a:solidFill>
                        <a:effectLst/>
                        <a:latin typeface="Calibri"/>
                      </a:endParaRPr>
                    </a:p>
                  </a:txBody>
                  <a:tcPr marL="7620" marR="7620" marT="7620" marB="0" anchor="b"/>
                </a:tc>
              </a:tr>
              <a:tr h="182880">
                <a:tc>
                  <a:txBody>
                    <a:bodyPr/>
                    <a:lstStyle/>
                    <a:p>
                      <a:pPr algn="l" fontAlgn="b"/>
                      <a:r>
                        <a:rPr lang="en-AU" sz="1100" u="none" strike="noStrike">
                          <a:effectLst/>
                        </a:rPr>
                        <a:t>Yes FT Volunteer Work</a:t>
                      </a:r>
                      <a:endParaRPr lang="en-AU" sz="1100" b="0" i="0" u="none" strike="noStrike">
                        <a:solidFill>
                          <a:srgbClr val="000000"/>
                        </a:solidFill>
                        <a:effectLst/>
                        <a:latin typeface="Calibri"/>
                      </a:endParaRPr>
                    </a:p>
                  </a:txBody>
                  <a:tcPr marL="7620" marR="7620" marT="7620" marB="0" anchor="b"/>
                </a:tc>
                <a:tc>
                  <a:txBody>
                    <a:bodyPr/>
                    <a:lstStyle/>
                    <a:p>
                      <a:pPr algn="ctr" fontAlgn="b"/>
                      <a:r>
                        <a:rPr lang="en-AU" sz="1100" u="none" strike="noStrike">
                          <a:effectLst/>
                        </a:rPr>
                        <a:t>1.0%</a:t>
                      </a:r>
                      <a:endParaRPr lang="en-AU" sz="1100" b="0" i="0" u="none" strike="noStrike">
                        <a:solidFill>
                          <a:srgbClr val="000000"/>
                        </a:solidFill>
                        <a:effectLst/>
                        <a:latin typeface="Calibri"/>
                      </a:endParaRPr>
                    </a:p>
                  </a:txBody>
                  <a:tcPr marL="7620" marR="7620" marT="7620" marB="0" anchor="b"/>
                </a:tc>
              </a:tr>
              <a:tr h="182880">
                <a:tc>
                  <a:txBody>
                    <a:bodyPr/>
                    <a:lstStyle/>
                    <a:p>
                      <a:pPr algn="l" fontAlgn="b"/>
                      <a:r>
                        <a:rPr lang="en-AU" sz="1100" u="none" strike="noStrike">
                          <a:effectLst/>
                        </a:rPr>
                        <a:t>Yes PT Volunteer Work</a:t>
                      </a:r>
                      <a:endParaRPr lang="en-AU" sz="1100" b="0" i="0" u="none" strike="noStrike">
                        <a:solidFill>
                          <a:srgbClr val="000000"/>
                        </a:solidFill>
                        <a:effectLst/>
                        <a:latin typeface="Calibri"/>
                      </a:endParaRPr>
                    </a:p>
                  </a:txBody>
                  <a:tcPr marL="7620" marR="7620" marT="7620" marB="0" anchor="b"/>
                </a:tc>
                <a:tc>
                  <a:txBody>
                    <a:bodyPr/>
                    <a:lstStyle/>
                    <a:p>
                      <a:pPr algn="ctr" fontAlgn="b"/>
                      <a:r>
                        <a:rPr lang="en-AU" sz="1100" u="none" strike="noStrike">
                          <a:effectLst/>
                        </a:rPr>
                        <a:t>8.5%</a:t>
                      </a:r>
                      <a:endParaRPr lang="en-AU" sz="1100" b="0" i="0" u="none" strike="noStrike">
                        <a:solidFill>
                          <a:srgbClr val="000000"/>
                        </a:solidFill>
                        <a:effectLst/>
                        <a:latin typeface="Calibri"/>
                      </a:endParaRPr>
                    </a:p>
                  </a:txBody>
                  <a:tcPr marL="7620" marR="7620" marT="7620" marB="0" anchor="b"/>
                </a:tc>
              </a:tr>
              <a:tr h="182880">
                <a:tc>
                  <a:txBody>
                    <a:bodyPr/>
                    <a:lstStyle/>
                    <a:p>
                      <a:pPr algn="l" fontAlgn="b"/>
                      <a:r>
                        <a:rPr lang="en-AU" sz="1100" u="none" strike="noStrike">
                          <a:effectLst/>
                        </a:rPr>
                        <a:t>Not Working or Studying</a:t>
                      </a:r>
                      <a:endParaRPr lang="en-AU" sz="1100" b="0" i="0" u="none" strike="noStrike">
                        <a:solidFill>
                          <a:srgbClr val="000000"/>
                        </a:solidFill>
                        <a:effectLst/>
                        <a:latin typeface="Calibri"/>
                      </a:endParaRPr>
                    </a:p>
                  </a:txBody>
                  <a:tcPr marL="7620" marR="7620" marT="7620" marB="0" anchor="b"/>
                </a:tc>
                <a:tc>
                  <a:txBody>
                    <a:bodyPr/>
                    <a:lstStyle/>
                    <a:p>
                      <a:pPr algn="ctr" fontAlgn="b"/>
                      <a:r>
                        <a:rPr lang="en-AU" sz="1100" u="none" strike="noStrike" dirty="0">
                          <a:effectLst/>
                        </a:rPr>
                        <a:t>67.5%</a:t>
                      </a:r>
                      <a:endParaRPr lang="en-AU" sz="1100" b="0" i="0" u="none" strike="noStrike" dirty="0">
                        <a:solidFill>
                          <a:srgbClr val="000000"/>
                        </a:solidFill>
                        <a:effectLst/>
                        <a:latin typeface="Calibri"/>
                      </a:endParaRPr>
                    </a:p>
                  </a:txBody>
                  <a:tcPr marL="7620" marR="7620" marT="7620" marB="0" anchor="b"/>
                </a:tc>
              </a:tr>
            </a:tbl>
          </a:graphicData>
        </a:graphic>
      </p:graphicFrame>
      <p:pic>
        <p:nvPicPr>
          <p:cNvPr id="9" name="Picture 8"/>
          <p:cNvPicPr/>
          <p:nvPr/>
        </p:nvPicPr>
        <p:blipFill>
          <a:blip r:embed="rId5"/>
          <a:stretch>
            <a:fillRect/>
          </a:stretch>
        </p:blipFill>
        <p:spPr>
          <a:xfrm>
            <a:off x="6084168" y="1564471"/>
            <a:ext cx="2816403" cy="19357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aphicFrame>
        <p:nvGraphicFramePr>
          <p:cNvPr id="10" name="Table 9"/>
          <p:cNvGraphicFramePr>
            <a:graphicFrameLocks noGrp="1"/>
          </p:cNvGraphicFramePr>
          <p:nvPr>
            <p:extLst>
              <p:ext uri="{D42A27DB-BD31-4B8C-83A1-F6EECF244321}">
                <p14:modId xmlns:p14="http://schemas.microsoft.com/office/powerpoint/2010/main" val="4102253641"/>
              </p:ext>
            </p:extLst>
          </p:nvPr>
        </p:nvGraphicFramePr>
        <p:xfrm>
          <a:off x="6446653" y="3717032"/>
          <a:ext cx="2091432" cy="914400"/>
        </p:xfrm>
        <a:graphic>
          <a:graphicData uri="http://schemas.openxmlformats.org/drawingml/2006/table">
            <a:tbl>
              <a:tblPr>
                <a:tableStyleId>{5C22544A-7EE6-4342-B048-85BDC9FD1C3A}</a:tableStyleId>
              </a:tblPr>
              <a:tblGrid>
                <a:gridCol w="1384469"/>
                <a:gridCol w="706963"/>
              </a:tblGrid>
              <a:tr h="182880">
                <a:tc>
                  <a:txBody>
                    <a:bodyPr/>
                    <a:lstStyle/>
                    <a:p>
                      <a:pPr algn="l" fontAlgn="b"/>
                      <a:r>
                        <a:rPr lang="en-AU" sz="1100" u="none" strike="noStrike" dirty="0">
                          <a:effectLst/>
                        </a:rPr>
                        <a:t>No Change</a:t>
                      </a:r>
                      <a:endParaRPr lang="en-AU" sz="1100" b="0" i="0" u="none" strike="noStrike" dirty="0">
                        <a:solidFill>
                          <a:srgbClr val="000000"/>
                        </a:solidFill>
                        <a:effectLst/>
                        <a:latin typeface="Calibri"/>
                      </a:endParaRPr>
                    </a:p>
                  </a:txBody>
                  <a:tcPr marL="7620" marR="7620" marT="7620" marB="0" anchor="b"/>
                </a:tc>
                <a:tc>
                  <a:txBody>
                    <a:bodyPr/>
                    <a:lstStyle/>
                    <a:p>
                      <a:pPr algn="ctr" fontAlgn="b"/>
                      <a:r>
                        <a:rPr lang="en-AU" sz="1100" u="none" strike="noStrike">
                          <a:effectLst/>
                        </a:rPr>
                        <a:t>5%</a:t>
                      </a:r>
                      <a:endParaRPr lang="en-AU" sz="1100" b="0" i="0" u="none" strike="noStrike">
                        <a:solidFill>
                          <a:srgbClr val="000000"/>
                        </a:solidFill>
                        <a:effectLst/>
                        <a:latin typeface="Calibri"/>
                      </a:endParaRPr>
                    </a:p>
                  </a:txBody>
                  <a:tcPr marL="7620" marR="7620" marT="7620" marB="0" anchor="b"/>
                </a:tc>
              </a:tr>
              <a:tr h="182880">
                <a:tc>
                  <a:txBody>
                    <a:bodyPr/>
                    <a:lstStyle/>
                    <a:p>
                      <a:pPr algn="l" fontAlgn="b"/>
                      <a:r>
                        <a:rPr lang="en-AU" sz="1100" u="none" strike="noStrike" dirty="0">
                          <a:effectLst/>
                        </a:rPr>
                        <a:t>A little Worse</a:t>
                      </a:r>
                      <a:endParaRPr lang="en-AU" sz="1100" b="0" i="0" u="none" strike="noStrike" dirty="0">
                        <a:solidFill>
                          <a:srgbClr val="000000"/>
                        </a:solidFill>
                        <a:effectLst/>
                        <a:latin typeface="Calibri"/>
                      </a:endParaRPr>
                    </a:p>
                  </a:txBody>
                  <a:tcPr marL="7620" marR="7620" marT="7620" marB="0" anchor="b"/>
                </a:tc>
                <a:tc>
                  <a:txBody>
                    <a:bodyPr/>
                    <a:lstStyle/>
                    <a:p>
                      <a:pPr algn="ctr" fontAlgn="b"/>
                      <a:r>
                        <a:rPr lang="en-AU" sz="1100" u="none" strike="noStrike" dirty="0">
                          <a:effectLst/>
                        </a:rPr>
                        <a:t>14%</a:t>
                      </a:r>
                      <a:endParaRPr lang="en-AU" sz="1100" b="0" i="0" u="none" strike="noStrike" dirty="0">
                        <a:solidFill>
                          <a:srgbClr val="000000"/>
                        </a:solidFill>
                        <a:effectLst/>
                        <a:latin typeface="Calibri"/>
                      </a:endParaRPr>
                    </a:p>
                  </a:txBody>
                  <a:tcPr marL="7620" marR="7620" marT="7620" marB="0" anchor="b"/>
                </a:tc>
              </a:tr>
              <a:tr h="182880">
                <a:tc>
                  <a:txBody>
                    <a:bodyPr/>
                    <a:lstStyle/>
                    <a:p>
                      <a:pPr algn="l" fontAlgn="b"/>
                      <a:r>
                        <a:rPr lang="en-AU" sz="1100" u="none" strike="noStrike">
                          <a:effectLst/>
                        </a:rPr>
                        <a:t>Moderately worse</a:t>
                      </a:r>
                      <a:endParaRPr lang="en-AU" sz="1100" b="0" i="0" u="none" strike="noStrike">
                        <a:solidFill>
                          <a:srgbClr val="000000"/>
                        </a:solidFill>
                        <a:effectLst/>
                        <a:latin typeface="Calibri"/>
                      </a:endParaRPr>
                    </a:p>
                  </a:txBody>
                  <a:tcPr marL="7620" marR="7620" marT="7620" marB="0" anchor="b"/>
                </a:tc>
                <a:tc>
                  <a:txBody>
                    <a:bodyPr/>
                    <a:lstStyle/>
                    <a:p>
                      <a:pPr algn="ctr" fontAlgn="b"/>
                      <a:r>
                        <a:rPr lang="en-AU" sz="1100" u="none" strike="noStrike">
                          <a:effectLst/>
                        </a:rPr>
                        <a:t>23%</a:t>
                      </a:r>
                      <a:endParaRPr lang="en-AU" sz="1100" b="0" i="0" u="none" strike="noStrike">
                        <a:solidFill>
                          <a:srgbClr val="000000"/>
                        </a:solidFill>
                        <a:effectLst/>
                        <a:latin typeface="Calibri"/>
                      </a:endParaRPr>
                    </a:p>
                  </a:txBody>
                  <a:tcPr marL="7620" marR="7620" marT="7620" marB="0" anchor="b"/>
                </a:tc>
              </a:tr>
              <a:tr h="182880">
                <a:tc>
                  <a:txBody>
                    <a:bodyPr/>
                    <a:lstStyle/>
                    <a:p>
                      <a:pPr algn="l" fontAlgn="b"/>
                      <a:r>
                        <a:rPr lang="en-AU" sz="1100" u="none" strike="noStrike">
                          <a:effectLst/>
                        </a:rPr>
                        <a:t>Significantly Worse</a:t>
                      </a:r>
                      <a:endParaRPr lang="en-AU" sz="1100" b="0" i="0" u="none" strike="noStrike">
                        <a:solidFill>
                          <a:srgbClr val="000000"/>
                        </a:solidFill>
                        <a:effectLst/>
                        <a:latin typeface="Calibri"/>
                      </a:endParaRPr>
                    </a:p>
                  </a:txBody>
                  <a:tcPr marL="7620" marR="7620" marT="7620" marB="0" anchor="b"/>
                </a:tc>
                <a:tc>
                  <a:txBody>
                    <a:bodyPr/>
                    <a:lstStyle/>
                    <a:p>
                      <a:pPr algn="ctr" fontAlgn="b"/>
                      <a:r>
                        <a:rPr lang="en-AU" sz="1100" u="none" strike="noStrike">
                          <a:effectLst/>
                        </a:rPr>
                        <a:t>40%</a:t>
                      </a:r>
                      <a:endParaRPr lang="en-AU" sz="1100" b="0" i="0" u="none" strike="noStrike">
                        <a:solidFill>
                          <a:srgbClr val="000000"/>
                        </a:solidFill>
                        <a:effectLst/>
                        <a:latin typeface="Calibri"/>
                      </a:endParaRPr>
                    </a:p>
                  </a:txBody>
                  <a:tcPr marL="7620" marR="7620" marT="7620" marB="0" anchor="b"/>
                </a:tc>
              </a:tr>
              <a:tr h="182880">
                <a:tc>
                  <a:txBody>
                    <a:bodyPr/>
                    <a:lstStyle/>
                    <a:p>
                      <a:pPr algn="l" fontAlgn="b"/>
                      <a:r>
                        <a:rPr lang="en-AU" sz="1100" u="none" strike="noStrike">
                          <a:effectLst/>
                        </a:rPr>
                        <a:t>Catastrophic Impact</a:t>
                      </a:r>
                      <a:endParaRPr lang="en-AU" sz="1100" b="0" i="0" u="none" strike="noStrike">
                        <a:solidFill>
                          <a:srgbClr val="000000"/>
                        </a:solidFill>
                        <a:effectLst/>
                        <a:latin typeface="Calibri"/>
                      </a:endParaRPr>
                    </a:p>
                  </a:txBody>
                  <a:tcPr marL="7620" marR="7620" marT="7620" marB="0" anchor="b"/>
                </a:tc>
                <a:tc>
                  <a:txBody>
                    <a:bodyPr/>
                    <a:lstStyle/>
                    <a:p>
                      <a:pPr algn="ctr" fontAlgn="b"/>
                      <a:r>
                        <a:rPr lang="en-AU" sz="1100" u="none" strike="noStrike" dirty="0">
                          <a:effectLst/>
                        </a:rPr>
                        <a:t>19%</a:t>
                      </a:r>
                      <a:endParaRPr lang="en-AU" sz="1100" b="0" i="0" u="none" strike="noStrike" dirty="0">
                        <a:solidFill>
                          <a:srgbClr val="000000"/>
                        </a:solidFill>
                        <a:effectLst/>
                        <a:latin typeface="Calibri"/>
                      </a:endParaRPr>
                    </a:p>
                  </a:txBody>
                  <a:tcPr marL="7620" marR="7620" marT="7620" marB="0" anchor="b"/>
                </a:tc>
              </a:tr>
            </a:tbl>
          </a:graphicData>
        </a:graphic>
      </p:graphicFrame>
      <p:sp>
        <p:nvSpPr>
          <p:cNvPr id="2" name="Rectangle 1"/>
          <p:cNvSpPr/>
          <p:nvPr/>
        </p:nvSpPr>
        <p:spPr>
          <a:xfrm>
            <a:off x="211601" y="5229200"/>
            <a:ext cx="8669895" cy="1323439"/>
          </a:xfrm>
          <a:prstGeom prst="rect">
            <a:avLst/>
          </a:prstGeom>
          <a:solidFill>
            <a:schemeClr val="accent5">
              <a:lumMod val="20000"/>
              <a:lumOff val="80000"/>
            </a:schemeClr>
          </a:solidFill>
        </p:spPr>
        <p:txBody>
          <a:bodyPr wrap="square">
            <a:spAutoFit/>
          </a:bodyPr>
          <a:lstStyle/>
          <a:p>
            <a:pPr lvl="0"/>
            <a:r>
              <a:rPr lang="en-AU" sz="1600" i="1" dirty="0"/>
              <a:t>“Potentially on the verge of losing house as I have not been able to work since I ended up in a wheelchair”</a:t>
            </a:r>
            <a:endParaRPr lang="en-AU" sz="1600" dirty="0"/>
          </a:p>
          <a:p>
            <a:pPr lvl="0"/>
            <a:r>
              <a:rPr lang="en-AU" sz="1600" i="1" dirty="0"/>
              <a:t>“Lost everything both my and my hubby’s incomes. We were about to buy a home and we lost my husband’s business.”</a:t>
            </a:r>
            <a:endParaRPr lang="en-AU" sz="1600" dirty="0"/>
          </a:p>
          <a:p>
            <a:pPr lvl="0"/>
            <a:r>
              <a:rPr lang="en-AU" sz="1600" i="1" dirty="0"/>
              <a:t>“Having to sell our farm - which is our home and livelihood....loss of home and employment.”</a:t>
            </a:r>
            <a:endParaRPr lang="en-AU" sz="1600" dirty="0"/>
          </a:p>
        </p:txBody>
      </p:sp>
    </p:spTree>
    <p:extLst>
      <p:ext uri="{BB962C8B-B14F-4D97-AF65-F5344CB8AC3E}">
        <p14:creationId xmlns:p14="http://schemas.microsoft.com/office/powerpoint/2010/main" val="27272827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1772816"/>
            <a:ext cx="7992888" cy="2923877"/>
          </a:xfrm>
          <a:prstGeom prst="rect">
            <a:avLst/>
          </a:prstGeom>
          <a:noFill/>
        </p:spPr>
        <p:txBody>
          <a:bodyPr wrap="square" rtlCol="0">
            <a:spAutoFit/>
          </a:bodyPr>
          <a:lstStyle/>
          <a:p>
            <a:pPr algn="ctr"/>
            <a:endParaRPr lang="en-AU" sz="4800" b="1" dirty="0">
              <a:solidFill>
                <a:schemeClr val="accent1"/>
              </a:solidFill>
              <a:latin typeface="Calibri" panose="020F0502020204030204" pitchFamily="34" charset="0"/>
              <a:cs typeface="Calibri" panose="020F0502020204030204" pitchFamily="34" charset="0"/>
            </a:endParaRPr>
          </a:p>
          <a:p>
            <a:pPr algn="ctr"/>
            <a:endParaRPr lang="en-AU" sz="4800" b="1" dirty="0" smtClean="0">
              <a:solidFill>
                <a:schemeClr val="accent1"/>
              </a:solidFill>
              <a:latin typeface="Calibri" panose="020F0502020204030204" pitchFamily="34" charset="0"/>
              <a:cs typeface="Calibri" panose="020F0502020204030204" pitchFamily="34" charset="0"/>
            </a:endParaRPr>
          </a:p>
          <a:p>
            <a:pPr algn="ctr"/>
            <a:endParaRPr lang="en-AU" sz="4800" b="1" dirty="0">
              <a:solidFill>
                <a:schemeClr val="accent1"/>
              </a:solidFill>
              <a:latin typeface="Calibri" panose="020F0502020204030204" pitchFamily="34" charset="0"/>
              <a:cs typeface="Calibri" panose="020F0502020204030204" pitchFamily="34" charset="0"/>
            </a:endParaRPr>
          </a:p>
          <a:p>
            <a:pPr algn="ctr"/>
            <a:endParaRPr lang="en-AU" sz="2000" b="1" dirty="0" smtClean="0">
              <a:solidFill>
                <a:schemeClr val="accent1"/>
              </a:solidFill>
              <a:latin typeface="Calibri" panose="020F0502020204030204" pitchFamily="34" charset="0"/>
              <a:cs typeface="Calibri" panose="020F0502020204030204" pitchFamily="34" charset="0"/>
            </a:endParaRPr>
          </a:p>
          <a:p>
            <a:pPr algn="ctr"/>
            <a:r>
              <a:rPr lang="en-AU" sz="2000" b="1" dirty="0" smtClean="0">
                <a:solidFill>
                  <a:schemeClr val="accent1"/>
                </a:solidFill>
                <a:latin typeface="Calibri" panose="020F0502020204030204" pitchFamily="34" charset="0"/>
                <a:cs typeface="Calibri" panose="020F0502020204030204" pitchFamily="34" charset="0"/>
              </a:rPr>
              <a:t> </a:t>
            </a:r>
            <a:endParaRPr lang="en-AU" sz="2000" b="1" dirty="0">
              <a:latin typeface="Calibri" panose="020F0502020204030204" pitchFamily="34" charset="0"/>
              <a:cs typeface="Calibri" panose="020F0502020204030204" pitchFamily="34" charset="0"/>
            </a:endParaRPr>
          </a:p>
        </p:txBody>
      </p:sp>
      <p:pic>
        <p:nvPicPr>
          <p:cNvPr id="5" name="Picture 4"/>
          <p:cNvPicPr/>
          <p:nvPr/>
        </p:nvPicPr>
        <p:blipFill>
          <a:blip r:embed="rId3"/>
          <a:stretch>
            <a:fillRect/>
          </a:stretch>
        </p:blipFill>
        <p:spPr>
          <a:xfrm>
            <a:off x="4067944" y="1668580"/>
            <a:ext cx="4451176" cy="31323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1589812"/>
            <a:ext cx="2536462" cy="31001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3" name="Rectangle 2"/>
          <p:cNvSpPr/>
          <p:nvPr/>
        </p:nvSpPr>
        <p:spPr>
          <a:xfrm>
            <a:off x="323528" y="4941168"/>
            <a:ext cx="8568952" cy="1323439"/>
          </a:xfrm>
          <a:prstGeom prst="rect">
            <a:avLst/>
          </a:prstGeom>
          <a:solidFill>
            <a:schemeClr val="accent5">
              <a:lumMod val="20000"/>
              <a:lumOff val="80000"/>
            </a:schemeClr>
          </a:solidFill>
        </p:spPr>
        <p:txBody>
          <a:bodyPr wrap="square">
            <a:spAutoFit/>
          </a:bodyPr>
          <a:lstStyle/>
          <a:p>
            <a:pPr marL="285750" lvl="0" indent="-285750">
              <a:buFont typeface="Arial" panose="020B0604020202020204" pitchFamily="34" charset="0"/>
              <a:buChar char="•"/>
            </a:pPr>
            <a:r>
              <a:rPr lang="en-AU" sz="1600" i="1" dirty="0"/>
              <a:t>Up and down on any given day or month. </a:t>
            </a:r>
            <a:r>
              <a:rPr lang="en-AU" sz="1600" b="1" i="1" dirty="0"/>
              <a:t>Very gradually improving </a:t>
            </a:r>
            <a:r>
              <a:rPr lang="en-AU" sz="1600" i="1" dirty="0"/>
              <a:t>in some areas.</a:t>
            </a:r>
            <a:endParaRPr lang="en-AU" sz="1600" dirty="0"/>
          </a:p>
          <a:p>
            <a:pPr marL="285750" lvl="0" indent="-285750">
              <a:buFont typeface="Arial" panose="020B0604020202020204" pitchFamily="34" charset="0"/>
              <a:buChar char="•"/>
            </a:pPr>
            <a:r>
              <a:rPr lang="en-AU" sz="1600" i="1" dirty="0"/>
              <a:t>Occupational therapists and psychologists taught me how to manage my symptoms. Any improvement is mostly because </a:t>
            </a:r>
            <a:r>
              <a:rPr lang="en-AU" sz="1600" b="1" i="1" dirty="0"/>
              <a:t>I have learnt to manage and pace myself</a:t>
            </a:r>
            <a:r>
              <a:rPr lang="en-AU" sz="1600" i="1" dirty="0"/>
              <a:t>.</a:t>
            </a:r>
            <a:endParaRPr lang="en-AU" sz="1600" dirty="0"/>
          </a:p>
          <a:p>
            <a:pPr marL="285750" lvl="0" indent="-285750">
              <a:buFont typeface="Arial" panose="020B0604020202020204" pitchFamily="34" charset="0"/>
              <a:buChar char="•"/>
            </a:pPr>
            <a:r>
              <a:rPr lang="en-AU" sz="1600" i="1" dirty="0"/>
              <a:t>Wax and wane you do your best to get as strong as you can till you go backwards again but </a:t>
            </a:r>
            <a:r>
              <a:rPr lang="en-AU" sz="1600" b="1" i="1" dirty="0"/>
              <a:t>never coming back to what you </a:t>
            </a:r>
            <a:r>
              <a:rPr lang="en-AU" sz="1600" b="1" i="1" dirty="0" smtClean="0"/>
              <a:t>were, </a:t>
            </a:r>
            <a:r>
              <a:rPr lang="en-AU" sz="1600" b="1" i="1" dirty="0"/>
              <a:t>as we say a new kind of normal</a:t>
            </a:r>
            <a:endParaRPr lang="en-AU" sz="1600" b="1" dirty="0"/>
          </a:p>
        </p:txBody>
      </p:sp>
      <p:sp>
        <p:nvSpPr>
          <p:cNvPr id="6" name="Title 5"/>
          <p:cNvSpPr>
            <a:spLocks noGrp="1"/>
          </p:cNvSpPr>
          <p:nvPr>
            <p:ph type="title"/>
          </p:nvPr>
        </p:nvSpPr>
        <p:spPr/>
        <p:txBody>
          <a:bodyPr/>
          <a:lstStyle/>
          <a:p>
            <a:r>
              <a:rPr lang="en-AU" dirty="0" smtClean="0"/>
              <a:t>Recovery</a:t>
            </a:r>
            <a:endParaRPr lang="en-AU" dirty="0"/>
          </a:p>
        </p:txBody>
      </p:sp>
    </p:spTree>
    <p:extLst>
      <p:ext uri="{BB962C8B-B14F-4D97-AF65-F5344CB8AC3E}">
        <p14:creationId xmlns:p14="http://schemas.microsoft.com/office/powerpoint/2010/main" val="31841318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sz="4400" b="1" dirty="0">
                <a:solidFill>
                  <a:srgbClr val="40A868"/>
                </a:solidFill>
                <a:latin typeface="Calibri" panose="020F0502020204030204" pitchFamily="34" charset="0"/>
                <a:cs typeface="Calibri" panose="020F0502020204030204" pitchFamily="34" charset="0"/>
              </a:rPr>
              <a:t>FND/CD </a:t>
            </a:r>
            <a:r>
              <a:rPr lang="en-AU" sz="4400" b="1" dirty="0" smtClean="0">
                <a:solidFill>
                  <a:srgbClr val="40A868"/>
                </a:solidFill>
                <a:latin typeface="Calibri" panose="020F0502020204030204" pitchFamily="34" charset="0"/>
                <a:cs typeface="Calibri" panose="020F0502020204030204" pitchFamily="34" charset="0"/>
              </a:rPr>
              <a:t>– Impact on Carers</a:t>
            </a:r>
            <a:endParaRPr lang="en-AU" sz="4000" dirty="0">
              <a:solidFill>
                <a:srgbClr val="40A868"/>
              </a:solidFill>
            </a:endParaRPr>
          </a:p>
        </p:txBody>
      </p:sp>
      <p:sp>
        <p:nvSpPr>
          <p:cNvPr id="3" name="Rectangle 2"/>
          <p:cNvSpPr/>
          <p:nvPr/>
        </p:nvSpPr>
        <p:spPr>
          <a:xfrm>
            <a:off x="366688" y="1589584"/>
            <a:ext cx="8496944" cy="5016758"/>
          </a:xfrm>
          <a:prstGeom prst="rect">
            <a:avLst/>
          </a:prstGeom>
          <a:solidFill>
            <a:schemeClr val="accent5">
              <a:lumMod val="20000"/>
              <a:lumOff val="80000"/>
            </a:schemeClr>
          </a:solidFill>
          <a:ln>
            <a:solidFill>
              <a:schemeClr val="accent1"/>
            </a:solidFill>
          </a:ln>
        </p:spPr>
        <p:txBody>
          <a:bodyPr wrap="square">
            <a:spAutoFit/>
          </a:bodyPr>
          <a:lstStyle/>
          <a:p>
            <a:r>
              <a:rPr lang="en-AU" sz="2000" b="1" dirty="0">
                <a:solidFill>
                  <a:schemeClr val="accent1"/>
                </a:solidFill>
                <a:latin typeface="Calibri" panose="020F0502020204030204" pitchFamily="34" charset="0"/>
                <a:cs typeface="Calibri" panose="020F0502020204030204" pitchFamily="34" charset="0"/>
              </a:rPr>
              <a:t>Carer’s Mental </a:t>
            </a:r>
            <a:r>
              <a:rPr lang="en-AU" sz="2000" b="1" dirty="0" smtClean="0">
                <a:solidFill>
                  <a:schemeClr val="accent1"/>
                </a:solidFill>
                <a:latin typeface="Calibri" panose="020F0502020204030204" pitchFamily="34" charset="0"/>
                <a:cs typeface="Calibri" panose="020F0502020204030204" pitchFamily="34" charset="0"/>
              </a:rPr>
              <a:t>Wellbeing</a:t>
            </a:r>
          </a:p>
          <a:p>
            <a:pPr lvl="0"/>
            <a:r>
              <a:rPr lang="en-AU" sz="2000" dirty="0">
                <a:latin typeface="Calibri" panose="020F0502020204030204" pitchFamily="34" charset="0"/>
                <a:cs typeface="Calibri" panose="020F0502020204030204" pitchFamily="34" charset="0"/>
              </a:rPr>
              <a:t>95% of carers reported that caring for a loved one with FND negatively impacted their own </a:t>
            </a:r>
            <a:r>
              <a:rPr lang="en-AU" sz="2000" b="1" dirty="0">
                <a:latin typeface="Calibri" panose="020F0502020204030204" pitchFamily="34" charset="0"/>
                <a:cs typeface="Calibri" panose="020F0502020204030204" pitchFamily="34" charset="0"/>
              </a:rPr>
              <a:t>mental well-being </a:t>
            </a:r>
            <a:r>
              <a:rPr lang="en-AU" sz="2000" dirty="0">
                <a:latin typeface="Calibri" panose="020F0502020204030204" pitchFamily="34" charset="0"/>
                <a:cs typeface="Calibri" panose="020F0502020204030204" pitchFamily="34" charset="0"/>
              </a:rPr>
              <a:t>to some extent.  33% of carers reported mental wellbeing was extremely affected or affected most of the time. </a:t>
            </a:r>
          </a:p>
          <a:p>
            <a:endParaRPr lang="en-AU" sz="2000" b="1" dirty="0" smtClean="0">
              <a:latin typeface="Calibri" panose="020F0502020204030204" pitchFamily="34" charset="0"/>
              <a:cs typeface="Calibri" panose="020F0502020204030204" pitchFamily="34" charset="0"/>
            </a:endParaRPr>
          </a:p>
          <a:p>
            <a:r>
              <a:rPr lang="en-AU" sz="2000" b="1" dirty="0">
                <a:solidFill>
                  <a:schemeClr val="accent1"/>
                </a:solidFill>
                <a:latin typeface="Calibri" panose="020F0502020204030204" pitchFamily="34" charset="0"/>
                <a:cs typeface="Calibri" panose="020F0502020204030204" pitchFamily="34" charset="0"/>
              </a:rPr>
              <a:t>Carer’s Physical </a:t>
            </a:r>
            <a:r>
              <a:rPr lang="en-AU" sz="2000" b="1" dirty="0" smtClean="0">
                <a:solidFill>
                  <a:schemeClr val="accent1"/>
                </a:solidFill>
                <a:latin typeface="Calibri" panose="020F0502020204030204" pitchFamily="34" charset="0"/>
                <a:cs typeface="Calibri" panose="020F0502020204030204" pitchFamily="34" charset="0"/>
              </a:rPr>
              <a:t>Wellbeing</a:t>
            </a:r>
          </a:p>
          <a:p>
            <a:pPr lvl="0"/>
            <a:r>
              <a:rPr lang="en-AU" sz="2000" dirty="0">
                <a:latin typeface="Calibri" panose="020F0502020204030204" pitchFamily="34" charset="0"/>
                <a:cs typeface="Calibri" panose="020F0502020204030204" pitchFamily="34" charset="0"/>
              </a:rPr>
              <a:t>85% of carers reported that caring for a person with FND has impacted on their </a:t>
            </a:r>
            <a:r>
              <a:rPr lang="en-AU" sz="2000" b="1" dirty="0">
                <a:latin typeface="Calibri" panose="020F0502020204030204" pitchFamily="34" charset="0"/>
                <a:cs typeface="Calibri" panose="020F0502020204030204" pitchFamily="34" charset="0"/>
              </a:rPr>
              <a:t>physical wellbeing</a:t>
            </a:r>
            <a:r>
              <a:rPr lang="en-AU" sz="2000" dirty="0">
                <a:latin typeface="Calibri" panose="020F0502020204030204" pitchFamily="34" charset="0"/>
                <a:cs typeface="Calibri" panose="020F0502020204030204" pitchFamily="34" charset="0"/>
              </a:rPr>
              <a:t>, to some extent, often due to manual handling e.g. pushing a wheelchair, lifting an adult person and lifting a wheelchair.</a:t>
            </a:r>
          </a:p>
          <a:p>
            <a:endParaRPr lang="en-AU" sz="2000" b="1" dirty="0" smtClean="0">
              <a:latin typeface="Calibri" panose="020F0502020204030204" pitchFamily="34" charset="0"/>
              <a:cs typeface="Calibri" panose="020F0502020204030204" pitchFamily="34" charset="0"/>
            </a:endParaRPr>
          </a:p>
          <a:p>
            <a:r>
              <a:rPr lang="en-AU" sz="2000" b="1" dirty="0" smtClean="0">
                <a:solidFill>
                  <a:schemeClr val="accent1"/>
                </a:solidFill>
                <a:latin typeface="Calibri" panose="020F0502020204030204" pitchFamily="34" charset="0"/>
                <a:cs typeface="Calibri" panose="020F0502020204030204" pitchFamily="34" charset="0"/>
              </a:rPr>
              <a:t>Carer’s </a:t>
            </a:r>
            <a:r>
              <a:rPr lang="en-AU" sz="2000" b="1" dirty="0">
                <a:solidFill>
                  <a:schemeClr val="accent1"/>
                </a:solidFill>
                <a:latin typeface="Calibri" panose="020F0502020204030204" pitchFamily="34" charset="0"/>
                <a:cs typeface="Calibri" panose="020F0502020204030204" pitchFamily="34" charset="0"/>
              </a:rPr>
              <a:t>Financial </a:t>
            </a:r>
            <a:r>
              <a:rPr lang="en-AU" sz="2000" b="1" dirty="0" smtClean="0">
                <a:solidFill>
                  <a:schemeClr val="accent1"/>
                </a:solidFill>
                <a:latin typeface="Calibri" panose="020F0502020204030204" pitchFamily="34" charset="0"/>
                <a:cs typeface="Calibri" panose="020F0502020204030204" pitchFamily="34" charset="0"/>
              </a:rPr>
              <a:t>Wellbeing</a:t>
            </a:r>
          </a:p>
          <a:p>
            <a:pPr lvl="0"/>
            <a:r>
              <a:rPr lang="en-AU" sz="2000" dirty="0">
                <a:latin typeface="Calibri" panose="020F0502020204030204" pitchFamily="34" charset="0"/>
                <a:cs typeface="Calibri" panose="020F0502020204030204" pitchFamily="34" charset="0"/>
              </a:rPr>
              <a:t>87% of carers reported that caring for a person with FND affected their ability to </a:t>
            </a:r>
            <a:r>
              <a:rPr lang="en-AU" sz="2000" b="1" dirty="0">
                <a:latin typeface="Calibri" panose="020F0502020204030204" pitchFamily="34" charset="0"/>
                <a:cs typeface="Calibri" panose="020F0502020204030204" pitchFamily="34" charset="0"/>
              </a:rPr>
              <a:t>work</a:t>
            </a:r>
            <a:r>
              <a:rPr lang="en-AU" sz="2000" dirty="0">
                <a:latin typeface="Calibri" panose="020F0502020204030204" pitchFamily="34" charset="0"/>
                <a:cs typeface="Calibri" panose="020F0502020204030204" pitchFamily="34" charset="0"/>
              </a:rPr>
              <a:t>.</a:t>
            </a:r>
          </a:p>
          <a:p>
            <a:pPr lvl="0"/>
            <a:r>
              <a:rPr lang="en-AU" sz="2000" dirty="0">
                <a:latin typeface="Calibri" panose="020F0502020204030204" pitchFamily="34" charset="0"/>
                <a:cs typeface="Calibri" panose="020F0502020204030204" pitchFamily="34" charset="0"/>
              </a:rPr>
              <a:t>89% of carers reported that caring for a person with FND had a negative impact on their </a:t>
            </a:r>
            <a:r>
              <a:rPr lang="en-AU" sz="2000" b="1" dirty="0">
                <a:latin typeface="Calibri" panose="020F0502020204030204" pitchFamily="34" charset="0"/>
                <a:cs typeface="Calibri" panose="020F0502020204030204" pitchFamily="34" charset="0"/>
              </a:rPr>
              <a:t>financial well-being</a:t>
            </a:r>
            <a:r>
              <a:rPr lang="en-AU" sz="2000" dirty="0">
                <a:latin typeface="Calibri" panose="020F0502020204030204" pitchFamily="34" charset="0"/>
                <a:cs typeface="Calibri" panose="020F0502020204030204" pitchFamily="34" charset="0"/>
              </a:rPr>
              <a:t>.  7% reported catastrophic impacts including having to liquidate their business and sell their home. </a:t>
            </a:r>
            <a:endParaRPr lang="en-AU" sz="2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489948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sz="3600" b="1" dirty="0">
                <a:solidFill>
                  <a:srgbClr val="40A868"/>
                </a:solidFill>
                <a:latin typeface="Calibri" panose="020F0502020204030204" pitchFamily="34" charset="0"/>
                <a:cs typeface="Calibri" panose="020F0502020204030204" pitchFamily="34" charset="0"/>
              </a:rPr>
              <a:t>FND/CD </a:t>
            </a:r>
            <a:r>
              <a:rPr lang="en-AU" sz="3600" b="1" dirty="0" smtClean="0">
                <a:solidFill>
                  <a:srgbClr val="40A868"/>
                </a:solidFill>
                <a:latin typeface="Calibri" panose="020F0502020204030204" pitchFamily="34" charset="0"/>
                <a:cs typeface="Calibri" panose="020F0502020204030204" pitchFamily="34" charset="0"/>
              </a:rPr>
              <a:t>- Needs – Consumers and Carers</a:t>
            </a:r>
            <a:endParaRPr lang="en-AU" sz="3200" dirty="0">
              <a:solidFill>
                <a:srgbClr val="40A868"/>
              </a:solidFill>
            </a:endParaRPr>
          </a:p>
        </p:txBody>
      </p:sp>
      <p:sp>
        <p:nvSpPr>
          <p:cNvPr id="4" name="TextBox 3"/>
          <p:cNvSpPr txBox="1"/>
          <p:nvPr/>
        </p:nvSpPr>
        <p:spPr>
          <a:xfrm>
            <a:off x="395536" y="1663796"/>
            <a:ext cx="8424936" cy="4324261"/>
          </a:xfrm>
          <a:prstGeom prst="rect">
            <a:avLst/>
          </a:prstGeom>
          <a:solidFill>
            <a:schemeClr val="accent5">
              <a:lumMod val="20000"/>
              <a:lumOff val="80000"/>
            </a:schemeClr>
          </a:solidFill>
          <a:ln>
            <a:solidFill>
              <a:schemeClr val="accent1"/>
            </a:solidFill>
          </a:ln>
        </p:spPr>
        <p:txBody>
          <a:bodyPr wrap="square" rtlCol="0">
            <a:spAutoFit/>
          </a:bodyPr>
          <a:lstStyle/>
          <a:p>
            <a:r>
              <a:rPr lang="en-AU" sz="2500" u="sng" dirty="0">
                <a:latin typeface="Calibri" panose="020F0502020204030204" pitchFamily="34" charset="0"/>
                <a:cs typeface="Calibri" panose="020F0502020204030204" pitchFamily="34" charset="0"/>
              </a:rPr>
              <a:t>People </a:t>
            </a:r>
            <a:r>
              <a:rPr lang="en-AU" sz="2500" u="sng" dirty="0" smtClean="0">
                <a:latin typeface="Calibri" panose="020F0502020204030204" pitchFamily="34" charset="0"/>
                <a:cs typeface="Calibri" panose="020F0502020204030204" pitchFamily="34" charset="0"/>
              </a:rPr>
              <a:t>reported</a:t>
            </a:r>
            <a:r>
              <a:rPr lang="en-AU" sz="2500" dirty="0" smtClean="0">
                <a:latin typeface="Calibri" panose="020F0502020204030204" pitchFamily="34" charset="0"/>
                <a:cs typeface="Calibri" panose="020F0502020204030204" pitchFamily="34" charset="0"/>
              </a:rPr>
              <a:t>:</a:t>
            </a:r>
          </a:p>
          <a:p>
            <a:pPr marL="457200" indent="-457200">
              <a:buFont typeface="+mj-lt"/>
              <a:buAutoNum type="arabicPeriod"/>
            </a:pPr>
            <a:r>
              <a:rPr lang="en-AU" sz="2500" dirty="0" smtClean="0">
                <a:latin typeface="Calibri" panose="020F0502020204030204" pitchFamily="34" charset="0"/>
                <a:cs typeface="Calibri" panose="020F0502020204030204" pitchFamily="34" charset="0"/>
              </a:rPr>
              <a:t>Needing </a:t>
            </a:r>
            <a:r>
              <a:rPr lang="en-AU" sz="2500" dirty="0">
                <a:latin typeface="Calibri" panose="020F0502020204030204" pitchFamily="34" charset="0"/>
                <a:cs typeface="Calibri" panose="020F0502020204030204" pitchFamily="34" charset="0"/>
              </a:rPr>
              <a:t>access to </a:t>
            </a:r>
            <a:r>
              <a:rPr lang="en-AU" sz="2500" b="1" dirty="0">
                <a:latin typeface="Calibri" panose="020F0502020204030204" pitchFamily="34" charset="0"/>
                <a:cs typeface="Calibri" panose="020F0502020204030204" pitchFamily="34" charset="0"/>
              </a:rPr>
              <a:t>care and treatments</a:t>
            </a:r>
            <a:r>
              <a:rPr lang="en-AU" sz="2500" dirty="0">
                <a:latin typeface="Calibri" panose="020F0502020204030204" pitchFamily="34" charset="0"/>
                <a:cs typeface="Calibri" panose="020F0502020204030204" pitchFamily="34" charset="0"/>
              </a:rPr>
              <a:t>, with professionals who know what the condition is and how to manage and treat the symptoms.  </a:t>
            </a:r>
            <a:endParaRPr lang="en-AU" sz="2500" dirty="0" smtClean="0">
              <a:latin typeface="Calibri" panose="020F0502020204030204" pitchFamily="34" charset="0"/>
              <a:cs typeface="Calibri" panose="020F0502020204030204" pitchFamily="34" charset="0"/>
            </a:endParaRPr>
          </a:p>
          <a:p>
            <a:pPr marL="457200" indent="-457200">
              <a:buFont typeface="+mj-lt"/>
              <a:buAutoNum type="arabicPeriod"/>
            </a:pPr>
            <a:r>
              <a:rPr lang="en-AU" sz="2500" dirty="0" smtClean="0">
                <a:latin typeface="Calibri" panose="020F0502020204030204" pitchFamily="34" charset="0"/>
                <a:cs typeface="Calibri" panose="020F0502020204030204" pitchFamily="34" charset="0"/>
              </a:rPr>
              <a:t>Wanting </a:t>
            </a:r>
            <a:r>
              <a:rPr lang="en-AU" sz="2500" b="1" dirty="0">
                <a:latin typeface="Calibri" panose="020F0502020204030204" pitchFamily="34" charset="0"/>
                <a:cs typeface="Calibri" panose="020F0502020204030204" pitchFamily="34" charset="0"/>
              </a:rPr>
              <a:t>information</a:t>
            </a:r>
            <a:r>
              <a:rPr lang="en-AU" sz="2500" dirty="0">
                <a:latin typeface="Calibri" panose="020F0502020204030204" pitchFamily="34" charset="0"/>
                <a:cs typeface="Calibri" panose="020F0502020204030204" pitchFamily="34" charset="0"/>
              </a:rPr>
              <a:t> about the condition and </a:t>
            </a:r>
            <a:r>
              <a:rPr lang="en-AU" sz="2500" dirty="0" smtClean="0">
                <a:latin typeface="Calibri" panose="020F0502020204030204" pitchFamily="34" charset="0"/>
                <a:cs typeface="Calibri" panose="020F0502020204030204" pitchFamily="34" charset="0"/>
              </a:rPr>
              <a:t>treatment </a:t>
            </a:r>
            <a:r>
              <a:rPr lang="en-AU" sz="2500" dirty="0">
                <a:latin typeface="Calibri" panose="020F0502020204030204" pitchFamily="34" charset="0"/>
                <a:cs typeface="Calibri" panose="020F0502020204030204" pitchFamily="34" charset="0"/>
              </a:rPr>
              <a:t>options. </a:t>
            </a:r>
            <a:endParaRPr lang="en-AU" sz="2500" dirty="0" smtClean="0">
              <a:latin typeface="Calibri" panose="020F0502020204030204" pitchFamily="34" charset="0"/>
              <a:cs typeface="Calibri" panose="020F0502020204030204" pitchFamily="34" charset="0"/>
            </a:endParaRPr>
          </a:p>
          <a:p>
            <a:pPr marL="457200" indent="-457200">
              <a:buFont typeface="+mj-lt"/>
              <a:buAutoNum type="arabicPeriod"/>
            </a:pPr>
            <a:r>
              <a:rPr lang="en-AU" sz="2500" dirty="0" smtClean="0">
                <a:latin typeface="Calibri" panose="020F0502020204030204" pitchFamily="34" charset="0"/>
                <a:cs typeface="Calibri" panose="020F0502020204030204" pitchFamily="34" charset="0"/>
              </a:rPr>
              <a:t>Wanting </a:t>
            </a:r>
            <a:r>
              <a:rPr lang="en-AU" sz="2500" b="1" dirty="0" smtClean="0">
                <a:latin typeface="Calibri" panose="020F0502020204030204" pitchFamily="34" charset="0"/>
                <a:cs typeface="Calibri" panose="020F0502020204030204" pitchFamily="34" charset="0"/>
              </a:rPr>
              <a:t>professionals </a:t>
            </a:r>
            <a:r>
              <a:rPr lang="en-AU" sz="2500" b="1" dirty="0">
                <a:latin typeface="Calibri" panose="020F0502020204030204" pitchFamily="34" charset="0"/>
                <a:cs typeface="Calibri" panose="020F0502020204030204" pitchFamily="34" charset="0"/>
              </a:rPr>
              <a:t>to know and understand </a:t>
            </a:r>
            <a:r>
              <a:rPr lang="en-AU" sz="2500" dirty="0">
                <a:latin typeface="Calibri" panose="020F0502020204030204" pitchFamily="34" charset="0"/>
                <a:cs typeface="Calibri" panose="020F0502020204030204" pitchFamily="34" charset="0"/>
              </a:rPr>
              <a:t>the condition </a:t>
            </a:r>
            <a:r>
              <a:rPr lang="en-AU" sz="2500" dirty="0" smtClean="0">
                <a:latin typeface="Calibri" panose="020F0502020204030204" pitchFamily="34" charset="0"/>
                <a:cs typeface="Calibri" panose="020F0502020204030204" pitchFamily="34" charset="0"/>
              </a:rPr>
              <a:t>instead of having to inform practitioners</a:t>
            </a:r>
          </a:p>
          <a:p>
            <a:pPr marL="457200" indent="-457200">
              <a:buFont typeface="+mj-lt"/>
              <a:buAutoNum type="arabicPeriod"/>
            </a:pPr>
            <a:r>
              <a:rPr lang="en-AU" sz="2500" dirty="0">
                <a:latin typeface="Calibri" panose="020F0502020204030204" pitchFamily="34" charset="0"/>
                <a:cs typeface="Calibri" panose="020F0502020204030204" pitchFamily="34" charset="0"/>
              </a:rPr>
              <a:t>N</a:t>
            </a:r>
            <a:r>
              <a:rPr lang="en-AU" sz="2500" dirty="0" smtClean="0">
                <a:latin typeface="Calibri" panose="020F0502020204030204" pitchFamily="34" charset="0"/>
                <a:cs typeface="Calibri" panose="020F0502020204030204" pitchFamily="34" charset="0"/>
              </a:rPr>
              <a:t>eeding </a:t>
            </a:r>
            <a:r>
              <a:rPr lang="en-AU" sz="2500" b="1" dirty="0">
                <a:latin typeface="Calibri" panose="020F0502020204030204" pitchFamily="34" charset="0"/>
                <a:cs typeface="Calibri" panose="020F0502020204030204" pitchFamily="34" charset="0"/>
              </a:rPr>
              <a:t>access to services and disability aids </a:t>
            </a:r>
            <a:r>
              <a:rPr lang="en-AU" sz="2500" dirty="0">
                <a:latin typeface="Calibri" panose="020F0502020204030204" pitchFamily="34" charset="0"/>
                <a:cs typeface="Calibri" panose="020F0502020204030204" pitchFamily="34" charset="0"/>
              </a:rPr>
              <a:t>to manage around the house and the community.  </a:t>
            </a:r>
            <a:endParaRPr lang="en-AU" sz="2500" dirty="0" smtClean="0">
              <a:latin typeface="Calibri" panose="020F0502020204030204" pitchFamily="34" charset="0"/>
              <a:cs typeface="Calibri" panose="020F0502020204030204" pitchFamily="34" charset="0"/>
            </a:endParaRPr>
          </a:p>
          <a:p>
            <a:pPr marL="457200" indent="-457200">
              <a:buFont typeface="+mj-lt"/>
              <a:buAutoNum type="arabicPeriod"/>
            </a:pPr>
            <a:r>
              <a:rPr lang="en-AU" sz="2500" dirty="0">
                <a:latin typeface="Calibri" panose="020F0502020204030204" pitchFamily="34" charset="0"/>
                <a:cs typeface="Calibri" panose="020F0502020204030204" pitchFamily="34" charset="0"/>
              </a:rPr>
              <a:t>Needing </a:t>
            </a:r>
            <a:r>
              <a:rPr lang="en-AU" sz="2500" b="1" dirty="0" smtClean="0">
                <a:latin typeface="Calibri" panose="020F0502020204030204" pitchFamily="34" charset="0"/>
                <a:cs typeface="Calibri" panose="020F0502020204030204" pitchFamily="34" charset="0"/>
              </a:rPr>
              <a:t>help </a:t>
            </a:r>
            <a:r>
              <a:rPr lang="en-AU" sz="2500" b="1" dirty="0">
                <a:latin typeface="Calibri" panose="020F0502020204030204" pitchFamily="34" charset="0"/>
                <a:cs typeface="Calibri" panose="020F0502020204030204" pitchFamily="34" charset="0"/>
              </a:rPr>
              <a:t>dealing with </a:t>
            </a:r>
            <a:r>
              <a:rPr lang="en-AU" sz="2500" dirty="0" smtClean="0">
                <a:latin typeface="Calibri" panose="020F0502020204030204" pitchFamily="34" charset="0"/>
                <a:cs typeface="Calibri" panose="020F0502020204030204" pitchFamily="34" charset="0"/>
              </a:rPr>
              <a:t>Centrelink </a:t>
            </a:r>
            <a:r>
              <a:rPr lang="en-AU" sz="2500" dirty="0">
                <a:latin typeface="Calibri" panose="020F0502020204030204" pitchFamily="34" charset="0"/>
                <a:cs typeface="Calibri" panose="020F0502020204030204" pitchFamily="34" charset="0"/>
              </a:rPr>
              <a:t>and </a:t>
            </a:r>
            <a:r>
              <a:rPr lang="en-AU" sz="2500" dirty="0" smtClean="0">
                <a:latin typeface="Calibri" panose="020F0502020204030204" pitchFamily="34" charset="0"/>
                <a:cs typeface="Calibri" panose="020F0502020204030204" pitchFamily="34" charset="0"/>
              </a:rPr>
              <a:t>NDIS</a:t>
            </a:r>
            <a:r>
              <a:rPr lang="en-AU" sz="25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7745616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40000"/>
              <a:lumOff val="60000"/>
            </a:schemeClr>
          </a:solidFill>
        </p:spPr>
        <p:txBody>
          <a:bodyPr/>
          <a:lstStyle/>
          <a:p>
            <a:r>
              <a:rPr lang="en-AU" b="1" dirty="0" smtClean="0">
                <a:solidFill>
                  <a:schemeClr val="accent1"/>
                </a:solidFill>
              </a:rPr>
              <a:t>Connect With Us</a:t>
            </a:r>
            <a:endParaRPr lang="en-AU" b="1" dirty="0">
              <a:solidFill>
                <a:schemeClr val="accent1"/>
              </a:solidFill>
            </a:endParaRPr>
          </a:p>
        </p:txBody>
      </p:sp>
      <p:sp>
        <p:nvSpPr>
          <p:cNvPr id="3" name="TextBox 2"/>
          <p:cNvSpPr txBox="1"/>
          <p:nvPr/>
        </p:nvSpPr>
        <p:spPr>
          <a:xfrm>
            <a:off x="467544" y="4941168"/>
            <a:ext cx="4104456" cy="1200329"/>
          </a:xfrm>
          <a:prstGeom prst="rect">
            <a:avLst/>
          </a:prstGeom>
          <a:solidFill>
            <a:schemeClr val="accent5">
              <a:lumMod val="20000"/>
              <a:lumOff val="80000"/>
            </a:schemeClr>
          </a:solidFill>
        </p:spPr>
        <p:txBody>
          <a:bodyPr wrap="square" rtlCol="0">
            <a:spAutoFit/>
          </a:bodyPr>
          <a:lstStyle/>
          <a:p>
            <a:r>
              <a:rPr lang="en-AU" sz="2400" b="1" dirty="0" smtClean="0">
                <a:solidFill>
                  <a:srgbClr val="40A868"/>
                </a:solidFill>
                <a:hlinkClick r:id="rId3"/>
              </a:rPr>
              <a:t>E: kate@fndaus.org.au</a:t>
            </a:r>
            <a:endParaRPr lang="en-AU" sz="2400" b="1" dirty="0" smtClean="0">
              <a:solidFill>
                <a:srgbClr val="40A868"/>
              </a:solidFill>
            </a:endParaRPr>
          </a:p>
          <a:p>
            <a:endParaRPr lang="en-AU" sz="2400" b="1" dirty="0" smtClean="0">
              <a:solidFill>
                <a:srgbClr val="40A868"/>
              </a:solidFill>
            </a:endParaRPr>
          </a:p>
          <a:p>
            <a:r>
              <a:rPr lang="en-AU" sz="2400" b="1" dirty="0" smtClean="0">
                <a:solidFill>
                  <a:srgbClr val="40A868"/>
                </a:solidFill>
              </a:rPr>
              <a:t>W: www.fndaus.org.au</a:t>
            </a:r>
            <a:endParaRPr lang="en-AU" sz="2400" b="1" dirty="0">
              <a:solidFill>
                <a:srgbClr val="40A868"/>
              </a:solidFill>
            </a:endParaRPr>
          </a:p>
        </p:txBody>
      </p:sp>
      <p:sp>
        <p:nvSpPr>
          <p:cNvPr id="4" name="Rectangle 3"/>
          <p:cNvSpPr/>
          <p:nvPr/>
        </p:nvSpPr>
        <p:spPr>
          <a:xfrm>
            <a:off x="192797" y="1461140"/>
            <a:ext cx="8786158" cy="3293209"/>
          </a:xfrm>
          <a:prstGeom prst="rect">
            <a:avLst/>
          </a:prstGeom>
          <a:solidFill>
            <a:schemeClr val="accent3">
              <a:lumMod val="20000"/>
              <a:lumOff val="80000"/>
            </a:schemeClr>
          </a:solidFill>
        </p:spPr>
        <p:txBody>
          <a:bodyPr wrap="square">
            <a:spAutoFit/>
          </a:bodyPr>
          <a:lstStyle/>
          <a:p>
            <a:r>
              <a:rPr lang="en-AU" sz="3200" b="1" u="sng" dirty="0">
                <a:solidFill>
                  <a:srgbClr val="40A868"/>
                </a:solidFill>
                <a:latin typeface="Calibri" panose="020F0502020204030204" pitchFamily="34" charset="0"/>
                <a:cs typeface="Calibri" panose="020F0502020204030204" pitchFamily="34" charset="0"/>
              </a:rPr>
              <a:t>Facebook</a:t>
            </a:r>
          </a:p>
          <a:p>
            <a:r>
              <a:rPr lang="en-AU" sz="2800" b="1" dirty="0">
                <a:latin typeface="Calibri" panose="020F0502020204030204" pitchFamily="34" charset="0"/>
                <a:cs typeface="Calibri" panose="020F0502020204030204" pitchFamily="34" charset="0"/>
              </a:rPr>
              <a:t>Peers</a:t>
            </a:r>
            <a:r>
              <a:rPr lang="en-AU" sz="2800" dirty="0">
                <a:latin typeface="Calibri" panose="020F0502020204030204" pitchFamily="34" charset="0"/>
                <a:cs typeface="Calibri" panose="020F0502020204030204" pitchFamily="34" charset="0"/>
              </a:rPr>
              <a:t> – </a:t>
            </a:r>
            <a:r>
              <a:rPr lang="en-AU" sz="2400" dirty="0">
                <a:latin typeface="Calibri" panose="020F0502020204030204" pitchFamily="34" charset="0"/>
                <a:cs typeface="Calibri" panose="020F0502020204030204" pitchFamily="34" charset="0"/>
              </a:rPr>
              <a:t>FND Australia Support Services</a:t>
            </a:r>
            <a:endParaRPr lang="en-AU" sz="2800" dirty="0">
              <a:latin typeface="Calibri" panose="020F0502020204030204" pitchFamily="34" charset="0"/>
              <a:cs typeface="Calibri" panose="020F0502020204030204" pitchFamily="34" charset="0"/>
            </a:endParaRPr>
          </a:p>
          <a:p>
            <a:r>
              <a:rPr lang="en-AU" sz="2800" b="1" dirty="0">
                <a:latin typeface="Calibri" panose="020F0502020204030204" pitchFamily="34" charset="0"/>
                <a:cs typeface="Calibri" panose="020F0502020204030204" pitchFamily="34" charset="0"/>
              </a:rPr>
              <a:t>Carers</a:t>
            </a:r>
            <a:r>
              <a:rPr lang="en-AU" sz="2800" dirty="0">
                <a:latin typeface="Calibri" panose="020F0502020204030204" pitchFamily="34" charset="0"/>
                <a:cs typeface="Calibri" panose="020F0502020204030204" pitchFamily="34" charset="0"/>
              </a:rPr>
              <a:t> – </a:t>
            </a:r>
            <a:r>
              <a:rPr lang="en-AU" sz="2400" dirty="0">
                <a:latin typeface="Calibri" panose="020F0502020204030204" pitchFamily="34" charset="0"/>
                <a:cs typeface="Calibri" panose="020F0502020204030204" pitchFamily="34" charset="0"/>
              </a:rPr>
              <a:t>FND Australia Support Services Caregivers/Support Advocates</a:t>
            </a:r>
          </a:p>
          <a:p>
            <a:r>
              <a:rPr lang="en-AU" sz="2800" b="1" dirty="0">
                <a:latin typeface="Calibri" panose="020F0502020204030204" pitchFamily="34" charset="0"/>
                <a:cs typeface="Calibri" panose="020F0502020204030204" pitchFamily="34" charset="0"/>
              </a:rPr>
              <a:t>Clinicians</a:t>
            </a:r>
            <a:r>
              <a:rPr lang="en-AU" sz="2800" dirty="0">
                <a:latin typeface="Calibri" panose="020F0502020204030204" pitchFamily="34" charset="0"/>
                <a:cs typeface="Calibri" panose="020F0502020204030204" pitchFamily="34" charset="0"/>
              </a:rPr>
              <a:t> – </a:t>
            </a:r>
            <a:r>
              <a:rPr lang="en-AU" sz="2400" dirty="0">
                <a:latin typeface="Calibri" panose="020F0502020204030204" pitchFamily="34" charset="0"/>
                <a:cs typeface="Calibri" panose="020F0502020204030204" pitchFamily="34" charset="0"/>
              </a:rPr>
              <a:t>FND Australia Support Services/Health Practitioners</a:t>
            </a:r>
            <a:endParaRPr lang="en-AU" sz="2400" dirty="0" smtClean="0">
              <a:latin typeface="Calibri" panose="020F0502020204030204" pitchFamily="34" charset="0"/>
              <a:cs typeface="Calibri" panose="020F0502020204030204" pitchFamily="34" charset="0"/>
            </a:endParaRPr>
          </a:p>
          <a:p>
            <a:r>
              <a:rPr lang="en-AU" sz="2800" b="1" dirty="0" smtClean="0">
                <a:latin typeface="Calibri" panose="020F0502020204030204" pitchFamily="34" charset="0"/>
                <a:cs typeface="Calibri" panose="020F0502020204030204" pitchFamily="34" charset="0"/>
              </a:rPr>
              <a:t>Public Page </a:t>
            </a:r>
            <a:r>
              <a:rPr lang="en-AU" sz="2800" b="1" dirty="0">
                <a:latin typeface="Calibri" panose="020F0502020204030204" pitchFamily="34" charset="0"/>
                <a:cs typeface="Calibri" panose="020F0502020204030204" pitchFamily="34" charset="0"/>
              </a:rPr>
              <a:t>- </a:t>
            </a:r>
            <a:r>
              <a:rPr lang="en-AU" sz="2400" dirty="0">
                <a:latin typeface="Calibri" panose="020F0502020204030204" pitchFamily="34" charset="0"/>
                <a:cs typeface="Calibri" panose="020F0502020204030204" pitchFamily="34" charset="0"/>
              </a:rPr>
              <a:t>https://www.facebook.com/FNDAus</a:t>
            </a:r>
            <a:r>
              <a:rPr lang="en-AU" sz="3200" dirty="0">
                <a:latin typeface="Calibri" panose="020F0502020204030204" pitchFamily="34" charset="0"/>
                <a:cs typeface="Calibri" panose="020F0502020204030204" pitchFamily="34" charset="0"/>
              </a:rPr>
              <a:t>/</a:t>
            </a:r>
          </a:p>
          <a:p>
            <a:r>
              <a:rPr lang="en-AU" sz="3200" b="1" u="sng" dirty="0" smtClean="0">
                <a:solidFill>
                  <a:srgbClr val="40A868"/>
                </a:solidFill>
                <a:latin typeface="Calibri" panose="020F0502020204030204" pitchFamily="34" charset="0"/>
                <a:cs typeface="Calibri" panose="020F0502020204030204" pitchFamily="34" charset="0"/>
              </a:rPr>
              <a:t>Twitter</a:t>
            </a:r>
            <a:r>
              <a:rPr lang="en-AU" sz="3200" dirty="0" smtClean="0">
                <a:latin typeface="Calibri" panose="020F0502020204030204" pitchFamily="34" charset="0"/>
                <a:cs typeface="Calibri" panose="020F0502020204030204" pitchFamily="34" charset="0"/>
              </a:rPr>
              <a:t> </a:t>
            </a:r>
            <a:r>
              <a:rPr lang="en-AU" sz="3200" dirty="0">
                <a:latin typeface="Calibri" panose="020F0502020204030204" pitchFamily="34" charset="0"/>
                <a:cs typeface="Calibri" panose="020F0502020204030204" pitchFamily="34" charset="0"/>
              </a:rPr>
              <a:t>-  </a:t>
            </a:r>
            <a:r>
              <a:rPr lang="en-AU" sz="2400" dirty="0">
                <a:latin typeface="Calibri" panose="020F0502020204030204" pitchFamily="34" charset="0"/>
                <a:cs typeface="Calibri" panose="020F0502020204030204" pitchFamily="34" charset="0"/>
              </a:rPr>
              <a:t>https://twitter.com/FNDAus</a:t>
            </a:r>
            <a:endParaRPr lang="en-AU" sz="3200" dirty="0">
              <a:latin typeface="Calibri" panose="020F0502020204030204" pitchFamily="34" charset="0"/>
              <a:cs typeface="Calibri" panose="020F0502020204030204" pitchFamily="34" charset="0"/>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104" y="4313372"/>
            <a:ext cx="3326835" cy="1975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92563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40000"/>
              <a:lumOff val="60000"/>
            </a:schemeClr>
          </a:solidFill>
        </p:spPr>
        <p:txBody>
          <a:bodyPr/>
          <a:lstStyle/>
          <a:p>
            <a:r>
              <a:rPr lang="en-AU" b="1" dirty="0" smtClean="0">
                <a:solidFill>
                  <a:schemeClr val="accent1"/>
                </a:solidFill>
              </a:rPr>
              <a:t>References</a:t>
            </a:r>
            <a:endParaRPr lang="en-AU" b="1" dirty="0">
              <a:solidFill>
                <a:schemeClr val="accent1"/>
              </a:solidFill>
            </a:endParaRPr>
          </a:p>
        </p:txBody>
      </p:sp>
      <p:sp>
        <p:nvSpPr>
          <p:cNvPr id="4" name="Rectangle 3"/>
          <p:cNvSpPr/>
          <p:nvPr/>
        </p:nvSpPr>
        <p:spPr>
          <a:xfrm>
            <a:off x="192797" y="1461140"/>
            <a:ext cx="8786158" cy="4801314"/>
          </a:xfrm>
          <a:prstGeom prst="rect">
            <a:avLst/>
          </a:prstGeom>
          <a:solidFill>
            <a:schemeClr val="accent3">
              <a:lumMod val="20000"/>
              <a:lumOff val="80000"/>
            </a:schemeClr>
          </a:solidFill>
        </p:spPr>
        <p:txBody>
          <a:bodyPr wrap="square">
            <a:spAutoFit/>
          </a:bodyPr>
          <a:lstStyle/>
          <a:p>
            <a:r>
              <a:rPr lang="en-AU" dirty="0" smtClean="0"/>
              <a:t>1- Hallett</a:t>
            </a:r>
            <a:r>
              <a:rPr lang="en-AU" dirty="0"/>
              <a:t>, M., </a:t>
            </a:r>
            <a:r>
              <a:rPr lang="en-AU" i="1" dirty="0"/>
              <a:t>Psychogenic movement disorders: a crisis for neurology.</a:t>
            </a:r>
            <a:r>
              <a:rPr lang="en-AU" dirty="0"/>
              <a:t> Current neurology and neuroscience reports, 2006. </a:t>
            </a:r>
            <a:r>
              <a:rPr lang="en-AU" b="1" dirty="0"/>
              <a:t>6</a:t>
            </a:r>
            <a:r>
              <a:rPr lang="en-AU" dirty="0"/>
              <a:t>(4): p. </a:t>
            </a:r>
            <a:r>
              <a:rPr lang="en-AU" dirty="0" smtClean="0"/>
              <a:t>269-271</a:t>
            </a:r>
          </a:p>
          <a:p>
            <a:r>
              <a:rPr lang="en-US" dirty="0"/>
              <a:t>2</a:t>
            </a:r>
            <a:r>
              <a:rPr lang="en-US" dirty="0" smtClean="0"/>
              <a:t> -Stone</a:t>
            </a:r>
            <a:r>
              <a:rPr lang="en-US" dirty="0"/>
              <a:t>, J., et al., </a:t>
            </a:r>
            <a:r>
              <a:rPr lang="en-US" i="1" dirty="0"/>
              <a:t>Functional disorders in the Neurology section of ICD-11: A landmark opportunity.</a:t>
            </a:r>
            <a:r>
              <a:rPr lang="en-US" dirty="0"/>
              <a:t> Neurology, 2014. </a:t>
            </a:r>
            <a:r>
              <a:rPr lang="en-US" b="1" dirty="0"/>
              <a:t>83</a:t>
            </a:r>
            <a:r>
              <a:rPr lang="en-US" dirty="0"/>
              <a:t>(24): p. 2299-2301.</a:t>
            </a:r>
            <a:endParaRPr lang="en-AU" dirty="0"/>
          </a:p>
          <a:p>
            <a:r>
              <a:rPr lang="en-AU" dirty="0"/>
              <a:t>3</a:t>
            </a:r>
            <a:r>
              <a:rPr lang="en-AU" dirty="0" smtClean="0"/>
              <a:t> </a:t>
            </a:r>
            <a:r>
              <a:rPr lang="en-AU" dirty="0" err="1" smtClean="0"/>
              <a:t>Szaflarski</a:t>
            </a:r>
            <a:r>
              <a:rPr lang="en-AU" dirty="0"/>
              <a:t>, J.P., et al., </a:t>
            </a:r>
            <a:r>
              <a:rPr lang="en-AU" i="1" dirty="0"/>
              <a:t>Four-year incidence of psychogenic </a:t>
            </a:r>
            <a:r>
              <a:rPr lang="en-AU" i="1" dirty="0" err="1"/>
              <a:t>nonepileptic</a:t>
            </a:r>
            <a:r>
              <a:rPr lang="en-AU" i="1" dirty="0"/>
              <a:t> seizures in adults in Hamilton County, OH.</a:t>
            </a:r>
            <a:r>
              <a:rPr lang="en-AU" dirty="0"/>
              <a:t> Neurology, 2000. </a:t>
            </a:r>
            <a:r>
              <a:rPr lang="en-AU" b="1" dirty="0"/>
              <a:t>55</a:t>
            </a:r>
            <a:r>
              <a:rPr lang="en-AU" dirty="0"/>
              <a:t>(10): p. </a:t>
            </a:r>
            <a:r>
              <a:rPr lang="en-AU" dirty="0" smtClean="0"/>
              <a:t>1561-1563</a:t>
            </a:r>
          </a:p>
          <a:p>
            <a:r>
              <a:rPr lang="en-AU" dirty="0" smtClean="0"/>
              <a:t>4 </a:t>
            </a:r>
            <a:r>
              <a:rPr lang="en-AU" dirty="0" err="1" smtClean="0"/>
              <a:t>Rommelfanger</a:t>
            </a:r>
            <a:r>
              <a:rPr lang="en-AU" dirty="0"/>
              <a:t>, K.S., et al., </a:t>
            </a:r>
            <a:r>
              <a:rPr lang="en-AU" i="1" dirty="0"/>
              <a:t>Disentangling stigma from Functional Neurological Disorders: conference report and roadmap for the Future.</a:t>
            </a:r>
            <a:r>
              <a:rPr lang="en-AU" dirty="0"/>
              <a:t> Frontiers in neurology, 2017. </a:t>
            </a:r>
            <a:r>
              <a:rPr lang="en-AU" b="1" dirty="0"/>
              <a:t>8</a:t>
            </a:r>
            <a:r>
              <a:rPr lang="en-AU" dirty="0"/>
              <a:t>: p. 106.</a:t>
            </a:r>
            <a:endParaRPr lang="en-AU" dirty="0" smtClean="0"/>
          </a:p>
          <a:p>
            <a:r>
              <a:rPr lang="en-US" dirty="0" smtClean="0"/>
              <a:t>5 </a:t>
            </a:r>
            <a:r>
              <a:rPr lang="en-US" dirty="0" err="1" smtClean="0"/>
              <a:t>Dallocchio</a:t>
            </a:r>
            <a:r>
              <a:rPr lang="en-US" dirty="0"/>
              <a:t>, C., A. </a:t>
            </a:r>
            <a:r>
              <a:rPr lang="en-US" dirty="0" err="1"/>
              <a:t>Marangi</a:t>
            </a:r>
            <a:r>
              <a:rPr lang="en-US" dirty="0"/>
              <a:t>, and M. </a:t>
            </a:r>
            <a:r>
              <a:rPr lang="en-US" dirty="0" err="1"/>
              <a:t>Tinazzi</a:t>
            </a:r>
            <a:r>
              <a:rPr lang="en-US" dirty="0"/>
              <a:t>, </a:t>
            </a:r>
            <a:r>
              <a:rPr lang="en-US" i="1" dirty="0"/>
              <a:t>Functional or psychogenic movement disorders: an endless enigmatic tale.</a:t>
            </a:r>
            <a:r>
              <a:rPr lang="en-US" dirty="0"/>
              <a:t> Frontiers in neurology, 2015. </a:t>
            </a:r>
            <a:r>
              <a:rPr lang="en-US" b="1" dirty="0"/>
              <a:t>6</a:t>
            </a:r>
            <a:r>
              <a:rPr lang="en-US" dirty="0"/>
              <a:t>: p. 37</a:t>
            </a:r>
            <a:r>
              <a:rPr lang="en-US" dirty="0" smtClean="0"/>
              <a:t>.</a:t>
            </a:r>
          </a:p>
          <a:p>
            <a:r>
              <a:rPr lang="en-AU" dirty="0" smtClean="0"/>
              <a:t>6 Carson</a:t>
            </a:r>
            <a:r>
              <a:rPr lang="en-AU" dirty="0"/>
              <a:t>, A., et al., </a:t>
            </a:r>
            <a:r>
              <a:rPr lang="en-AU" i="1" dirty="0"/>
              <a:t>Disability, distress and unemployment in neurology outpatients with symptoms ‘unexplained by organic disease’.</a:t>
            </a:r>
            <a:r>
              <a:rPr lang="en-AU" dirty="0"/>
              <a:t> Journal of Neurology, Neurosurgery &amp; Psychiatry, 2011. </a:t>
            </a:r>
            <a:r>
              <a:rPr lang="en-AU" b="1" dirty="0"/>
              <a:t>82</a:t>
            </a:r>
            <a:r>
              <a:rPr lang="en-AU" dirty="0"/>
              <a:t>(7): p. </a:t>
            </a:r>
            <a:r>
              <a:rPr lang="en-AU" dirty="0" smtClean="0"/>
              <a:t>810-813</a:t>
            </a:r>
          </a:p>
          <a:p>
            <a:r>
              <a:rPr lang="en-AU" dirty="0" smtClean="0"/>
              <a:t>7 Stone</a:t>
            </a:r>
            <a:r>
              <a:rPr lang="en-AU" dirty="0"/>
              <a:t>, J., et al., </a:t>
            </a:r>
            <a:r>
              <a:rPr lang="en-AU" i="1" dirty="0"/>
              <a:t>The 12 year prognosis of unilateral functional weakness and sensory disturbance.</a:t>
            </a:r>
            <a:r>
              <a:rPr lang="en-AU" dirty="0"/>
              <a:t> Journal of Neurology, Neurosurgery &amp; Psychiatry, 2003. </a:t>
            </a:r>
            <a:r>
              <a:rPr lang="en-AU" b="1" dirty="0"/>
              <a:t>74</a:t>
            </a:r>
            <a:r>
              <a:rPr lang="en-AU" dirty="0"/>
              <a:t>(5): p. 591-596</a:t>
            </a:r>
            <a:endParaRPr lang="en-AU"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23674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sz="3200" b="1" dirty="0">
                <a:solidFill>
                  <a:schemeClr val="accent1"/>
                </a:solidFill>
                <a:latin typeface="Calibri" panose="020F0502020204030204" pitchFamily="34" charset="0"/>
                <a:cs typeface="Calibri" panose="020F0502020204030204" pitchFamily="34" charset="0"/>
              </a:rPr>
              <a:t>What is Functional Neurological Disorder [FND]?</a:t>
            </a:r>
            <a:endParaRPr lang="en-AU" sz="2800" dirty="0">
              <a:solidFill>
                <a:srgbClr val="40A868"/>
              </a:solidFill>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429" y="2132856"/>
            <a:ext cx="6558376"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192" y="1556792"/>
            <a:ext cx="2468296" cy="17158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6793610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sz="3200" b="1" dirty="0">
                <a:solidFill>
                  <a:schemeClr val="accent1"/>
                </a:solidFill>
                <a:latin typeface="Calibri" panose="020F0502020204030204" pitchFamily="34" charset="0"/>
                <a:cs typeface="Calibri" panose="020F0502020204030204" pitchFamily="34" charset="0"/>
              </a:rPr>
              <a:t>What is Functional Neurological Disorder [FND]?</a:t>
            </a:r>
            <a:endParaRPr lang="en-AU" sz="2800" dirty="0">
              <a:solidFill>
                <a:srgbClr val="40A868"/>
              </a:solidFill>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628800"/>
            <a:ext cx="6105525" cy="45529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3" name="Rectangle 2"/>
          <p:cNvSpPr/>
          <p:nvPr/>
        </p:nvSpPr>
        <p:spPr>
          <a:xfrm>
            <a:off x="6876256" y="3878994"/>
            <a:ext cx="2017702" cy="1200329"/>
          </a:xfrm>
          <a:prstGeom prst="rect">
            <a:avLst/>
          </a:prstGeom>
        </p:spPr>
        <p:txBody>
          <a:bodyPr wrap="square">
            <a:spAutoFit/>
          </a:bodyPr>
          <a:lstStyle/>
          <a:p>
            <a:r>
              <a:rPr lang="en-AU" sz="1200" dirty="0">
                <a:latin typeface="Calibri" panose="020F0502020204030204" pitchFamily="34" charset="0"/>
                <a:cs typeface="Calibri" panose="020F0502020204030204" pitchFamily="34" charset="0"/>
              </a:rPr>
              <a:t>Stone, J., </a:t>
            </a:r>
            <a:r>
              <a:rPr lang="en-AU" sz="1200" dirty="0" err="1">
                <a:latin typeface="Calibri" panose="020F0502020204030204" pitchFamily="34" charset="0"/>
                <a:cs typeface="Calibri" panose="020F0502020204030204" pitchFamily="34" charset="0"/>
              </a:rPr>
              <a:t>Reuber</a:t>
            </a:r>
            <a:r>
              <a:rPr lang="en-AU" sz="1200" dirty="0">
                <a:latin typeface="Calibri" panose="020F0502020204030204" pitchFamily="34" charset="0"/>
                <a:cs typeface="Calibri" panose="020F0502020204030204" pitchFamily="34" charset="0"/>
              </a:rPr>
              <a:t>, M., &amp; Carson, A. (2013). Functional symptoms in neurology: mimics and chameleons. </a:t>
            </a:r>
            <a:r>
              <a:rPr lang="en-AU" sz="1200" i="1" dirty="0">
                <a:latin typeface="Calibri" panose="020F0502020204030204" pitchFamily="34" charset="0"/>
                <a:cs typeface="Calibri" panose="020F0502020204030204" pitchFamily="34" charset="0"/>
              </a:rPr>
              <a:t>Practical neurology</a:t>
            </a:r>
            <a:r>
              <a:rPr lang="en-AU" sz="1200" dirty="0">
                <a:latin typeface="Calibri" panose="020F0502020204030204" pitchFamily="34" charset="0"/>
                <a:cs typeface="Calibri" panose="020F0502020204030204" pitchFamily="34" charset="0"/>
              </a:rPr>
              <a:t>, </a:t>
            </a:r>
            <a:r>
              <a:rPr lang="en-AU" sz="1200" i="1" dirty="0">
                <a:latin typeface="Calibri" panose="020F0502020204030204" pitchFamily="34" charset="0"/>
                <a:cs typeface="Calibri" panose="020F0502020204030204" pitchFamily="34" charset="0"/>
              </a:rPr>
              <a:t>13</a:t>
            </a:r>
            <a:r>
              <a:rPr lang="en-AU" sz="1200" dirty="0">
                <a:latin typeface="Calibri" panose="020F0502020204030204" pitchFamily="34" charset="0"/>
                <a:cs typeface="Calibri" panose="020F0502020204030204" pitchFamily="34" charset="0"/>
              </a:rPr>
              <a:t>(2), 104-113.</a:t>
            </a:r>
          </a:p>
        </p:txBody>
      </p:sp>
    </p:spTree>
    <p:extLst>
      <p:ext uri="{BB962C8B-B14F-4D97-AF65-F5344CB8AC3E}">
        <p14:creationId xmlns:p14="http://schemas.microsoft.com/office/powerpoint/2010/main" val="34069875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sz="3200" b="1" dirty="0">
                <a:solidFill>
                  <a:schemeClr val="accent1"/>
                </a:solidFill>
                <a:latin typeface="Calibri" panose="020F0502020204030204" pitchFamily="34" charset="0"/>
                <a:cs typeface="Calibri" panose="020F0502020204030204" pitchFamily="34" charset="0"/>
              </a:rPr>
              <a:t>What is Functional Neurological Disorder [FND]?</a:t>
            </a:r>
            <a:endParaRPr lang="en-AU" sz="2800" dirty="0">
              <a:solidFill>
                <a:srgbClr val="40A868"/>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0567" y="1544425"/>
            <a:ext cx="6679307" cy="12882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9292" y="3167754"/>
            <a:ext cx="4852987" cy="221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755576" y="5426975"/>
            <a:ext cx="7920880" cy="1292662"/>
          </a:xfrm>
          <a:prstGeom prst="rect">
            <a:avLst/>
          </a:prstGeom>
        </p:spPr>
        <p:txBody>
          <a:bodyPr wrap="square">
            <a:spAutoFit/>
          </a:bodyPr>
          <a:lstStyle/>
          <a:p>
            <a:pPr algn="ctr"/>
            <a:r>
              <a:rPr lang="en-AU" sz="2000" b="1" dirty="0">
                <a:latin typeface="Calibri" panose="020F0502020204030204" pitchFamily="34" charset="0"/>
                <a:cs typeface="Calibri" panose="020F0502020204030204" pitchFamily="34" charset="0"/>
              </a:rPr>
              <a:t>FND lacks ownership; an orphan to a disciplinary home in medicine, falling in the netherworld of </a:t>
            </a:r>
            <a:r>
              <a:rPr lang="en-AU" sz="2000" b="1" dirty="0" smtClean="0">
                <a:latin typeface="Calibri" panose="020F0502020204030204" pitchFamily="34" charset="0"/>
                <a:cs typeface="Calibri" panose="020F0502020204030204" pitchFamily="34" charset="0"/>
              </a:rPr>
              <a:t>the neurology-psychiatry abyss [</a:t>
            </a:r>
            <a:r>
              <a:rPr lang="en-AU" sz="2000" b="1" dirty="0" err="1" smtClean="0">
                <a:latin typeface="Calibri" panose="020F0502020204030204" pitchFamily="34" charset="0"/>
                <a:cs typeface="Calibri" panose="020F0502020204030204" pitchFamily="34" charset="0"/>
              </a:rPr>
              <a:t>Rommelfanger</a:t>
            </a:r>
            <a:r>
              <a:rPr lang="en-AU" sz="2000" b="1" dirty="0" smtClean="0">
                <a:latin typeface="Calibri" panose="020F0502020204030204" pitchFamily="34" charset="0"/>
                <a:cs typeface="Calibri" panose="020F0502020204030204" pitchFamily="34" charset="0"/>
              </a:rPr>
              <a:t>, et. Al. 2017]</a:t>
            </a:r>
            <a:r>
              <a:rPr lang="en-AU" dirty="0"/>
              <a:t/>
            </a:r>
            <a:br>
              <a:rPr lang="en-AU" dirty="0"/>
            </a:br>
            <a:endParaRPr lang="en-AU" dirty="0"/>
          </a:p>
        </p:txBody>
      </p:sp>
      <p:sp>
        <p:nvSpPr>
          <p:cNvPr id="8" name="Rectangle 7"/>
          <p:cNvSpPr/>
          <p:nvPr/>
        </p:nvSpPr>
        <p:spPr>
          <a:xfrm>
            <a:off x="2411760" y="4132646"/>
            <a:ext cx="675186" cy="369332"/>
          </a:xfrm>
          <a:prstGeom prst="rect">
            <a:avLst/>
          </a:prstGeom>
          <a:noFill/>
        </p:spPr>
        <p:txBody>
          <a:bodyPr wrap="none" lIns="91440" tIns="45720" rIns="91440" bIns="45720">
            <a:spAutoFit/>
          </a:bodyPr>
          <a:lstStyle/>
          <a:p>
            <a:pPr algn="ctr"/>
            <a:r>
              <a:rPr lang="en-US"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mind</a:t>
            </a:r>
            <a:endParaRPr lang="en-US"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Rectangle 8"/>
          <p:cNvSpPr/>
          <p:nvPr/>
        </p:nvSpPr>
        <p:spPr>
          <a:xfrm>
            <a:off x="5973164" y="4112899"/>
            <a:ext cx="649537" cy="369332"/>
          </a:xfrm>
          <a:prstGeom prst="rect">
            <a:avLst/>
          </a:prstGeom>
        </p:spPr>
        <p:txBody>
          <a:bodyPr wrap="none">
            <a:spAutoFit/>
          </a:bodyPr>
          <a:lstStyle/>
          <a:p>
            <a:pPr algn="ct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body</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0" name="Rectangle 9"/>
          <p:cNvSpPr/>
          <p:nvPr/>
        </p:nvSpPr>
        <p:spPr>
          <a:xfrm>
            <a:off x="4180782" y="4725144"/>
            <a:ext cx="603050" cy="369332"/>
          </a:xfrm>
          <a:prstGeom prst="rect">
            <a:avLst/>
          </a:prstGeom>
        </p:spPr>
        <p:txBody>
          <a:bodyPr wrap="none">
            <a:spAutoFit/>
          </a:bodyPr>
          <a:lstStyle/>
          <a:p>
            <a:pPr algn="ct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FND</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3576189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sz="4400" b="1" dirty="0">
                <a:solidFill>
                  <a:srgbClr val="40A868"/>
                </a:solidFill>
                <a:latin typeface="Calibri" panose="020F0502020204030204" pitchFamily="34" charset="0"/>
                <a:cs typeface="Calibri" panose="020F0502020204030204" pitchFamily="34" charset="0"/>
              </a:rPr>
              <a:t>FND/CD </a:t>
            </a:r>
            <a:r>
              <a:rPr lang="en-AU" sz="4400" b="1" dirty="0" smtClean="0">
                <a:solidFill>
                  <a:srgbClr val="40A868"/>
                </a:solidFill>
                <a:latin typeface="Calibri" panose="020F0502020204030204" pitchFamily="34" charset="0"/>
                <a:cs typeface="Calibri" panose="020F0502020204030204" pitchFamily="34" charset="0"/>
              </a:rPr>
              <a:t>Disability and Distress</a:t>
            </a:r>
            <a:endParaRPr lang="en-AU" sz="4000" dirty="0">
              <a:solidFill>
                <a:srgbClr val="40A868"/>
              </a:solidFill>
            </a:endParaRP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9885" y="1772815"/>
            <a:ext cx="7088499" cy="4464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26390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sz="4400" b="1" dirty="0">
                <a:solidFill>
                  <a:srgbClr val="40A868"/>
                </a:solidFill>
                <a:latin typeface="Calibri" panose="020F0502020204030204" pitchFamily="34" charset="0"/>
                <a:cs typeface="Calibri" panose="020F0502020204030204" pitchFamily="34" charset="0"/>
              </a:rPr>
              <a:t>FND/CD </a:t>
            </a:r>
            <a:r>
              <a:rPr lang="en-AU" sz="4400" b="1" dirty="0" smtClean="0">
                <a:solidFill>
                  <a:srgbClr val="40A868"/>
                </a:solidFill>
                <a:latin typeface="Calibri" panose="020F0502020204030204" pitchFamily="34" charset="0"/>
                <a:cs typeface="Calibri" panose="020F0502020204030204" pitchFamily="34" charset="0"/>
              </a:rPr>
              <a:t>Language and Terminology</a:t>
            </a:r>
            <a:endParaRPr lang="en-AU" sz="4000" dirty="0">
              <a:solidFill>
                <a:srgbClr val="40A868"/>
              </a:solidFill>
            </a:endParaRPr>
          </a:p>
        </p:txBody>
      </p:sp>
      <p:sp>
        <p:nvSpPr>
          <p:cNvPr id="3" name="TextBox 2"/>
          <p:cNvSpPr txBox="1"/>
          <p:nvPr/>
        </p:nvSpPr>
        <p:spPr>
          <a:xfrm>
            <a:off x="188775" y="1613991"/>
            <a:ext cx="4383225" cy="4524315"/>
          </a:xfrm>
          <a:prstGeom prst="rect">
            <a:avLst/>
          </a:prstGeom>
          <a:solidFill>
            <a:schemeClr val="accent5">
              <a:lumMod val="20000"/>
              <a:lumOff val="80000"/>
            </a:schemeClr>
          </a:solidFill>
        </p:spPr>
        <p:txBody>
          <a:bodyPr wrap="square" rtlCol="0">
            <a:spAutoFit/>
          </a:bodyPr>
          <a:lstStyle/>
          <a:p>
            <a:r>
              <a:rPr lang="en-AU" sz="3200" b="1" dirty="0" smtClean="0">
                <a:solidFill>
                  <a:schemeClr val="accent1"/>
                </a:solidFill>
              </a:rPr>
              <a:t>LANGUAGE</a:t>
            </a:r>
          </a:p>
          <a:p>
            <a:pPr marL="342900" indent="-342900">
              <a:buFont typeface="Arial" panose="020B0604020202020204" pitchFamily="34" charset="0"/>
              <a:buChar char="•"/>
            </a:pPr>
            <a:r>
              <a:rPr lang="en-AU" sz="2800" dirty="0" smtClean="0"/>
              <a:t>Non Organic</a:t>
            </a:r>
          </a:p>
          <a:p>
            <a:pPr marL="342900" indent="-342900">
              <a:buFont typeface="Arial" panose="020B0604020202020204" pitchFamily="34" charset="0"/>
              <a:buChar char="•"/>
            </a:pPr>
            <a:r>
              <a:rPr lang="en-AU" sz="2800" dirty="0" smtClean="0"/>
              <a:t>Medically unexplained</a:t>
            </a:r>
          </a:p>
          <a:p>
            <a:pPr marL="342900" indent="-342900">
              <a:buFont typeface="Arial" panose="020B0604020202020204" pitchFamily="34" charset="0"/>
              <a:buChar char="•"/>
            </a:pPr>
            <a:r>
              <a:rPr lang="en-AU" sz="2800" dirty="0" smtClean="0"/>
              <a:t>Psychogenic</a:t>
            </a:r>
          </a:p>
          <a:p>
            <a:pPr marL="342900" indent="-342900">
              <a:buFont typeface="Arial" panose="020B0604020202020204" pitchFamily="34" charset="0"/>
              <a:buChar char="•"/>
            </a:pPr>
            <a:r>
              <a:rPr lang="en-AU" sz="2800" dirty="0" smtClean="0"/>
              <a:t>Pseudo</a:t>
            </a:r>
          </a:p>
          <a:p>
            <a:pPr marL="342900" indent="-342900">
              <a:buFont typeface="Arial" panose="020B0604020202020204" pitchFamily="34" charset="0"/>
              <a:buChar char="•"/>
            </a:pPr>
            <a:r>
              <a:rPr lang="en-AU" sz="2800" dirty="0" smtClean="0"/>
              <a:t>Conversion</a:t>
            </a:r>
          </a:p>
          <a:p>
            <a:pPr marL="342900" indent="-342900">
              <a:buFont typeface="Arial" panose="020B0604020202020204" pitchFamily="34" charset="0"/>
              <a:buChar char="•"/>
            </a:pPr>
            <a:r>
              <a:rPr lang="en-AU" sz="2800" dirty="0" smtClean="0"/>
              <a:t>Dissociative</a:t>
            </a:r>
          </a:p>
          <a:p>
            <a:pPr marL="342900" indent="-342900">
              <a:buFont typeface="Arial" panose="020B0604020202020204" pitchFamily="34" charset="0"/>
              <a:buChar char="•"/>
            </a:pPr>
            <a:r>
              <a:rPr lang="en-AU" sz="2800" dirty="0" smtClean="0"/>
              <a:t>Functional</a:t>
            </a:r>
          </a:p>
          <a:p>
            <a:pPr marL="342900" indent="-342900">
              <a:buFont typeface="Arial" panose="020B0604020202020204" pitchFamily="34" charset="0"/>
              <a:buChar char="•"/>
            </a:pPr>
            <a:r>
              <a:rPr lang="en-AU" sz="2800" dirty="0" smtClean="0"/>
              <a:t>Somatic / </a:t>
            </a:r>
            <a:r>
              <a:rPr lang="en-AU" sz="2400" dirty="0" smtClean="0"/>
              <a:t>Somatisation</a:t>
            </a:r>
            <a:endParaRPr lang="en-AU" sz="2800" dirty="0" smtClean="0"/>
          </a:p>
          <a:p>
            <a:pPr marL="342900" indent="-342900">
              <a:buFont typeface="Arial" panose="020B0604020202020204" pitchFamily="34" charset="0"/>
              <a:buChar char="•"/>
            </a:pPr>
            <a:r>
              <a:rPr lang="en-AU" sz="2800" dirty="0" smtClean="0"/>
              <a:t>Non … e.g. non-epileptic</a:t>
            </a:r>
            <a:endParaRPr lang="en-AU" sz="2800" dirty="0"/>
          </a:p>
        </p:txBody>
      </p:sp>
      <p:sp>
        <p:nvSpPr>
          <p:cNvPr id="5" name="Rectangle 4"/>
          <p:cNvSpPr/>
          <p:nvPr/>
        </p:nvSpPr>
        <p:spPr>
          <a:xfrm>
            <a:off x="4758545" y="1829434"/>
            <a:ext cx="4112231" cy="4093428"/>
          </a:xfrm>
          <a:prstGeom prst="rect">
            <a:avLst/>
          </a:prstGeom>
          <a:solidFill>
            <a:schemeClr val="accent6">
              <a:lumMod val="20000"/>
              <a:lumOff val="80000"/>
            </a:schemeClr>
          </a:solidFill>
        </p:spPr>
        <p:txBody>
          <a:bodyPr wrap="square">
            <a:spAutoFit/>
          </a:bodyPr>
          <a:lstStyle/>
          <a:p>
            <a:pPr algn="just"/>
            <a:r>
              <a:rPr lang="en-AU" sz="2000" i="1" dirty="0" smtClean="0"/>
              <a:t>“……terms </a:t>
            </a:r>
            <a:r>
              <a:rPr lang="en-AU" sz="2000" i="1" dirty="0"/>
              <a:t>that refer to the mind are formulated in an </a:t>
            </a:r>
            <a:r>
              <a:rPr lang="en-AU" sz="2000" b="1" i="1" dirty="0"/>
              <a:t>ambiguous manner</a:t>
            </a:r>
            <a:r>
              <a:rPr lang="en-AU" sz="2000" i="1" dirty="0"/>
              <a:t> and </a:t>
            </a:r>
            <a:r>
              <a:rPr lang="en-AU" sz="2000" i="1" dirty="0" smtClean="0"/>
              <a:t>seem to </a:t>
            </a:r>
            <a:r>
              <a:rPr lang="en-AU" sz="2000" i="1" dirty="0"/>
              <a:t>refer to physical disturbances with </a:t>
            </a:r>
            <a:r>
              <a:rPr lang="en-AU" sz="2000" i="1" dirty="0" smtClean="0"/>
              <a:t>no organic </a:t>
            </a:r>
            <a:r>
              <a:rPr lang="en-AU" sz="2000" i="1" dirty="0"/>
              <a:t>causes and thus of a psychological origin</a:t>
            </a:r>
            <a:r>
              <a:rPr lang="en-AU" sz="2000" b="1" i="1" dirty="0"/>
              <a:t>, causing them to be mistaken </a:t>
            </a:r>
            <a:r>
              <a:rPr lang="en-AU" sz="2000" b="1" i="1" dirty="0" smtClean="0"/>
              <a:t>for “psychogenic</a:t>
            </a:r>
            <a:r>
              <a:rPr lang="en-AU" sz="2000" b="1" i="1" dirty="0"/>
              <a:t>” disorders or even “imaginary” </a:t>
            </a:r>
            <a:r>
              <a:rPr lang="en-AU" sz="2000" i="1" dirty="0"/>
              <a:t>and this is not just in the </a:t>
            </a:r>
            <a:r>
              <a:rPr lang="en-AU" sz="2000" i="1" dirty="0" smtClean="0"/>
              <a:t>mass media </a:t>
            </a:r>
            <a:r>
              <a:rPr lang="en-AU" sz="2000" i="1" dirty="0"/>
              <a:t>but by neurologists, </a:t>
            </a:r>
            <a:r>
              <a:rPr lang="en-AU" sz="2000" i="1" dirty="0" smtClean="0"/>
              <a:t>psychiatrists </a:t>
            </a:r>
            <a:r>
              <a:rPr lang="en-AU" sz="2000" i="1" dirty="0"/>
              <a:t>and psychologists as </a:t>
            </a:r>
            <a:r>
              <a:rPr lang="en-AU" sz="2000" i="1" dirty="0" smtClean="0"/>
              <a:t>well”  - </a:t>
            </a:r>
            <a:r>
              <a:rPr lang="en-AU" sz="2000" i="1" dirty="0" err="1" smtClean="0"/>
              <a:t>Dallocchio</a:t>
            </a:r>
            <a:r>
              <a:rPr lang="en-AU" sz="2000" i="1" dirty="0" smtClean="0"/>
              <a:t> et. al. 2015</a:t>
            </a:r>
            <a:endParaRPr lang="en-AU" dirty="0"/>
          </a:p>
        </p:txBody>
      </p:sp>
    </p:spTree>
    <p:extLst>
      <p:ext uri="{BB962C8B-B14F-4D97-AF65-F5344CB8AC3E}">
        <p14:creationId xmlns:p14="http://schemas.microsoft.com/office/powerpoint/2010/main" val="21194994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sz="4400" b="1" dirty="0">
                <a:solidFill>
                  <a:srgbClr val="40A868"/>
                </a:solidFill>
                <a:latin typeface="Calibri" panose="020F0502020204030204" pitchFamily="34" charset="0"/>
                <a:cs typeface="Calibri" panose="020F0502020204030204" pitchFamily="34" charset="0"/>
              </a:rPr>
              <a:t>FND/CD </a:t>
            </a:r>
            <a:r>
              <a:rPr lang="en-AU" sz="4400" b="1" dirty="0" smtClean="0">
                <a:solidFill>
                  <a:srgbClr val="40A868"/>
                </a:solidFill>
                <a:latin typeface="Calibri" panose="020F0502020204030204" pitchFamily="34" charset="0"/>
                <a:cs typeface="Calibri" panose="020F0502020204030204" pitchFamily="34" charset="0"/>
              </a:rPr>
              <a:t>– What is the evidence?</a:t>
            </a:r>
            <a:endParaRPr lang="en-AU" sz="4000" dirty="0">
              <a:solidFill>
                <a:srgbClr val="40A868"/>
              </a:solidFill>
            </a:endParaRPr>
          </a:p>
        </p:txBody>
      </p:sp>
      <p:sp>
        <p:nvSpPr>
          <p:cNvPr id="4" name="Rectangle 3"/>
          <p:cNvSpPr/>
          <p:nvPr/>
        </p:nvSpPr>
        <p:spPr>
          <a:xfrm>
            <a:off x="179512" y="1556792"/>
            <a:ext cx="8568952" cy="923330"/>
          </a:xfrm>
          <a:prstGeom prst="rect">
            <a:avLst/>
          </a:prstGeom>
        </p:spPr>
        <p:txBody>
          <a:bodyPr wrap="square">
            <a:spAutoFit/>
          </a:bodyPr>
          <a:lstStyle/>
          <a:p>
            <a:r>
              <a:rPr lang="en-AU" dirty="0"/>
              <a:t/>
            </a:r>
            <a:br>
              <a:rPr lang="en-AU" dirty="0"/>
            </a:br>
            <a:r>
              <a:rPr lang="en-AU" dirty="0"/>
              <a:t/>
            </a:r>
            <a:br>
              <a:rPr lang="en-AU" dirty="0"/>
            </a:br>
            <a:endParaRPr lang="en-AU" dirty="0"/>
          </a:p>
        </p:txBody>
      </p:sp>
      <p:sp>
        <p:nvSpPr>
          <p:cNvPr id="5" name="TextBox 4"/>
          <p:cNvSpPr txBox="1"/>
          <p:nvPr/>
        </p:nvSpPr>
        <p:spPr>
          <a:xfrm>
            <a:off x="323528" y="1484784"/>
            <a:ext cx="8136904" cy="5047536"/>
          </a:xfrm>
          <a:prstGeom prst="rect">
            <a:avLst/>
          </a:prstGeom>
          <a:noFill/>
        </p:spPr>
        <p:txBody>
          <a:bodyPr wrap="square" rtlCol="0">
            <a:spAutoFit/>
          </a:bodyPr>
          <a:lstStyle/>
          <a:p>
            <a:r>
              <a:rPr lang="en-AU" sz="2400" u="sng" dirty="0" smtClean="0">
                <a:latin typeface="Calibri" panose="020F0502020204030204" pitchFamily="34" charset="0"/>
                <a:cs typeface="Calibri" panose="020F0502020204030204" pitchFamily="34" charset="0"/>
              </a:rPr>
              <a:t>Scientific literature </a:t>
            </a:r>
            <a:r>
              <a:rPr lang="en-AU" sz="2400" dirty="0" smtClean="0">
                <a:latin typeface="Calibri" panose="020F0502020204030204" pitchFamily="34" charset="0"/>
                <a:cs typeface="Calibri" panose="020F0502020204030204" pitchFamily="34" charset="0"/>
              </a:rPr>
              <a:t>focuses on:</a:t>
            </a:r>
          </a:p>
          <a:p>
            <a:endParaRPr lang="en-AU" sz="1100" dirty="0">
              <a:latin typeface="Calibri" panose="020F0502020204030204" pitchFamily="34" charset="0"/>
              <a:cs typeface="Calibri" panose="020F0502020204030204" pitchFamily="34" charset="0"/>
            </a:endParaRPr>
          </a:p>
          <a:p>
            <a:pPr marL="457200" indent="-457200">
              <a:buFont typeface="+mj-lt"/>
              <a:buAutoNum type="arabicPeriod"/>
            </a:pPr>
            <a:r>
              <a:rPr lang="en-AU" sz="2400" dirty="0" smtClean="0">
                <a:latin typeface="Calibri" panose="020F0502020204030204" pitchFamily="34" charset="0"/>
                <a:cs typeface="Calibri" panose="020F0502020204030204" pitchFamily="34" charset="0"/>
              </a:rPr>
              <a:t>Neurobiology</a:t>
            </a:r>
          </a:p>
          <a:p>
            <a:pPr marL="457200" indent="-457200">
              <a:buFont typeface="+mj-lt"/>
              <a:buAutoNum type="arabicPeriod"/>
            </a:pPr>
            <a:r>
              <a:rPr lang="en-AU" sz="2400" dirty="0" smtClean="0">
                <a:latin typeface="Calibri" panose="020F0502020204030204" pitchFamily="34" charset="0"/>
                <a:cs typeface="Calibri" panose="020F0502020204030204" pitchFamily="34" charset="0"/>
              </a:rPr>
              <a:t>Psychiatric co-morbidity</a:t>
            </a:r>
          </a:p>
          <a:p>
            <a:pPr marL="457200" indent="-457200">
              <a:buFont typeface="+mj-lt"/>
              <a:buAutoNum type="arabicPeriod"/>
            </a:pPr>
            <a:r>
              <a:rPr lang="en-AU" sz="2400" dirty="0" smtClean="0">
                <a:latin typeface="Calibri" panose="020F0502020204030204" pitchFamily="34" charset="0"/>
                <a:cs typeface="Calibri" panose="020F0502020204030204" pitchFamily="34" charset="0"/>
              </a:rPr>
              <a:t>How to diagnose FND</a:t>
            </a:r>
          </a:p>
          <a:p>
            <a:pPr marL="457200" indent="-457200">
              <a:buFont typeface="+mj-lt"/>
              <a:buAutoNum type="arabicPeriod"/>
            </a:pPr>
            <a:r>
              <a:rPr lang="en-AU" sz="2400" dirty="0" smtClean="0">
                <a:latin typeface="Calibri" panose="020F0502020204030204" pitchFamily="34" charset="0"/>
                <a:cs typeface="Calibri" panose="020F0502020204030204" pitchFamily="34" charset="0"/>
              </a:rPr>
              <a:t>Description of symptoms, comparison to organic diseases</a:t>
            </a:r>
          </a:p>
          <a:p>
            <a:pPr marL="457200" indent="-457200">
              <a:buFont typeface="+mj-lt"/>
              <a:buAutoNum type="arabicPeriod"/>
            </a:pPr>
            <a:r>
              <a:rPr lang="en-AU" sz="2400" dirty="0" smtClean="0">
                <a:latin typeface="Calibri" panose="020F0502020204030204" pitchFamily="34" charset="0"/>
                <a:cs typeface="Calibri" panose="020F0502020204030204" pitchFamily="34" charset="0"/>
              </a:rPr>
              <a:t>Describing the cohort of people with FND compared or controls or organic disease</a:t>
            </a:r>
          </a:p>
          <a:p>
            <a:endParaRPr lang="en-AU" sz="1100" dirty="0">
              <a:latin typeface="Calibri" panose="020F0502020204030204" pitchFamily="34" charset="0"/>
              <a:cs typeface="Calibri" panose="020F0502020204030204" pitchFamily="34" charset="0"/>
            </a:endParaRPr>
          </a:p>
          <a:p>
            <a:r>
              <a:rPr lang="en-AU" sz="2400" u="sng" dirty="0" smtClean="0">
                <a:latin typeface="Calibri" panose="020F0502020204030204" pitchFamily="34" charset="0"/>
                <a:cs typeface="Calibri" panose="020F0502020204030204" pitchFamily="34" charset="0"/>
              </a:rPr>
              <a:t>LACKING</a:t>
            </a:r>
          </a:p>
          <a:p>
            <a:endParaRPr lang="en-AU" sz="105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AU" sz="2400" dirty="0" smtClean="0">
                <a:latin typeface="Calibri" panose="020F0502020204030204" pitchFamily="34" charset="0"/>
                <a:cs typeface="Calibri" panose="020F0502020204030204" pitchFamily="34" charset="0"/>
              </a:rPr>
              <a:t>Treatment / outcome</a:t>
            </a:r>
          </a:p>
          <a:p>
            <a:pPr marL="342900" indent="-342900">
              <a:buFont typeface="Arial" panose="020B0604020202020204" pitchFamily="34" charset="0"/>
              <a:buChar char="•"/>
            </a:pPr>
            <a:r>
              <a:rPr lang="en-AU" sz="2400" dirty="0" smtClean="0">
                <a:latin typeface="Calibri" panose="020F0502020204030204" pitchFamily="34" charset="0"/>
                <a:cs typeface="Calibri" panose="020F0502020204030204" pitchFamily="34" charset="0"/>
              </a:rPr>
              <a:t>How to recover?</a:t>
            </a:r>
          </a:p>
          <a:p>
            <a:pPr marL="342900" indent="-342900">
              <a:buFont typeface="Arial" panose="020B0604020202020204" pitchFamily="34" charset="0"/>
              <a:buChar char="•"/>
            </a:pPr>
            <a:r>
              <a:rPr lang="en-AU" sz="2400" dirty="0" smtClean="0">
                <a:latin typeface="Calibri" panose="020F0502020204030204" pitchFamily="34" charset="0"/>
                <a:cs typeface="Calibri" panose="020F0502020204030204" pitchFamily="34" charset="0"/>
              </a:rPr>
              <a:t>What does recovery looks like?</a:t>
            </a:r>
          </a:p>
          <a:p>
            <a:pPr marL="342900" indent="-342900">
              <a:buFont typeface="Arial" panose="020B0604020202020204" pitchFamily="34" charset="0"/>
              <a:buChar char="•"/>
            </a:pPr>
            <a:r>
              <a:rPr lang="en-AU" sz="2400" dirty="0" smtClean="0">
                <a:latin typeface="Calibri" panose="020F0502020204030204" pitchFamily="34" charset="0"/>
                <a:cs typeface="Calibri" panose="020F0502020204030204" pitchFamily="34" charset="0"/>
              </a:rPr>
              <a:t>How to live with FND</a:t>
            </a:r>
            <a:endParaRPr lang="en-AU" sz="2400" dirty="0">
              <a:latin typeface="Calibri" panose="020F0502020204030204" pitchFamily="34" charset="0"/>
              <a:cs typeface="Calibri" panose="020F0502020204030204" pitchFamily="34" charset="0"/>
            </a:endParaRPr>
          </a:p>
        </p:txBody>
      </p:sp>
      <p:pic>
        <p:nvPicPr>
          <p:cNvPr id="10242" name="Picture 2" descr="D:\Docs and Data\FND\FND AUS\website\IMG_237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093"/>
          <a:stretch/>
        </p:blipFill>
        <p:spPr bwMode="auto">
          <a:xfrm rot="5400000">
            <a:off x="4300535" y="4168517"/>
            <a:ext cx="1574269" cy="13913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4288" y="1548475"/>
            <a:ext cx="1420951" cy="15841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8" name="TextBox 7"/>
          <p:cNvSpPr txBox="1"/>
          <p:nvPr/>
        </p:nvSpPr>
        <p:spPr>
          <a:xfrm>
            <a:off x="5992951" y="4581128"/>
            <a:ext cx="2592288" cy="1569660"/>
          </a:xfrm>
          <a:prstGeom prst="rect">
            <a:avLst/>
          </a:prstGeom>
          <a:noFill/>
        </p:spPr>
        <p:txBody>
          <a:bodyPr wrap="square" rtlCol="0">
            <a:spAutoFit/>
          </a:bodyPr>
          <a:lstStyle/>
          <a:p>
            <a:r>
              <a:rPr lang="en-AU" sz="2400" u="sng" dirty="0" smtClean="0">
                <a:latin typeface="Calibri" panose="020F0502020204030204" pitchFamily="34" charset="0"/>
                <a:cs typeface="Calibri" panose="020F0502020204030204" pitchFamily="34" charset="0"/>
              </a:rPr>
              <a:t>Clinical Perspective</a:t>
            </a:r>
          </a:p>
          <a:p>
            <a:r>
              <a:rPr lang="en-AU" sz="2400" dirty="0" smtClean="0">
                <a:latin typeface="Calibri" panose="020F0502020204030204" pitchFamily="34" charset="0"/>
                <a:cs typeface="Calibri" panose="020F0502020204030204" pitchFamily="34" charset="0"/>
              </a:rPr>
              <a:t>How to help people with FND recover?</a:t>
            </a:r>
            <a:endParaRPr lang="en-AU"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771591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9925</TotalTime>
  <Words>3161</Words>
  <Application>Microsoft Office PowerPoint</Application>
  <PresentationFormat>On-screen Show (4:3)</PresentationFormat>
  <Paragraphs>324</Paragraphs>
  <Slides>36</Slides>
  <Notes>36</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Civic</vt:lpstr>
      <vt:lpstr>Consumer and Carer Experiences of FND: The Abyss between Brain, Mind and Body</vt:lpstr>
      <vt:lpstr>What is Functional Neurological Disorder [FND]?</vt:lpstr>
      <vt:lpstr>What is Functional Neurological Disorder [FND]?</vt:lpstr>
      <vt:lpstr>What is Functional Neurological Disorder [FND]?</vt:lpstr>
      <vt:lpstr>What is Functional Neurological Disorder [FND]?</vt:lpstr>
      <vt:lpstr>What is Functional Neurological Disorder [FND]?</vt:lpstr>
      <vt:lpstr>FND/CD Disability and Distress</vt:lpstr>
      <vt:lpstr>FND/CD Language and Terminology</vt:lpstr>
      <vt:lpstr>FND/CD – What is the evidence?</vt:lpstr>
      <vt:lpstr>FND/CD – Attitudes reflected in the literature</vt:lpstr>
      <vt:lpstr>FND/CD – Brain Studies</vt:lpstr>
      <vt:lpstr>FND/CD and Mental Health</vt:lpstr>
      <vt:lpstr>FND/CD – How? Why?</vt:lpstr>
      <vt:lpstr>FND/CD – The Clinicians</vt:lpstr>
      <vt:lpstr>FND/CD – The Economic Costs</vt:lpstr>
      <vt:lpstr>FND/CD –Is Recovery Possible?</vt:lpstr>
      <vt:lpstr>FND/CD Knowledge Exchange</vt:lpstr>
      <vt:lpstr>Consumer and Carer Experiences </vt:lpstr>
      <vt:lpstr>FND/CD Knowledge Exchange</vt:lpstr>
      <vt:lpstr>FND/CD Consumer and Carer Experiences</vt:lpstr>
      <vt:lpstr>PowerPoint Presentation</vt:lpstr>
      <vt:lpstr>FND/CD Consumer and Carer Experiences</vt:lpstr>
      <vt:lpstr>FND/CD Consumer and Carer Experiences</vt:lpstr>
      <vt:lpstr>FND/CD Consumer and Carer Experiences</vt:lpstr>
      <vt:lpstr>FND/CD Consumer and Carer Experiences</vt:lpstr>
      <vt:lpstr>PowerPoint Presentation</vt:lpstr>
      <vt:lpstr>PowerPoint Presentation</vt:lpstr>
      <vt:lpstr>HOW DOES FND IMPACT DAILY LIFE?</vt:lpstr>
      <vt:lpstr>HOW DOES FND IMPACT DAILY LIFE?</vt:lpstr>
      <vt:lpstr>HOW DOES FND IMPACT DAILY LIFE?</vt:lpstr>
      <vt:lpstr>HOW DOES FND IMPACT DAILY LIFE?</vt:lpstr>
      <vt:lpstr>Recovery</vt:lpstr>
      <vt:lpstr>FND/CD – Impact on Carers</vt:lpstr>
      <vt:lpstr>FND/CD - Needs – Consumers and Carers</vt:lpstr>
      <vt:lpstr>Connect With Us</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Cultivating Research Integrity</dc:title>
  <dc:creator>Katherine</dc:creator>
  <cp:lastModifiedBy>Katherine</cp:lastModifiedBy>
  <cp:revision>519</cp:revision>
  <cp:lastPrinted>2019-02-23T11:47:27Z</cp:lastPrinted>
  <dcterms:created xsi:type="dcterms:W3CDTF">2017-04-22T05:07:01Z</dcterms:created>
  <dcterms:modified xsi:type="dcterms:W3CDTF">2019-03-25T10:04:26Z</dcterms:modified>
</cp:coreProperties>
</file>