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57" r:id="rId4"/>
    <p:sldId id="259" r:id="rId5"/>
    <p:sldId id="271" r:id="rId6"/>
    <p:sldId id="260" r:id="rId7"/>
    <p:sldId id="262" r:id="rId8"/>
    <p:sldId id="263" r:id="rId9"/>
    <p:sldId id="266" r:id="rId10"/>
    <p:sldId id="265" r:id="rId11"/>
    <p:sldId id="267" r:id="rId12"/>
    <p:sldId id="269" r:id="rId13"/>
    <p:sldId id="270" r:id="rId14"/>
  </p:sldIdLst>
  <p:sldSz cx="12192000" cy="6858000"/>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7" autoAdjust="0"/>
    <p:restoredTop sz="71887" autoAdjust="0"/>
  </p:normalViewPr>
  <p:slideViewPr>
    <p:cSldViewPr snapToGrid="0">
      <p:cViewPr varScale="1">
        <p:scale>
          <a:sx n="50" d="100"/>
          <a:sy n="50" d="100"/>
        </p:scale>
        <p:origin x="1168" y="40"/>
      </p:cViewPr>
      <p:guideLst/>
    </p:cSldViewPr>
  </p:slideViewPr>
  <p:notesTextViewPr>
    <p:cViewPr>
      <p:scale>
        <a:sx n="1" d="1"/>
        <a:sy n="1" d="1"/>
      </p:scale>
      <p:origin x="0" y="0"/>
    </p:cViewPr>
  </p:notesTextViewPr>
  <p:sorterViewPr>
    <p:cViewPr>
      <p:scale>
        <a:sx n="100" d="100"/>
        <a:sy n="100" d="100"/>
      </p:scale>
      <p:origin x="0" y="-15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EF8F502A-C9D9-4C18-8886-C6A33EAFD0D0}" type="datetimeFigureOut">
              <a:rPr lang="en-AU" smtClean="0"/>
              <a:t>25/03/2019</a:t>
            </a:fld>
            <a:endParaRPr lang="en-AU"/>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C3F6946C-9708-4837-893A-B6E5246CE1A2}" type="slidenum">
              <a:rPr lang="en-AU" smtClean="0"/>
              <a:t>‹#›</a:t>
            </a:fld>
            <a:endParaRPr lang="en-AU"/>
          </a:p>
        </p:txBody>
      </p:sp>
    </p:spTree>
    <p:extLst>
      <p:ext uri="{BB962C8B-B14F-4D97-AF65-F5344CB8AC3E}">
        <p14:creationId xmlns:p14="http://schemas.microsoft.com/office/powerpoint/2010/main" val="3518097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the governance/ reporting processes and changes to patient safety in mental health, and their relevance</a:t>
            </a:r>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1</a:t>
            </a:fld>
            <a:endParaRPr lang="en-AU"/>
          </a:p>
        </p:txBody>
      </p:sp>
    </p:spTree>
    <p:extLst>
      <p:ext uri="{BB962C8B-B14F-4D97-AF65-F5344CB8AC3E}">
        <p14:creationId xmlns:p14="http://schemas.microsoft.com/office/powerpoint/2010/main" val="2575260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10</a:t>
            </a:fld>
            <a:endParaRPr lang="en-AU"/>
          </a:p>
        </p:txBody>
      </p:sp>
    </p:spTree>
    <p:extLst>
      <p:ext uri="{BB962C8B-B14F-4D97-AF65-F5344CB8AC3E}">
        <p14:creationId xmlns:p14="http://schemas.microsoft.com/office/powerpoint/2010/main" val="3465096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3F6946C-9708-4837-893A-B6E5246CE1A2}" type="slidenum">
              <a:rPr lang="en-AU" smtClean="0"/>
              <a:t>11</a:t>
            </a:fld>
            <a:endParaRPr lang="en-AU"/>
          </a:p>
        </p:txBody>
      </p:sp>
    </p:spTree>
    <p:extLst>
      <p:ext uri="{BB962C8B-B14F-4D97-AF65-F5344CB8AC3E}">
        <p14:creationId xmlns:p14="http://schemas.microsoft.com/office/powerpoint/2010/main" val="45242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outcome of implementing a ‘re balanced ‘ framework.</a:t>
            </a:r>
          </a:p>
          <a:p>
            <a:r>
              <a:rPr lang="en-US" dirty="0" smtClean="0"/>
              <a:t>This is what we are interested in at the National level. </a:t>
            </a:r>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12</a:t>
            </a:fld>
            <a:endParaRPr lang="en-AU"/>
          </a:p>
        </p:txBody>
      </p:sp>
    </p:spTree>
    <p:extLst>
      <p:ext uri="{BB962C8B-B14F-4D97-AF65-F5344CB8AC3E}">
        <p14:creationId xmlns:p14="http://schemas.microsoft.com/office/powerpoint/2010/main" val="1906904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continuous, and in addressing the elements of EW, we will no doubt bring into focus new areas of focus for improvement</a:t>
            </a:r>
          </a:p>
          <a:p>
            <a:r>
              <a:rPr lang="en-US" dirty="0" smtClean="0"/>
              <a:t>TERP is to become a mental health patient safety forum, will include physical health issues</a:t>
            </a:r>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13</a:t>
            </a:fld>
            <a:endParaRPr lang="en-AU"/>
          </a:p>
        </p:txBody>
      </p:sp>
    </p:spTree>
    <p:extLst>
      <p:ext uri="{BB962C8B-B14F-4D97-AF65-F5344CB8AC3E}">
        <p14:creationId xmlns:p14="http://schemas.microsoft.com/office/powerpoint/2010/main" val="3481109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provide technical advice and recommendations to MHPC on development of national policy and strategic direction for patient safety and quality in mental health services</a:t>
            </a:r>
          </a:p>
          <a:p>
            <a:r>
              <a:rPr lang="en-US" dirty="0" smtClean="0"/>
              <a:t>Support and implementation role with actions of the 5</a:t>
            </a:r>
            <a:r>
              <a:rPr lang="en-US" baseline="30000" dirty="0" smtClean="0"/>
              <a:t>th</a:t>
            </a:r>
            <a:r>
              <a:rPr lang="en-US" dirty="0" smtClean="0"/>
              <a:t> National Mental Health and Suicide Prevention Plan</a:t>
            </a:r>
          </a:p>
          <a:p>
            <a:r>
              <a:rPr lang="en-US" dirty="0" smtClean="0"/>
              <a:t>Chief Psychiatrists, ACSQHC, MHA, Private Hospitals, Commonwealth, Consumer, </a:t>
            </a:r>
            <a:r>
              <a:rPr lang="en-US" dirty="0" err="1" smtClean="0"/>
              <a:t>Carer</a:t>
            </a:r>
            <a:r>
              <a:rPr lang="en-US" dirty="0" smtClean="0"/>
              <a:t>, MHISSC, Community Mental Health Australia, NMHC, NZ Ministry</a:t>
            </a:r>
            <a:r>
              <a:rPr lang="en-US" baseline="0" dirty="0" smtClean="0"/>
              <a:t> of Health</a:t>
            </a:r>
          </a:p>
          <a:p>
            <a:r>
              <a:rPr lang="en-US" baseline="0" dirty="0" smtClean="0"/>
              <a:t>Reporting lines</a:t>
            </a:r>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2</a:t>
            </a:fld>
            <a:endParaRPr lang="en-AU"/>
          </a:p>
        </p:txBody>
      </p:sp>
    </p:spTree>
    <p:extLst>
      <p:ext uri="{BB962C8B-B14F-4D97-AF65-F5344CB8AC3E}">
        <p14:creationId xmlns:p14="http://schemas.microsoft.com/office/powerpoint/2010/main" val="2113762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3</a:t>
            </a:fld>
            <a:endParaRPr lang="en-AU"/>
          </a:p>
        </p:txBody>
      </p:sp>
    </p:spTree>
    <p:extLst>
      <p:ext uri="{BB962C8B-B14F-4D97-AF65-F5344CB8AC3E}">
        <p14:creationId xmlns:p14="http://schemas.microsoft.com/office/powerpoint/2010/main" val="3038274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21.1 SQPSC</a:t>
            </a:r>
            <a:r>
              <a:rPr lang="en-US" baseline="0" dirty="0" smtClean="0"/>
              <a:t> will work with ACSQHC to update the National Safety Priorities in Mental Health</a:t>
            </a:r>
          </a:p>
          <a:p>
            <a:r>
              <a:rPr lang="en-US" baseline="0" dirty="0" smtClean="0"/>
              <a:t>21.4 SQPSC will work with ACSQHC to develop a suitable process for revising the National Standards for Mental Health Services</a:t>
            </a:r>
          </a:p>
          <a:p>
            <a:r>
              <a:rPr lang="en-US" baseline="0" dirty="0" smtClean="0"/>
              <a:t>21.5 SQPSC will develop an approach to ensure all relevant service delivery sectors are covered by the framework</a:t>
            </a:r>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4</a:t>
            </a:fld>
            <a:endParaRPr lang="en-AU"/>
          </a:p>
        </p:txBody>
      </p:sp>
    </p:spTree>
    <p:extLst>
      <p:ext uri="{BB962C8B-B14F-4D97-AF65-F5344CB8AC3E}">
        <p14:creationId xmlns:p14="http://schemas.microsoft.com/office/powerpoint/2010/main" val="1372938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Action 14This is our goal/target, and the role of national</a:t>
            </a:r>
            <a:r>
              <a:rPr lang="en-US" baseline="0" dirty="0" smtClean="0"/>
              <a:t> groups like the SQPSC and NMHC is to keep track of this goal, monitor progress, and find ways to facilitate change and improvement</a:t>
            </a:r>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5</a:t>
            </a:fld>
            <a:endParaRPr lang="en-AU"/>
          </a:p>
        </p:txBody>
      </p:sp>
    </p:spTree>
    <p:extLst>
      <p:ext uri="{BB962C8B-B14F-4D97-AF65-F5344CB8AC3E}">
        <p14:creationId xmlns:p14="http://schemas.microsoft.com/office/powerpoint/2010/main" val="287165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50000"/>
              </a:lnSpc>
              <a:buFont typeface="Arial" panose="020B0604020202020204" pitchFamily="34" charset="0"/>
              <a:buChar char="•"/>
            </a:pPr>
            <a:r>
              <a:rPr lang="en-US" sz="1200" dirty="0" smtClean="0"/>
              <a:t>As an example of a National effort to implement change. </a:t>
            </a:r>
          </a:p>
          <a:p>
            <a:pPr marL="285750" indent="-285750">
              <a:lnSpc>
                <a:spcPct val="150000"/>
              </a:lnSpc>
              <a:buFont typeface="Arial" panose="020B0604020202020204" pitchFamily="34" charset="0"/>
              <a:buChar char="•"/>
            </a:pPr>
            <a:r>
              <a:rPr lang="en-US" sz="1200" dirty="0" smtClean="0"/>
              <a:t>Key issues- duration of effort, goal setting (KPIs), data collection (monitoring), sharing success and workshopping challenges, advocating for resource</a:t>
            </a:r>
          </a:p>
        </p:txBody>
      </p:sp>
      <p:sp>
        <p:nvSpPr>
          <p:cNvPr id="4" name="Slide Number Placeholder 3"/>
          <p:cNvSpPr>
            <a:spLocks noGrp="1"/>
          </p:cNvSpPr>
          <p:nvPr>
            <p:ph type="sldNum" sz="quarter" idx="10"/>
          </p:nvPr>
        </p:nvSpPr>
        <p:spPr/>
        <p:txBody>
          <a:bodyPr/>
          <a:lstStyle/>
          <a:p>
            <a:fld id="{C3F6946C-9708-4837-893A-B6E5246CE1A2}" type="slidenum">
              <a:rPr lang="en-AU" smtClean="0"/>
              <a:t>6</a:t>
            </a:fld>
            <a:endParaRPr lang="en-AU"/>
          </a:p>
        </p:txBody>
      </p:sp>
    </p:spTree>
    <p:extLst>
      <p:ext uri="{BB962C8B-B14F-4D97-AF65-F5344CB8AC3E}">
        <p14:creationId xmlns:p14="http://schemas.microsoft.com/office/powerpoint/2010/main" val="2870779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Still with restrictive practice as an example—Beacon sites, TERP Forum</a:t>
            </a:r>
          </a:p>
          <a:p>
            <a:r>
              <a:rPr lang="en-US" dirty="0" smtClean="0"/>
              <a:t>And it has taken many years to build improvement into the system (still going)</a:t>
            </a:r>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7</a:t>
            </a:fld>
            <a:endParaRPr lang="en-AU"/>
          </a:p>
        </p:txBody>
      </p:sp>
    </p:spTree>
    <p:extLst>
      <p:ext uri="{BB962C8B-B14F-4D97-AF65-F5344CB8AC3E}">
        <p14:creationId xmlns:p14="http://schemas.microsoft.com/office/powerpoint/2010/main" val="1861731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Measuring without methodology and an improvement framework leads nowhere</a:t>
            </a:r>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8</a:t>
            </a:fld>
            <a:endParaRPr lang="en-AU"/>
          </a:p>
        </p:txBody>
      </p:sp>
    </p:spTree>
    <p:extLst>
      <p:ext uri="{BB962C8B-B14F-4D97-AF65-F5344CB8AC3E}">
        <p14:creationId xmlns:p14="http://schemas.microsoft.com/office/powerpoint/2010/main" val="1750664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Continuous, multilevel, all the way to National (and international)</a:t>
            </a:r>
          </a:p>
          <a:p>
            <a:r>
              <a:rPr lang="en-US" dirty="0" smtClean="0"/>
              <a:t>Meaningful</a:t>
            </a:r>
            <a:r>
              <a:rPr lang="en-US" baseline="0" dirty="0" smtClean="0"/>
              <a:t> engagement with the data and the issues from the team level through to the national level</a:t>
            </a:r>
            <a:endParaRPr lang="en-AU" dirty="0"/>
          </a:p>
        </p:txBody>
      </p:sp>
      <p:sp>
        <p:nvSpPr>
          <p:cNvPr id="4" name="Slide Number Placeholder 3"/>
          <p:cNvSpPr>
            <a:spLocks noGrp="1"/>
          </p:cNvSpPr>
          <p:nvPr>
            <p:ph type="sldNum" sz="quarter" idx="10"/>
          </p:nvPr>
        </p:nvSpPr>
        <p:spPr/>
        <p:txBody>
          <a:bodyPr/>
          <a:lstStyle/>
          <a:p>
            <a:fld id="{C3F6946C-9708-4837-893A-B6E5246CE1A2}" type="slidenum">
              <a:rPr lang="en-AU" smtClean="0"/>
              <a:t>9</a:t>
            </a:fld>
            <a:endParaRPr lang="en-AU"/>
          </a:p>
        </p:txBody>
      </p:sp>
    </p:spTree>
    <p:extLst>
      <p:ext uri="{BB962C8B-B14F-4D97-AF65-F5344CB8AC3E}">
        <p14:creationId xmlns:p14="http://schemas.microsoft.com/office/powerpoint/2010/main" val="8555901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511BA5D-6C10-422E-A18B-44197780AD4F}" type="datetimeFigureOut">
              <a:rPr lang="en-AU" smtClean="0"/>
              <a:t>25/03/2019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F883466-554B-4339-A0E0-DFC60EE1C05E}" type="slidenum">
              <a:rPr lang="en-AU" smtClean="0"/>
              <a:t>‹#›</a:t>
            </a:fld>
            <a:endParaRPr lang="en-AU" dirty="0"/>
          </a:p>
        </p:txBody>
      </p:sp>
      <p:pic>
        <p:nvPicPr>
          <p:cNvPr id="7" name="Picture 6"/>
          <p:cNvPicPr>
            <a:picLocks noChangeAspect="1"/>
          </p:cNvPicPr>
          <p:nvPr userDrawn="1"/>
        </p:nvPicPr>
        <p:blipFill>
          <a:blip r:embed="rId2"/>
          <a:stretch>
            <a:fillRect/>
          </a:stretch>
        </p:blipFill>
        <p:spPr>
          <a:xfrm>
            <a:off x="8914729" y="322375"/>
            <a:ext cx="2952750" cy="971550"/>
          </a:xfrm>
          <a:prstGeom prst="rect">
            <a:avLst/>
          </a:prstGeom>
        </p:spPr>
      </p:pic>
    </p:spTree>
    <p:extLst>
      <p:ext uri="{BB962C8B-B14F-4D97-AF65-F5344CB8AC3E}">
        <p14:creationId xmlns:p14="http://schemas.microsoft.com/office/powerpoint/2010/main" val="5651818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511BA5D-6C10-422E-A18B-44197780AD4F}" type="datetimeFigureOut">
              <a:rPr lang="en-AU" smtClean="0"/>
              <a:t>25/03/2019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F883466-554B-4339-A0E0-DFC60EE1C05E}" type="slidenum">
              <a:rPr lang="en-AU" smtClean="0"/>
              <a:t>‹#›</a:t>
            </a:fld>
            <a:endParaRPr lang="en-AU" dirty="0"/>
          </a:p>
        </p:txBody>
      </p:sp>
      <p:pic>
        <p:nvPicPr>
          <p:cNvPr id="8" name="Picture 7"/>
          <p:cNvPicPr>
            <a:picLocks noChangeAspect="1"/>
          </p:cNvPicPr>
          <p:nvPr userDrawn="1"/>
        </p:nvPicPr>
        <p:blipFill>
          <a:blip r:embed="rId2"/>
          <a:stretch>
            <a:fillRect/>
          </a:stretch>
        </p:blipFill>
        <p:spPr>
          <a:xfrm>
            <a:off x="8914729" y="322375"/>
            <a:ext cx="2952750" cy="971550"/>
          </a:xfrm>
          <a:prstGeom prst="rect">
            <a:avLst/>
          </a:prstGeom>
        </p:spPr>
      </p:pic>
    </p:spTree>
    <p:extLst>
      <p:ext uri="{BB962C8B-B14F-4D97-AF65-F5344CB8AC3E}">
        <p14:creationId xmlns:p14="http://schemas.microsoft.com/office/powerpoint/2010/main" val="16861670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511BA5D-6C10-422E-A18B-44197780AD4F}" type="datetimeFigureOut">
              <a:rPr lang="en-AU" smtClean="0"/>
              <a:t>25/03/2019</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4F883466-554B-4339-A0E0-DFC60EE1C05E}" type="slidenum">
              <a:rPr lang="en-AU" smtClean="0"/>
              <a:t>‹#›</a:t>
            </a:fld>
            <a:endParaRPr lang="en-AU" dirty="0"/>
          </a:p>
        </p:txBody>
      </p:sp>
      <p:pic>
        <p:nvPicPr>
          <p:cNvPr id="10" name="Picture 9"/>
          <p:cNvPicPr>
            <a:picLocks noChangeAspect="1"/>
          </p:cNvPicPr>
          <p:nvPr userDrawn="1"/>
        </p:nvPicPr>
        <p:blipFill>
          <a:blip r:embed="rId2"/>
          <a:stretch>
            <a:fillRect/>
          </a:stretch>
        </p:blipFill>
        <p:spPr>
          <a:xfrm>
            <a:off x="8914729" y="322375"/>
            <a:ext cx="2952750" cy="971550"/>
          </a:xfrm>
          <a:prstGeom prst="rect">
            <a:avLst/>
          </a:prstGeom>
        </p:spPr>
      </p:pic>
    </p:spTree>
    <p:extLst>
      <p:ext uri="{BB962C8B-B14F-4D97-AF65-F5344CB8AC3E}">
        <p14:creationId xmlns:p14="http://schemas.microsoft.com/office/powerpoint/2010/main" val="267496902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511BA5D-6C10-422E-A18B-44197780AD4F}" type="datetimeFigureOut">
              <a:rPr lang="en-AU" smtClean="0"/>
              <a:t>25/03/2019</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4F883466-554B-4339-A0E0-DFC60EE1C05E}" type="slidenum">
              <a:rPr lang="en-AU" smtClean="0"/>
              <a:t>‹#›</a:t>
            </a:fld>
            <a:endParaRPr lang="en-AU" dirty="0"/>
          </a:p>
        </p:txBody>
      </p:sp>
      <p:pic>
        <p:nvPicPr>
          <p:cNvPr id="6" name="Picture 5"/>
          <p:cNvPicPr>
            <a:picLocks noChangeAspect="1"/>
          </p:cNvPicPr>
          <p:nvPr userDrawn="1"/>
        </p:nvPicPr>
        <p:blipFill>
          <a:blip r:embed="rId2"/>
          <a:stretch>
            <a:fillRect/>
          </a:stretch>
        </p:blipFill>
        <p:spPr>
          <a:xfrm>
            <a:off x="8914729" y="322375"/>
            <a:ext cx="2952750" cy="971550"/>
          </a:xfrm>
          <a:prstGeom prst="rect">
            <a:avLst/>
          </a:prstGeom>
        </p:spPr>
      </p:pic>
    </p:spTree>
    <p:extLst>
      <p:ext uri="{BB962C8B-B14F-4D97-AF65-F5344CB8AC3E}">
        <p14:creationId xmlns:p14="http://schemas.microsoft.com/office/powerpoint/2010/main" val="17099123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1BA5D-6C10-422E-A18B-44197780AD4F}" type="datetimeFigureOut">
              <a:rPr lang="en-AU" smtClean="0"/>
              <a:t>25/03/2019</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4F883466-554B-4339-A0E0-DFC60EE1C05E}" type="slidenum">
              <a:rPr lang="en-AU" smtClean="0"/>
              <a:t>‹#›</a:t>
            </a:fld>
            <a:endParaRPr lang="en-AU" dirty="0"/>
          </a:p>
        </p:txBody>
      </p:sp>
      <p:pic>
        <p:nvPicPr>
          <p:cNvPr id="5" name="Picture 4"/>
          <p:cNvPicPr>
            <a:picLocks noChangeAspect="1"/>
          </p:cNvPicPr>
          <p:nvPr userDrawn="1"/>
        </p:nvPicPr>
        <p:blipFill>
          <a:blip r:embed="rId2"/>
          <a:stretch>
            <a:fillRect/>
          </a:stretch>
        </p:blipFill>
        <p:spPr>
          <a:xfrm>
            <a:off x="8914729" y="322375"/>
            <a:ext cx="2952750" cy="971550"/>
          </a:xfrm>
          <a:prstGeom prst="rect">
            <a:avLst/>
          </a:prstGeom>
        </p:spPr>
      </p:pic>
    </p:spTree>
    <p:extLst>
      <p:ext uri="{BB962C8B-B14F-4D97-AF65-F5344CB8AC3E}">
        <p14:creationId xmlns:p14="http://schemas.microsoft.com/office/powerpoint/2010/main" val="42914409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1BA5D-6C10-422E-A18B-44197780AD4F}" type="datetimeFigureOut">
              <a:rPr lang="en-AU" smtClean="0"/>
              <a:t>25/03/2019</a:t>
            </a:fld>
            <a:endParaRPr lang="en-AU"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83466-554B-4339-A0E0-DFC60EE1C05E}" type="slidenum">
              <a:rPr lang="en-AU" smtClean="0"/>
              <a:t>‹#›</a:t>
            </a:fld>
            <a:endParaRPr lang="en-AU" dirty="0"/>
          </a:p>
        </p:txBody>
      </p:sp>
    </p:spTree>
    <p:extLst>
      <p:ext uri="{BB962C8B-B14F-4D97-AF65-F5344CB8AC3E}">
        <p14:creationId xmlns:p14="http://schemas.microsoft.com/office/powerpoint/2010/main" val="3909462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doi.org/10.1177/103985621879742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8845" y="1473121"/>
            <a:ext cx="10174310" cy="2387600"/>
          </a:xfrm>
        </p:spPr>
        <p:txBody>
          <a:bodyPr>
            <a:normAutofit/>
          </a:bodyPr>
          <a:lstStyle/>
          <a:p>
            <a:r>
              <a:rPr lang="en-US" dirty="0" smtClean="0">
                <a:solidFill>
                  <a:schemeClr val="accent1">
                    <a:lumMod val="75000"/>
                  </a:schemeClr>
                </a:solidFill>
              </a:rPr>
              <a:t>EQUALLY WELL: A NATIONAL PERSPECTIVE</a:t>
            </a:r>
            <a:endParaRPr lang="en-AU" dirty="0">
              <a:solidFill>
                <a:schemeClr val="accent1">
                  <a:lumMod val="75000"/>
                </a:schemeClr>
              </a:solidFill>
            </a:endParaRPr>
          </a:p>
        </p:txBody>
      </p:sp>
      <p:sp>
        <p:nvSpPr>
          <p:cNvPr id="3" name="Subtitle 2"/>
          <p:cNvSpPr>
            <a:spLocks noGrp="1"/>
          </p:cNvSpPr>
          <p:nvPr>
            <p:ph type="subTitle" idx="1"/>
          </p:nvPr>
        </p:nvSpPr>
        <p:spPr>
          <a:xfrm>
            <a:off x="1524000" y="4039917"/>
            <a:ext cx="9144000" cy="1890804"/>
          </a:xfrm>
        </p:spPr>
        <p:txBody>
          <a:bodyPr>
            <a:normAutofit fontScale="70000" lnSpcReduction="20000"/>
          </a:bodyPr>
          <a:lstStyle/>
          <a:p>
            <a:endParaRPr lang="en-US" dirty="0" smtClean="0"/>
          </a:p>
          <a:p>
            <a:r>
              <a:rPr lang="en-US" dirty="0" smtClean="0">
                <a:solidFill>
                  <a:schemeClr val="accent6">
                    <a:lumMod val="75000"/>
                  </a:schemeClr>
                </a:solidFill>
              </a:rPr>
              <a:t>Dr Murray Wright</a:t>
            </a:r>
          </a:p>
          <a:p>
            <a:r>
              <a:rPr lang="en-US" dirty="0" smtClean="0">
                <a:solidFill>
                  <a:schemeClr val="accent6">
                    <a:lumMod val="75000"/>
                  </a:schemeClr>
                </a:solidFill>
              </a:rPr>
              <a:t>Chair, Safety and Quality Partnership Standing Committee</a:t>
            </a:r>
          </a:p>
          <a:p>
            <a:r>
              <a:rPr lang="en-US" dirty="0" smtClean="0">
                <a:solidFill>
                  <a:schemeClr val="accent6">
                    <a:lumMod val="75000"/>
                  </a:schemeClr>
                </a:solidFill>
              </a:rPr>
              <a:t>(A Standing Committee of the Mental Health Principal Committee)</a:t>
            </a:r>
          </a:p>
          <a:p>
            <a:endParaRPr lang="en-US" dirty="0" smtClean="0"/>
          </a:p>
          <a:p>
            <a:r>
              <a:rPr lang="en-US" dirty="0" smtClean="0"/>
              <a:t>29 March 2019</a:t>
            </a:r>
            <a:endParaRPr lang="en-AU" dirty="0"/>
          </a:p>
        </p:txBody>
      </p:sp>
      <p:pic>
        <p:nvPicPr>
          <p:cNvPr id="4" name="Picture 3"/>
          <p:cNvPicPr>
            <a:picLocks noChangeAspect="1"/>
          </p:cNvPicPr>
          <p:nvPr/>
        </p:nvPicPr>
        <p:blipFill>
          <a:blip r:embed="rId3"/>
          <a:stretch>
            <a:fillRect/>
          </a:stretch>
        </p:blipFill>
        <p:spPr>
          <a:xfrm>
            <a:off x="8914729" y="322375"/>
            <a:ext cx="2952750" cy="971550"/>
          </a:xfrm>
          <a:prstGeom prst="rect">
            <a:avLst/>
          </a:prstGeom>
        </p:spPr>
      </p:pic>
    </p:spTree>
    <p:extLst>
      <p:ext uri="{BB962C8B-B14F-4D97-AF65-F5344CB8AC3E}">
        <p14:creationId xmlns:p14="http://schemas.microsoft.com/office/powerpoint/2010/main" val="34782180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547" y="178025"/>
            <a:ext cx="9489156" cy="1537487"/>
          </a:xfrm>
        </p:spPr>
        <p:txBody>
          <a:bodyPr>
            <a:noAutofit/>
          </a:bodyPr>
          <a:lstStyle/>
          <a:p>
            <a:pPr algn="ctr"/>
            <a:r>
              <a:rPr lang="en-US" b="1" dirty="0" smtClean="0"/>
              <a:t>Patient Safety Framework &amp;</a:t>
            </a:r>
            <a:br>
              <a:rPr lang="en-US" b="1" dirty="0" smtClean="0"/>
            </a:br>
            <a:r>
              <a:rPr lang="en-US" b="1" dirty="0" smtClean="0"/>
              <a:t>Improvement Science</a:t>
            </a:r>
            <a:endParaRPr lang="en-AU" b="1" dirty="0"/>
          </a:p>
        </p:txBody>
      </p:sp>
      <p:sp>
        <p:nvSpPr>
          <p:cNvPr id="3" name="Title 1"/>
          <p:cNvSpPr txBox="1">
            <a:spLocks/>
          </p:cNvSpPr>
          <p:nvPr/>
        </p:nvSpPr>
        <p:spPr>
          <a:xfrm>
            <a:off x="883277" y="1642683"/>
            <a:ext cx="10515600" cy="460436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lnSpc>
                <a:spcPct val="100000"/>
              </a:lnSpc>
              <a:spcAft>
                <a:spcPts val="1200"/>
              </a:spcAft>
              <a:buFont typeface="Arial" panose="020B0604020202020204" pitchFamily="34" charset="0"/>
              <a:buChar char="•"/>
            </a:pPr>
            <a:r>
              <a:rPr lang="en-US" sz="4200" dirty="0" smtClean="0"/>
              <a:t>Historical over-reliance on top down improvements – Policy, Standards, ‘Programs’</a:t>
            </a:r>
          </a:p>
          <a:p>
            <a:pPr marL="571500" indent="-571500">
              <a:lnSpc>
                <a:spcPct val="100000"/>
              </a:lnSpc>
              <a:spcAft>
                <a:spcPts val="1200"/>
              </a:spcAft>
              <a:buFont typeface="Arial" panose="020B0604020202020204" pitchFamily="34" charset="0"/>
              <a:buChar char="•"/>
            </a:pPr>
            <a:r>
              <a:rPr lang="en-US" sz="4200" dirty="0" smtClean="0"/>
              <a:t>Changing paradigm –bottom up, co-design, data driven, change methodology</a:t>
            </a:r>
            <a:endParaRPr lang="en-AU" sz="4200" dirty="0"/>
          </a:p>
        </p:txBody>
      </p:sp>
    </p:spTree>
    <p:extLst>
      <p:ext uri="{BB962C8B-B14F-4D97-AF65-F5344CB8AC3E}">
        <p14:creationId xmlns:p14="http://schemas.microsoft.com/office/powerpoint/2010/main" val="1514460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5563"/>
            <a:ext cx="10515600" cy="1325563"/>
          </a:xfrm>
        </p:spPr>
        <p:txBody>
          <a:bodyPr>
            <a:normAutofit/>
          </a:bodyPr>
          <a:lstStyle/>
          <a:p>
            <a:endParaRPr lang="en-AU" sz="4200" b="1" dirty="0"/>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370518"/>
            <a:ext cx="9446777" cy="45637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293705" y="5913430"/>
            <a:ext cx="7589202" cy="646331"/>
          </a:xfrm>
          <a:prstGeom prst="rect">
            <a:avLst/>
          </a:prstGeom>
        </p:spPr>
        <p:txBody>
          <a:bodyPr wrap="square">
            <a:spAutoFit/>
          </a:bodyPr>
          <a:lstStyle/>
          <a:p>
            <a:r>
              <a:rPr lang="en-AU" i="1" dirty="0" smtClean="0"/>
              <a:t>A new paradigm for mental-health quality and safety:  are we ready?  B Short et al; 24 September 2018, </a:t>
            </a:r>
            <a:r>
              <a:rPr lang="en-AU" dirty="0" smtClean="0">
                <a:hlinkClick r:id="rId4"/>
              </a:rPr>
              <a:t>https</a:t>
            </a:r>
            <a:r>
              <a:rPr lang="en-AU" dirty="0">
                <a:hlinkClick r:id="rId4"/>
              </a:rPr>
              <a:t>://doi.org/10.1177/1039856218797423</a:t>
            </a:r>
            <a:r>
              <a:rPr lang="en-AU" dirty="0"/>
              <a:t> </a:t>
            </a:r>
            <a:endParaRPr lang="en-AU" i="1" dirty="0"/>
          </a:p>
        </p:txBody>
      </p:sp>
    </p:spTree>
    <p:extLst>
      <p:ext uri="{BB962C8B-B14F-4D97-AF65-F5344CB8AC3E}">
        <p14:creationId xmlns:p14="http://schemas.microsoft.com/office/powerpoint/2010/main" val="4042534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5831" y="1526219"/>
            <a:ext cx="10749595" cy="4781237"/>
          </a:xfrm>
        </p:spPr>
        <p:txBody>
          <a:bodyPr>
            <a:noAutofit/>
          </a:bodyPr>
          <a:lstStyle/>
          <a:p>
            <a:pPr marL="0" indent="0">
              <a:lnSpc>
                <a:spcPct val="100000"/>
              </a:lnSpc>
              <a:buNone/>
              <a:tabLst>
                <a:tab pos="541338" algn="l"/>
              </a:tabLst>
            </a:pPr>
            <a:endParaRPr lang="en-AU" sz="4000" dirty="0" smtClean="0">
              <a:latin typeface="+mj-lt"/>
            </a:endParaRPr>
          </a:p>
          <a:p>
            <a:pPr marL="0" indent="0">
              <a:lnSpc>
                <a:spcPct val="100000"/>
              </a:lnSpc>
              <a:buNone/>
              <a:tabLst>
                <a:tab pos="541338" algn="l"/>
              </a:tabLst>
            </a:pPr>
            <a:endParaRPr lang="en-AU" sz="4000" dirty="0">
              <a:latin typeface="+mj-lt"/>
            </a:endParaRPr>
          </a:p>
          <a:p>
            <a:pPr marL="0" indent="0">
              <a:lnSpc>
                <a:spcPct val="100000"/>
              </a:lnSpc>
              <a:buNone/>
              <a:tabLst>
                <a:tab pos="541338" algn="l"/>
              </a:tabLst>
            </a:pPr>
            <a:r>
              <a:rPr lang="en-AU" sz="4200" dirty="0" smtClean="0">
                <a:latin typeface="+mj-lt"/>
              </a:rPr>
              <a:t>Supporting </a:t>
            </a:r>
            <a:r>
              <a:rPr lang="en-AU" sz="4200" dirty="0">
                <a:latin typeface="+mj-lt"/>
              </a:rPr>
              <a:t>teams to find solutions to meet goals. (PDSA</a:t>
            </a:r>
            <a:r>
              <a:rPr lang="en-AU" sz="4200" dirty="0" smtClean="0">
                <a:latin typeface="+mj-lt"/>
              </a:rPr>
              <a:t>)</a:t>
            </a:r>
            <a:endParaRPr lang="en-AU" sz="4200" dirty="0">
              <a:latin typeface="+mj-lt"/>
            </a:endParaRPr>
          </a:p>
        </p:txBody>
      </p:sp>
    </p:spTree>
    <p:extLst>
      <p:ext uri="{BB962C8B-B14F-4D97-AF65-F5344CB8AC3E}">
        <p14:creationId xmlns:p14="http://schemas.microsoft.com/office/powerpoint/2010/main" val="2858669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9648" y="1221897"/>
            <a:ext cx="10515600" cy="1278541"/>
          </a:xfrm>
        </p:spPr>
        <p:txBody>
          <a:bodyPr>
            <a:noAutofit/>
          </a:bodyPr>
          <a:lstStyle/>
          <a:p>
            <a:pPr marL="0" indent="0" algn="ctr">
              <a:buNone/>
              <a:tabLst>
                <a:tab pos="541338" algn="l"/>
              </a:tabLst>
            </a:pPr>
            <a:r>
              <a:rPr lang="en-US" sz="4400" b="1" dirty="0" smtClean="0">
                <a:latin typeface="+mj-lt"/>
              </a:rPr>
              <a:t>Reporting success (or challenges) at all </a:t>
            </a:r>
          </a:p>
          <a:p>
            <a:pPr marL="0" indent="0" algn="ctr">
              <a:buNone/>
              <a:tabLst>
                <a:tab pos="541338" algn="l"/>
              </a:tabLst>
            </a:pPr>
            <a:r>
              <a:rPr lang="en-US" sz="4400" b="1" dirty="0" smtClean="0">
                <a:latin typeface="+mj-lt"/>
              </a:rPr>
              <a:t>levels       State        </a:t>
            </a:r>
            <a:r>
              <a:rPr lang="en-US" sz="4400" b="1" dirty="0">
                <a:latin typeface="+mj-lt"/>
              </a:rPr>
              <a:t>N</a:t>
            </a:r>
            <a:r>
              <a:rPr lang="en-US" sz="4400" b="1" dirty="0" smtClean="0">
                <a:latin typeface="+mj-lt"/>
              </a:rPr>
              <a:t>ational</a:t>
            </a:r>
          </a:p>
        </p:txBody>
      </p:sp>
      <p:cxnSp>
        <p:nvCxnSpPr>
          <p:cNvPr id="6" name="Straight Arrow Connector 5"/>
          <p:cNvCxnSpPr/>
          <p:nvPr/>
        </p:nvCxnSpPr>
        <p:spPr>
          <a:xfrm>
            <a:off x="4450620" y="2281952"/>
            <a:ext cx="436969"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6537018" y="2281952"/>
            <a:ext cx="436969"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9" name="Content Placeholder 2"/>
          <p:cNvSpPr txBox="1">
            <a:spLocks/>
          </p:cNvSpPr>
          <p:nvPr/>
        </p:nvSpPr>
        <p:spPr>
          <a:xfrm>
            <a:off x="699287" y="2905041"/>
            <a:ext cx="10515600" cy="31545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tabLst>
                <a:tab pos="541338" algn="l"/>
              </a:tabLst>
            </a:pPr>
            <a:r>
              <a:rPr lang="en-US" sz="4200" dirty="0" smtClean="0">
                <a:latin typeface="+mj-lt"/>
              </a:rPr>
              <a:t>Benchmarking/sharing</a:t>
            </a:r>
            <a:endParaRPr lang="en-US" sz="4200" dirty="0">
              <a:latin typeface="+mj-lt"/>
            </a:endParaRPr>
          </a:p>
          <a:p>
            <a:pPr lvl="1">
              <a:lnSpc>
                <a:spcPct val="100000"/>
              </a:lnSpc>
              <a:tabLst>
                <a:tab pos="541338" algn="l"/>
              </a:tabLst>
            </a:pPr>
            <a:r>
              <a:rPr lang="en-US" sz="4200" dirty="0" smtClean="0">
                <a:latin typeface="+mj-lt"/>
              </a:rPr>
              <a:t>Identifying &amp; sharing innovations</a:t>
            </a:r>
          </a:p>
          <a:p>
            <a:pPr lvl="1">
              <a:lnSpc>
                <a:spcPct val="100000"/>
              </a:lnSpc>
              <a:tabLst>
                <a:tab pos="541338" algn="l"/>
              </a:tabLst>
            </a:pPr>
            <a:r>
              <a:rPr lang="en-US" sz="4200" dirty="0" smtClean="0">
                <a:latin typeface="+mj-lt"/>
              </a:rPr>
              <a:t>Shaping future strategies</a:t>
            </a:r>
          </a:p>
          <a:p>
            <a:pPr lvl="1">
              <a:lnSpc>
                <a:spcPct val="100000"/>
              </a:lnSpc>
              <a:tabLst>
                <a:tab pos="541338" algn="l"/>
              </a:tabLst>
            </a:pPr>
            <a:r>
              <a:rPr lang="en-US" sz="4200" dirty="0" smtClean="0">
                <a:latin typeface="+mj-lt"/>
              </a:rPr>
              <a:t>Making the case for resources</a:t>
            </a:r>
            <a:endParaRPr lang="en-AU" sz="4200" dirty="0">
              <a:latin typeface="+mj-lt"/>
            </a:endParaRPr>
          </a:p>
        </p:txBody>
      </p:sp>
    </p:spTree>
    <p:extLst>
      <p:ext uri="{BB962C8B-B14F-4D97-AF65-F5344CB8AC3E}">
        <p14:creationId xmlns:p14="http://schemas.microsoft.com/office/powerpoint/2010/main" val="969037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0841" y="1251031"/>
            <a:ext cx="10515600" cy="4656155"/>
          </a:xfrm>
        </p:spPr>
        <p:txBody>
          <a:bodyPr>
            <a:normAutofit/>
          </a:bodyPr>
          <a:lstStyle/>
          <a:p>
            <a:pPr algn="ctr">
              <a:lnSpc>
                <a:spcPct val="150000"/>
              </a:lnSpc>
            </a:pPr>
            <a:r>
              <a:rPr lang="en-US" b="1" dirty="0" smtClean="0"/>
              <a:t>SAFETY &amp; QUALITY PARTNERSHIP </a:t>
            </a:r>
            <a:br>
              <a:rPr lang="en-US" b="1" dirty="0" smtClean="0"/>
            </a:br>
            <a:r>
              <a:rPr lang="en-US" b="1" dirty="0" smtClean="0"/>
              <a:t>STANDING COMMITTEE (SQPSC)</a:t>
            </a:r>
            <a:endParaRPr lang="en-AU" b="1" dirty="0"/>
          </a:p>
        </p:txBody>
      </p:sp>
    </p:spTree>
    <p:extLst>
      <p:ext uri="{BB962C8B-B14F-4D97-AF65-F5344CB8AC3E}">
        <p14:creationId xmlns:p14="http://schemas.microsoft.com/office/powerpoint/2010/main" val="148171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19186"/>
            <a:ext cx="10515600" cy="4351338"/>
          </a:xfrm>
        </p:spPr>
        <p:txBody>
          <a:bodyPr>
            <a:normAutofit/>
          </a:bodyPr>
          <a:lstStyle/>
          <a:p>
            <a:pPr marL="0" indent="0" algn="ctr">
              <a:lnSpc>
                <a:spcPct val="100000"/>
              </a:lnSpc>
              <a:buNone/>
            </a:pPr>
            <a:endParaRPr lang="en-US" sz="4400" dirty="0" smtClean="0">
              <a:latin typeface="+mj-lt"/>
            </a:endParaRPr>
          </a:p>
          <a:p>
            <a:pPr marL="0" indent="0" algn="ctr">
              <a:lnSpc>
                <a:spcPct val="100000"/>
              </a:lnSpc>
              <a:buNone/>
            </a:pPr>
            <a:r>
              <a:rPr lang="en-US" sz="4400" b="1" dirty="0" smtClean="0">
                <a:latin typeface="+mj-lt"/>
              </a:rPr>
              <a:t>FIFTH NATIONAL MENTAL HEALTH &amp; SUICIDE PREVENTION PLAN</a:t>
            </a:r>
            <a:endParaRPr lang="en-AU" sz="4400" b="1" dirty="0">
              <a:latin typeface="+mj-lt"/>
            </a:endParaRPr>
          </a:p>
        </p:txBody>
      </p:sp>
    </p:spTree>
    <p:extLst>
      <p:ext uri="{BB962C8B-B14F-4D97-AF65-F5344CB8AC3E}">
        <p14:creationId xmlns:p14="http://schemas.microsoft.com/office/powerpoint/2010/main" val="871350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41232" y="1813998"/>
            <a:ext cx="10515600" cy="36144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200" b="1" i="1" dirty="0" smtClean="0"/>
              <a:t>“Governments will develop a National Mental Health Safety and Quality Framework …</a:t>
            </a:r>
          </a:p>
          <a:p>
            <a:pPr algn="ctr"/>
            <a:endParaRPr lang="en-US" sz="4200" b="1" i="1" dirty="0" smtClean="0"/>
          </a:p>
          <a:p>
            <a:pPr algn="ctr"/>
            <a:r>
              <a:rPr lang="en-US" sz="4200" b="1" i="1" dirty="0" smtClean="0"/>
              <a:t>The Framework will describe the national agenda and work program for safety and quality over the next five years …”</a:t>
            </a:r>
            <a:endParaRPr lang="en-AU" sz="4200" b="1" i="1" dirty="0"/>
          </a:p>
        </p:txBody>
      </p:sp>
      <p:sp>
        <p:nvSpPr>
          <p:cNvPr id="3" name="TextBox 2"/>
          <p:cNvSpPr txBox="1"/>
          <p:nvPr/>
        </p:nvSpPr>
        <p:spPr>
          <a:xfrm>
            <a:off x="6349285" y="5995115"/>
            <a:ext cx="5582991" cy="584775"/>
          </a:xfrm>
          <a:prstGeom prst="rect">
            <a:avLst/>
          </a:prstGeom>
          <a:noFill/>
        </p:spPr>
        <p:txBody>
          <a:bodyPr wrap="square" rtlCol="0">
            <a:spAutoFit/>
          </a:bodyPr>
          <a:lstStyle/>
          <a:p>
            <a:r>
              <a:rPr lang="en-AU" sz="1600" i="1" dirty="0"/>
              <a:t>The Fifth National Mental Health and Suicide Prevention </a:t>
            </a:r>
            <a:r>
              <a:rPr lang="en-AU" sz="1600" i="1" dirty="0" smtClean="0"/>
              <a:t>Plan – Implementation Plan - October 2017 - Action 21 - Page 27</a:t>
            </a:r>
            <a:endParaRPr lang="en-AU" sz="1600" i="1" dirty="0"/>
          </a:p>
        </p:txBody>
      </p:sp>
    </p:spTree>
    <p:extLst>
      <p:ext uri="{BB962C8B-B14F-4D97-AF65-F5344CB8AC3E}">
        <p14:creationId xmlns:p14="http://schemas.microsoft.com/office/powerpoint/2010/main" val="1878346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4384" y="2011742"/>
            <a:ext cx="10515600" cy="4351338"/>
          </a:xfrm>
        </p:spPr>
        <p:txBody>
          <a:bodyPr>
            <a:normAutofit/>
          </a:bodyPr>
          <a:lstStyle/>
          <a:p>
            <a:pPr marL="0" indent="0">
              <a:buNone/>
            </a:pPr>
            <a:r>
              <a:rPr lang="en-US" sz="4200" b="1" dirty="0" smtClean="0">
                <a:latin typeface="+mj-lt"/>
              </a:rPr>
              <a:t>‘All Governments and mental health commissions will embed the elements of Equally Well and take action in their areas of influence to make changes towards improving the physical health of people with mental illness.’</a:t>
            </a:r>
          </a:p>
          <a:p>
            <a:pPr marL="0" indent="0">
              <a:buNone/>
            </a:pPr>
            <a:endParaRPr lang="en-AU" b="1" dirty="0"/>
          </a:p>
        </p:txBody>
      </p:sp>
    </p:spTree>
    <p:extLst>
      <p:ext uri="{BB962C8B-B14F-4D97-AF65-F5344CB8AC3E}">
        <p14:creationId xmlns:p14="http://schemas.microsoft.com/office/powerpoint/2010/main" val="4037228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882" y="2825787"/>
            <a:ext cx="10515600" cy="1034114"/>
          </a:xfrm>
        </p:spPr>
        <p:txBody>
          <a:bodyPr>
            <a:normAutofit/>
          </a:bodyPr>
          <a:lstStyle/>
          <a:p>
            <a:pPr algn="ctr"/>
            <a:r>
              <a:rPr lang="en-US" b="1" dirty="0" smtClean="0"/>
              <a:t>SQPSC &amp; Restrictive Practice</a:t>
            </a:r>
            <a:endParaRPr lang="en-AU" sz="3200" b="1" dirty="0"/>
          </a:p>
        </p:txBody>
      </p:sp>
      <p:sp>
        <p:nvSpPr>
          <p:cNvPr id="5" name="Title 1"/>
          <p:cNvSpPr txBox="1">
            <a:spLocks/>
          </p:cNvSpPr>
          <p:nvPr/>
        </p:nvSpPr>
        <p:spPr>
          <a:xfrm>
            <a:off x="956882" y="1165253"/>
            <a:ext cx="10515600" cy="51255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50000"/>
              </a:lnSpc>
              <a:buFont typeface="Arial" panose="020B0604020202020204" pitchFamily="34" charset="0"/>
              <a:buChar char="•"/>
            </a:pPr>
            <a:endParaRPr lang="en-AU" sz="4200" dirty="0"/>
          </a:p>
        </p:txBody>
      </p:sp>
    </p:spTree>
    <p:extLst>
      <p:ext uri="{BB962C8B-B14F-4D97-AF65-F5344CB8AC3E}">
        <p14:creationId xmlns:p14="http://schemas.microsoft.com/office/powerpoint/2010/main" val="1001161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277" y="1432290"/>
            <a:ext cx="10515600" cy="4563908"/>
          </a:xfrm>
        </p:spPr>
        <p:txBody>
          <a:bodyPr>
            <a:noAutofit/>
          </a:bodyPr>
          <a:lstStyle/>
          <a:p>
            <a:pPr algn="ctr"/>
            <a:r>
              <a:rPr lang="en-US" sz="4200" dirty="0" smtClean="0"/>
              <a:t>Staying true to a consumer focus, and closely monitoring &amp; sharing outcomes/success/challenges </a:t>
            </a:r>
            <a:r>
              <a:rPr lang="en-US" sz="4200" b="1" u="sng" dirty="0" smtClean="0"/>
              <a:t>at</a:t>
            </a:r>
            <a:r>
              <a:rPr lang="en-US" sz="4200" b="1" dirty="0" smtClean="0"/>
              <a:t> </a:t>
            </a:r>
            <a:r>
              <a:rPr lang="en-US" sz="4200" b="1" u="sng" dirty="0" smtClean="0"/>
              <a:t>every</a:t>
            </a:r>
            <a:r>
              <a:rPr lang="en-US" sz="4200" b="1" dirty="0" smtClean="0"/>
              <a:t> </a:t>
            </a:r>
            <a:r>
              <a:rPr lang="en-US" sz="4200" b="1" u="sng" dirty="0" smtClean="0"/>
              <a:t>level</a:t>
            </a:r>
            <a:r>
              <a:rPr lang="en-US" sz="4200" b="1" dirty="0" smtClean="0"/>
              <a:t> </a:t>
            </a:r>
            <a:r>
              <a:rPr lang="en-US" sz="4200" dirty="0" smtClean="0"/>
              <a:t>of the health system</a:t>
            </a:r>
            <a:endParaRPr lang="en-AU" sz="4200" dirty="0"/>
          </a:p>
        </p:txBody>
      </p:sp>
    </p:spTree>
    <p:extLst>
      <p:ext uri="{BB962C8B-B14F-4D97-AF65-F5344CB8AC3E}">
        <p14:creationId xmlns:p14="http://schemas.microsoft.com/office/powerpoint/2010/main" val="3384566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277" y="1294725"/>
            <a:ext cx="10515600" cy="4903773"/>
          </a:xfrm>
        </p:spPr>
        <p:txBody>
          <a:bodyPr>
            <a:noAutofit/>
          </a:bodyPr>
          <a:lstStyle/>
          <a:p>
            <a:pPr algn="ctr">
              <a:lnSpc>
                <a:spcPct val="100000"/>
              </a:lnSpc>
            </a:pPr>
            <a:r>
              <a:rPr lang="en-US" b="1" dirty="0" smtClean="0"/>
              <a:t>Clinical Governance &amp; Improvement Science</a:t>
            </a:r>
            <a:endParaRPr lang="en-AU" b="1" dirty="0"/>
          </a:p>
        </p:txBody>
      </p:sp>
    </p:spTree>
    <p:extLst>
      <p:ext uri="{BB962C8B-B14F-4D97-AF65-F5344CB8AC3E}">
        <p14:creationId xmlns:p14="http://schemas.microsoft.com/office/powerpoint/2010/main" val="19854977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6292" y="1967348"/>
            <a:ext cx="10515600" cy="4360624"/>
          </a:xfrm>
        </p:spPr>
        <p:txBody>
          <a:bodyPr>
            <a:normAutofit/>
          </a:bodyPr>
          <a:lstStyle/>
          <a:p>
            <a:pPr>
              <a:lnSpc>
                <a:spcPct val="100000"/>
              </a:lnSpc>
            </a:pPr>
            <a:r>
              <a:rPr lang="en-US" sz="4200" dirty="0" smtClean="0"/>
              <a:t>“A framework through which health organisations are accountable for continuously improving the quality of their services &amp; maintaining high standards of care by creating an environment in which excellence in clinical care will flourish”</a:t>
            </a:r>
            <a:endParaRPr lang="en-AU" sz="4200" dirty="0"/>
          </a:p>
        </p:txBody>
      </p:sp>
      <p:sp>
        <p:nvSpPr>
          <p:cNvPr id="5" name="Title 1"/>
          <p:cNvSpPr txBox="1">
            <a:spLocks/>
          </p:cNvSpPr>
          <p:nvPr/>
        </p:nvSpPr>
        <p:spPr>
          <a:xfrm>
            <a:off x="2233401" y="210394"/>
            <a:ext cx="7215295" cy="12542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smtClean="0"/>
              <a:t>Clinical Governance</a:t>
            </a:r>
            <a:endParaRPr lang="en-AU" b="1" dirty="0"/>
          </a:p>
        </p:txBody>
      </p:sp>
    </p:spTree>
    <p:extLst>
      <p:ext uri="{BB962C8B-B14F-4D97-AF65-F5344CB8AC3E}">
        <p14:creationId xmlns:p14="http://schemas.microsoft.com/office/powerpoint/2010/main" val="3575799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1954</TotalTime>
  <Words>653</Words>
  <Application>Microsoft Office PowerPoint</Application>
  <PresentationFormat>Widescreen</PresentationFormat>
  <Paragraphs>66</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EQUALLY WELL: A NATIONAL PERSPECTIVE</vt:lpstr>
      <vt:lpstr>SAFETY &amp; QUALITY PARTNERSHIP  STANDING COMMITTEE (SQPSC)</vt:lpstr>
      <vt:lpstr>PowerPoint Presentation</vt:lpstr>
      <vt:lpstr>PowerPoint Presentation</vt:lpstr>
      <vt:lpstr>PowerPoint Presentation</vt:lpstr>
      <vt:lpstr>SQPSC &amp; Restrictive Practice</vt:lpstr>
      <vt:lpstr>Staying true to a consumer focus, and closely monitoring &amp; sharing outcomes/success/challenges at every level of the health system</vt:lpstr>
      <vt:lpstr>Clinical Governance &amp; Improvement Science</vt:lpstr>
      <vt:lpstr>“A framework through which health organisations are accountable for continuously improving the quality of their services &amp; maintaining high standards of care by creating an environment in which excellence in clinical care will flourish”</vt:lpstr>
      <vt:lpstr>Patient Safety Framework &amp; Improvement Science</vt:lpstr>
      <vt:lpstr>PowerPoint Presentation</vt:lpstr>
      <vt:lpstr>PowerPoint Presentation</vt:lpstr>
      <vt:lpstr>PowerPoint Presentation</vt:lpstr>
    </vt:vector>
  </TitlesOfParts>
  <Company>eHealthNSW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PATIENT SAFETY   A NATIONAL PERSPECTIVE</dc:title>
  <dc:creator>SIMS, Meredith</dc:creator>
  <cp:lastModifiedBy>WRIGHT, Murray</cp:lastModifiedBy>
  <cp:revision>44</cp:revision>
  <cp:lastPrinted>2019-03-25T04:20:51Z</cp:lastPrinted>
  <dcterms:created xsi:type="dcterms:W3CDTF">2019-02-20T22:14:52Z</dcterms:created>
  <dcterms:modified xsi:type="dcterms:W3CDTF">2019-03-25T04:21:27Z</dcterms:modified>
</cp:coreProperties>
</file>