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70" r:id="rId2"/>
    <p:sldId id="287" r:id="rId3"/>
    <p:sldId id="284" r:id="rId4"/>
    <p:sldId id="282" r:id="rId5"/>
    <p:sldId id="273" r:id="rId6"/>
    <p:sldId id="286" r:id="rId7"/>
    <p:sldId id="277" r:id="rId8"/>
    <p:sldId id="292" r:id="rId9"/>
    <p:sldId id="288" r:id="rId10"/>
    <p:sldId id="289" r:id="rId11"/>
    <p:sldId id="278" r:id="rId12"/>
    <p:sldId id="279" r:id="rId13"/>
    <p:sldId id="280" r:id="rId14"/>
    <p:sldId id="281" r:id="rId15"/>
    <p:sldId id="293" r:id="rId16"/>
    <p:sldId id="29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1"/>
    <a:srgbClr val="FF7F00"/>
    <a:srgbClr val="D740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524" autoAdjust="0"/>
    <p:restoredTop sz="66514" autoAdjust="0"/>
  </p:normalViewPr>
  <p:slideViewPr>
    <p:cSldViewPr snapToGrid="0" snapToObjects="1" showGuides="1">
      <p:cViewPr varScale="1">
        <p:scale>
          <a:sx n="75" d="100"/>
          <a:sy n="75" d="100"/>
        </p:scale>
        <p:origin x="1536"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91" d="100"/>
          <a:sy n="91" d="100"/>
        </p:scale>
        <p:origin x="-2334"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95CA517-2774-4226-9B67-429597144EC9}" type="datetimeFigureOut">
              <a:rPr lang="en-AU" smtClean="0"/>
              <a:t>29/05/2019</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2A8D093-1CCE-4C91-AD9D-4B28DE21AC94}" type="slidenum">
              <a:rPr lang="en-AU" smtClean="0"/>
              <a:t>‹#›</a:t>
            </a:fld>
            <a:endParaRPr lang="en-AU"/>
          </a:p>
        </p:txBody>
      </p:sp>
    </p:spTree>
    <p:extLst>
      <p:ext uri="{BB962C8B-B14F-4D97-AF65-F5344CB8AC3E}">
        <p14:creationId xmlns:p14="http://schemas.microsoft.com/office/powerpoint/2010/main" val="68544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BAC37E4-7EC9-D44E-9142-9B6077B20A2C}" type="datetimeFigureOut">
              <a:rPr lang="en-US" smtClean="0"/>
              <a:t>5/29/2019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769B20-0EAF-EC42-9B13-9929AE7C10B0}" type="slidenum">
              <a:rPr lang="en-US" smtClean="0"/>
              <a:t>‹#›</a:t>
            </a:fld>
            <a:endParaRPr lang="en-US"/>
          </a:p>
        </p:txBody>
      </p:sp>
    </p:spTree>
    <p:extLst>
      <p:ext uri="{BB962C8B-B14F-4D97-AF65-F5344CB8AC3E}">
        <p14:creationId xmlns:p14="http://schemas.microsoft.com/office/powerpoint/2010/main" val="49319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769B20-0EAF-EC42-9B13-9929AE7C10B0}" type="slidenum">
              <a:rPr lang="en-US" smtClean="0"/>
              <a:t>1</a:t>
            </a:fld>
            <a:endParaRPr lang="en-US"/>
          </a:p>
        </p:txBody>
      </p:sp>
    </p:spTree>
    <p:extLst>
      <p:ext uri="{BB962C8B-B14F-4D97-AF65-F5344CB8AC3E}">
        <p14:creationId xmlns:p14="http://schemas.microsoft.com/office/powerpoint/2010/main" val="146458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73075"/>
            <a:ext cx="4467225" cy="3349625"/>
          </a:xfrm>
        </p:spPr>
      </p:sp>
      <p:sp>
        <p:nvSpPr>
          <p:cNvPr id="3" name="Notes Placeholder 2"/>
          <p:cNvSpPr>
            <a:spLocks noGrp="1"/>
          </p:cNvSpPr>
          <p:nvPr>
            <p:ph type="body" idx="1"/>
          </p:nvPr>
        </p:nvSpPr>
        <p:spPr>
          <a:xfrm>
            <a:off x="679768" y="4171553"/>
            <a:ext cx="5438140" cy="5483286"/>
          </a:xfrm>
        </p:spPr>
        <p:txBody>
          <a:bodyPr/>
          <a:lstStyle/>
          <a:p>
            <a:pPr marL="230400" indent="-230400"/>
            <a:r>
              <a:rPr lang="en-AU" sz="1400" dirty="0" smtClean="0"/>
              <a:t>Note that Priority Area 5 only sought</a:t>
            </a:r>
            <a:r>
              <a:rPr lang="en-AU" sz="1400" baseline="0" dirty="0" smtClean="0"/>
              <a:t> responses from PHNs, state and territory health </a:t>
            </a:r>
            <a:r>
              <a:rPr lang="en-AU" sz="1400" baseline="0" dirty="0" err="1" smtClean="0"/>
              <a:t>depts</a:t>
            </a:r>
            <a:r>
              <a:rPr lang="en-AU" sz="1400" baseline="0" dirty="0" smtClean="0"/>
              <a:t> and state and territory commissions</a:t>
            </a:r>
          </a:p>
          <a:p>
            <a:pPr marL="230400" indent="-230400"/>
            <a:endParaRPr lang="en-AU" sz="1400" baseline="0" dirty="0" smtClean="0"/>
          </a:p>
          <a:p>
            <a:pPr marL="230400" indent="-230400"/>
            <a:r>
              <a:rPr lang="en-AU" sz="1400" baseline="0" dirty="0" smtClean="0"/>
              <a:t>Important note – we surveyed 51 respondents in total, and PHNs were 29 of the 51 and therefore much of the data comes from PHN responses</a:t>
            </a:r>
          </a:p>
          <a:p>
            <a:pPr marL="230400" indent="-230400"/>
            <a:endParaRPr lang="en-AU" sz="1400" dirty="0"/>
          </a:p>
        </p:txBody>
      </p:sp>
      <p:sp>
        <p:nvSpPr>
          <p:cNvPr id="4" name="Slide Number Placeholder 3"/>
          <p:cNvSpPr>
            <a:spLocks noGrp="1"/>
          </p:cNvSpPr>
          <p:nvPr>
            <p:ph type="sldNum" sz="quarter" idx="10"/>
          </p:nvPr>
        </p:nvSpPr>
        <p:spPr/>
        <p:txBody>
          <a:bodyPr/>
          <a:lstStyle/>
          <a:p>
            <a:fld id="{2E1B07C6-C576-4304-9EC4-296C657557E8}" type="slidenum">
              <a:rPr lang="en-AU" smtClean="0"/>
              <a:t>10</a:t>
            </a:fld>
            <a:endParaRPr lang="en-AU"/>
          </a:p>
        </p:txBody>
      </p:sp>
    </p:spTree>
    <p:extLst>
      <p:ext uri="{BB962C8B-B14F-4D97-AF65-F5344CB8AC3E}">
        <p14:creationId xmlns:p14="http://schemas.microsoft.com/office/powerpoint/2010/main" val="329278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4769B20-0EAF-EC42-9B13-9929AE7C10B0}" type="slidenum">
              <a:rPr lang="en-US" smtClean="0"/>
              <a:t>11</a:t>
            </a:fld>
            <a:endParaRPr lang="en-US"/>
          </a:p>
        </p:txBody>
      </p:sp>
    </p:spTree>
    <p:extLst>
      <p:ext uri="{BB962C8B-B14F-4D97-AF65-F5344CB8AC3E}">
        <p14:creationId xmlns:p14="http://schemas.microsoft.com/office/powerpoint/2010/main" val="31014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4769B20-0EAF-EC42-9B13-9929AE7C10B0}" type="slidenum">
              <a:rPr lang="en-US" smtClean="0"/>
              <a:t>12</a:t>
            </a:fld>
            <a:endParaRPr lang="en-US"/>
          </a:p>
        </p:txBody>
      </p:sp>
    </p:spTree>
    <p:extLst>
      <p:ext uri="{BB962C8B-B14F-4D97-AF65-F5344CB8AC3E}">
        <p14:creationId xmlns:p14="http://schemas.microsoft.com/office/powerpoint/2010/main" val="338962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smtClean="0"/>
              <a:t>Note – we also released a separate case study</a:t>
            </a:r>
            <a:r>
              <a:rPr lang="en-AU" baseline="0" dirty="0" smtClean="0"/>
              <a:t> report that included </a:t>
            </a:r>
            <a:r>
              <a:rPr lang="en-AU" sz="1200" kern="1200" dirty="0" smtClean="0">
                <a:solidFill>
                  <a:schemeClr val="tx1"/>
                </a:solidFill>
                <a:effectLst/>
                <a:latin typeface="+mn-lt"/>
                <a:ea typeface="+mn-ea"/>
                <a:cs typeface="+mn-cs"/>
              </a:rPr>
              <a:t>3 case studies relating to physical</a:t>
            </a:r>
            <a:r>
              <a:rPr lang="en-AU" sz="1200" kern="1200" baseline="0" dirty="0" smtClean="0">
                <a:solidFill>
                  <a:schemeClr val="tx1"/>
                </a:solidFill>
                <a:effectLst/>
                <a:latin typeface="+mn-lt"/>
                <a:ea typeface="+mn-ea"/>
                <a:cs typeface="+mn-cs"/>
              </a:rPr>
              <a:t> health</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4769B20-0EAF-EC42-9B13-9929AE7C10B0}" type="slidenum">
              <a:rPr lang="en-US" smtClean="0"/>
              <a:t>13</a:t>
            </a:fld>
            <a:endParaRPr lang="en-US"/>
          </a:p>
        </p:txBody>
      </p:sp>
    </p:spTree>
    <p:extLst>
      <p:ext uri="{BB962C8B-B14F-4D97-AF65-F5344CB8AC3E}">
        <p14:creationId xmlns:p14="http://schemas.microsoft.com/office/powerpoint/2010/main" val="341899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4 relevant performance indicators (including 2 that are still under development, so you could talk a little about the difficulties in measuring/monitoring progress. You could mine the Excel workbook for interesting data for the two available indicators)</a:t>
            </a:r>
          </a:p>
          <a:p>
            <a:endParaRPr lang="en-AU" dirty="0" smtClean="0"/>
          </a:p>
          <a:p>
            <a:r>
              <a:rPr lang="en-AU" dirty="0" smtClean="0"/>
              <a:t>Note PI2</a:t>
            </a:r>
            <a:r>
              <a:rPr lang="en-AU" baseline="0" dirty="0" smtClean="0"/>
              <a:t> and PI3 were reported in 2018, PI 4 and PI5 currently do not have an agreed data methodology and source – this under development with MHISSC</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Note that the full set of available data for the 13 indicators is available on Commission website</a:t>
            </a:r>
          </a:p>
          <a:p>
            <a:endParaRPr lang="en-AU" dirty="0"/>
          </a:p>
        </p:txBody>
      </p:sp>
      <p:sp>
        <p:nvSpPr>
          <p:cNvPr id="4" name="Slide Number Placeholder 3"/>
          <p:cNvSpPr>
            <a:spLocks noGrp="1"/>
          </p:cNvSpPr>
          <p:nvPr>
            <p:ph type="sldNum" sz="quarter" idx="10"/>
          </p:nvPr>
        </p:nvSpPr>
        <p:spPr/>
        <p:txBody>
          <a:bodyPr/>
          <a:lstStyle/>
          <a:p>
            <a:fld id="{14769B20-0EAF-EC42-9B13-9929AE7C10B0}" type="slidenum">
              <a:rPr lang="en-US" smtClean="0"/>
              <a:t>14</a:t>
            </a:fld>
            <a:endParaRPr lang="en-US"/>
          </a:p>
        </p:txBody>
      </p:sp>
    </p:spTree>
    <p:extLst>
      <p:ext uri="{BB962C8B-B14F-4D97-AF65-F5344CB8AC3E}">
        <p14:creationId xmlns:p14="http://schemas.microsoft.com/office/powerpoint/2010/main" val="381134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PI2: In 2014–15 59.8% of people with a mental illness also had a long-term physical health condition.  The proportion of people with a mental illness who also reported having a long-term physical health condition increased as remoteness increased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PI3:</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rate at which adolescents and adults with a mental illness consumed five or more standard alcoholic drinks on a single occasion varied by age group, ranging from 69.7% in 18-24 year olds, to 9.2% in people aged 75 and over</a:t>
            </a:r>
          </a:p>
          <a:p>
            <a:endParaRPr lang="en-AU" dirty="0" smtClean="0"/>
          </a:p>
          <a:p>
            <a:r>
              <a:rPr lang="en-AU" dirty="0" smtClean="0"/>
              <a:t>NOTE: these</a:t>
            </a:r>
            <a:r>
              <a:rPr lang="en-AU" baseline="0" dirty="0" smtClean="0"/>
              <a:t> figures represent a part of a larger dataset that has many more data elements available </a:t>
            </a:r>
            <a:r>
              <a:rPr lang="en-AU" baseline="0" dirty="0" err="1" smtClean="0"/>
              <a:t>eg</a:t>
            </a:r>
            <a:r>
              <a:rPr lang="en-AU" baseline="0" dirty="0" smtClean="0"/>
              <a:t> state and territory breakdown, Indigenous status, sex etc – these data are available on the Commission website as an excel file</a:t>
            </a:r>
            <a:endParaRPr lang="en-AU" dirty="0"/>
          </a:p>
        </p:txBody>
      </p:sp>
      <p:sp>
        <p:nvSpPr>
          <p:cNvPr id="4" name="Slide Number Placeholder 3"/>
          <p:cNvSpPr>
            <a:spLocks noGrp="1"/>
          </p:cNvSpPr>
          <p:nvPr>
            <p:ph type="sldNum" sz="quarter" idx="10"/>
          </p:nvPr>
        </p:nvSpPr>
        <p:spPr/>
        <p:txBody>
          <a:bodyPr/>
          <a:lstStyle/>
          <a:p>
            <a:fld id="{14769B20-0EAF-EC42-9B13-9929AE7C10B0}" type="slidenum">
              <a:rPr lang="en-US" smtClean="0"/>
              <a:t>15</a:t>
            </a:fld>
            <a:endParaRPr lang="en-US"/>
          </a:p>
        </p:txBody>
      </p:sp>
    </p:spTree>
    <p:extLst>
      <p:ext uri="{BB962C8B-B14F-4D97-AF65-F5344CB8AC3E}">
        <p14:creationId xmlns:p14="http://schemas.microsoft.com/office/powerpoint/2010/main" val="381134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4769B20-0EAF-EC42-9B13-9929AE7C10B0}" type="slidenum">
              <a:rPr lang="en-US" smtClean="0"/>
              <a:t>16</a:t>
            </a:fld>
            <a:endParaRPr lang="en-US"/>
          </a:p>
        </p:txBody>
      </p:sp>
    </p:spTree>
    <p:extLst>
      <p:ext uri="{BB962C8B-B14F-4D97-AF65-F5344CB8AC3E}">
        <p14:creationId xmlns:p14="http://schemas.microsoft.com/office/powerpoint/2010/main" val="381134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4769B20-0EAF-EC42-9B13-9929AE7C10B0}" type="slidenum">
              <a:rPr lang="en-US" smtClean="0"/>
              <a:t>2</a:t>
            </a:fld>
            <a:endParaRPr lang="en-US"/>
          </a:p>
        </p:txBody>
      </p:sp>
    </p:spTree>
    <p:extLst>
      <p:ext uri="{BB962C8B-B14F-4D97-AF65-F5344CB8AC3E}">
        <p14:creationId xmlns:p14="http://schemas.microsoft.com/office/powerpoint/2010/main" val="309056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4769B20-0EAF-EC42-9B13-9929AE7C10B0}" type="slidenum">
              <a:rPr lang="en-US" smtClean="0"/>
              <a:t>3</a:t>
            </a:fld>
            <a:endParaRPr lang="en-US"/>
          </a:p>
        </p:txBody>
      </p:sp>
    </p:spTree>
    <p:extLst>
      <p:ext uri="{BB962C8B-B14F-4D97-AF65-F5344CB8AC3E}">
        <p14:creationId xmlns:p14="http://schemas.microsoft.com/office/powerpoint/2010/main" val="60002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1" indent="-342861">
              <a:buFont typeface="Arial" panose="020B0604020202020204" pitchFamily="34" charset="0"/>
              <a:buChar char="•"/>
            </a:pPr>
            <a:r>
              <a:rPr lang="en-AU" sz="1400" b="1" dirty="0"/>
              <a:t>Monitor and report </a:t>
            </a:r>
            <a:r>
              <a:rPr lang="en-AU" sz="1400" dirty="0"/>
              <a:t>on mental health and suicide prevention systems  </a:t>
            </a:r>
          </a:p>
          <a:p>
            <a:pPr lvl="1">
              <a:buFont typeface="Wingdings" panose="05000000000000000000" pitchFamily="2" charset="2"/>
              <a:buChar char="Ø"/>
            </a:pPr>
            <a:r>
              <a:rPr lang="en-AU" sz="1400" dirty="0"/>
              <a:t>We aim to hold the government and system accountable for its </a:t>
            </a:r>
            <a:r>
              <a:rPr lang="en-AU" sz="1400" dirty="0" smtClean="0"/>
              <a:t>performance</a:t>
            </a:r>
          </a:p>
          <a:p>
            <a:pPr lvl="1"/>
            <a:endParaRPr lang="en-AU" sz="1400" dirty="0"/>
          </a:p>
          <a:p>
            <a:pPr marL="342861" indent="-342861">
              <a:buFont typeface="Arial" panose="020B0604020202020204" pitchFamily="34" charset="0"/>
              <a:buChar char="•"/>
            </a:pPr>
            <a:r>
              <a:rPr lang="en-AU" sz="1400" b="1" dirty="0"/>
              <a:t>Provide advice </a:t>
            </a:r>
            <a:r>
              <a:rPr lang="en-AU" sz="1400" dirty="0"/>
              <a:t>to Government and the community </a:t>
            </a:r>
          </a:p>
          <a:p>
            <a:pPr lvl="1">
              <a:buFont typeface="Wingdings" panose="05000000000000000000" pitchFamily="2" charset="2"/>
              <a:buChar char="Ø"/>
            </a:pPr>
            <a:r>
              <a:rPr lang="en-AU" sz="1400" dirty="0"/>
              <a:t>We deliver insight into ways to continuously improve Australia’s mental health and suicide prevention </a:t>
            </a:r>
            <a:r>
              <a:rPr lang="en-AU" sz="1400" dirty="0" smtClean="0"/>
              <a:t>systems</a:t>
            </a:r>
          </a:p>
          <a:p>
            <a:pPr lvl="1"/>
            <a:endParaRPr lang="en-AU" sz="1400" dirty="0"/>
          </a:p>
          <a:p>
            <a:pPr marL="342861" indent="-342861">
              <a:buFont typeface="Arial" panose="020B0604020202020204" pitchFamily="34" charset="0"/>
              <a:buChar char="•"/>
            </a:pPr>
            <a:r>
              <a:rPr lang="en-AU" sz="1400" dirty="0"/>
              <a:t>Act as a </a:t>
            </a:r>
            <a:r>
              <a:rPr lang="en-AU" sz="1400" b="1" dirty="0"/>
              <a:t>catalyst for change </a:t>
            </a:r>
          </a:p>
          <a:p>
            <a:pPr lvl="1">
              <a:buFont typeface="Wingdings" panose="05000000000000000000" pitchFamily="2" charset="2"/>
              <a:buChar char="Ø"/>
            </a:pPr>
            <a:r>
              <a:rPr lang="en-AU" sz="1400" dirty="0"/>
              <a:t>By engaging, collaborating, facilitating, influencing, leading, researching and seeding initiatives</a:t>
            </a:r>
          </a:p>
          <a:p>
            <a:endParaRPr lang="en-AU" dirty="0"/>
          </a:p>
        </p:txBody>
      </p:sp>
      <p:sp>
        <p:nvSpPr>
          <p:cNvPr id="4" name="Slide Number Placeholder 3"/>
          <p:cNvSpPr>
            <a:spLocks noGrp="1"/>
          </p:cNvSpPr>
          <p:nvPr>
            <p:ph type="sldNum" sz="quarter" idx="10"/>
          </p:nvPr>
        </p:nvSpPr>
        <p:spPr/>
        <p:txBody>
          <a:bodyPr/>
          <a:lstStyle/>
          <a:p>
            <a:fld id="{14769B20-0EAF-EC42-9B13-9929AE7C10B0}" type="slidenum">
              <a:rPr lang="en-US" smtClean="0"/>
              <a:t>4</a:t>
            </a:fld>
            <a:endParaRPr lang="en-US"/>
          </a:p>
        </p:txBody>
      </p:sp>
    </p:spTree>
    <p:extLst>
      <p:ext uri="{BB962C8B-B14F-4D97-AF65-F5344CB8AC3E}">
        <p14:creationId xmlns:p14="http://schemas.microsoft.com/office/powerpoint/2010/main" val="401763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National and international evidence that people with mental illness will have poor physical health. </a:t>
            </a:r>
          </a:p>
          <a:p>
            <a:endParaRPr lang="en-AU" dirty="0"/>
          </a:p>
          <a:p>
            <a:r>
              <a:rPr lang="en-AU" dirty="0"/>
              <a:t>Yet we know that much of the link between mental illness and poor physical health is preventable. We just need to do more to prevent it!</a:t>
            </a:r>
          </a:p>
          <a:p>
            <a:r>
              <a:rPr lang="en-AU" dirty="0"/>
              <a:t> </a:t>
            </a:r>
          </a:p>
          <a:p>
            <a:r>
              <a:rPr lang="en-AU" dirty="0"/>
              <a:t>The disparities in health outcomes for people living with mental illness– with lower life expectancy and higher rates of physical ill-health – are unacceptable.</a:t>
            </a:r>
          </a:p>
          <a:p>
            <a:r>
              <a:rPr lang="en-AU" dirty="0"/>
              <a:t> </a:t>
            </a:r>
          </a:p>
          <a:p>
            <a:r>
              <a:rPr lang="en-AU" dirty="0"/>
              <a:t>Literature review detailing the evidence will be released on Commission’s website shortly.</a:t>
            </a:r>
          </a:p>
          <a:p>
            <a:endParaRPr lang="en-AU" dirty="0"/>
          </a:p>
          <a:p>
            <a:pPr>
              <a:defRPr/>
            </a:pPr>
            <a:r>
              <a:rPr lang="en-AU" dirty="0"/>
              <a:t>Commission was well-placed to lead this work with partners to develop a national consensus statement on how to improve physical health.</a:t>
            </a:r>
          </a:p>
          <a:p>
            <a:r>
              <a:rPr lang="en-AU" i="1" dirty="0"/>
              <a:t> </a:t>
            </a:r>
          </a:p>
        </p:txBody>
      </p:sp>
      <p:sp>
        <p:nvSpPr>
          <p:cNvPr id="4" name="Slide Number Placeholder 3"/>
          <p:cNvSpPr>
            <a:spLocks noGrp="1"/>
          </p:cNvSpPr>
          <p:nvPr>
            <p:ph type="sldNum" sz="quarter" idx="10"/>
          </p:nvPr>
        </p:nvSpPr>
        <p:spPr/>
        <p:txBody>
          <a:bodyPr/>
          <a:lstStyle/>
          <a:p>
            <a:fld id="{14769B20-0EAF-EC42-9B13-9929AE7C10B0}" type="slidenum">
              <a:rPr lang="en-US" smtClean="0"/>
              <a:t>5</a:t>
            </a:fld>
            <a:endParaRPr lang="en-US"/>
          </a:p>
        </p:txBody>
      </p:sp>
    </p:spTree>
    <p:extLst>
      <p:ext uri="{BB962C8B-B14F-4D97-AF65-F5344CB8AC3E}">
        <p14:creationId xmlns:p14="http://schemas.microsoft.com/office/powerpoint/2010/main" val="301272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achieve improved health outcomes for people living with mental illness, it clearly will require a change in how the system works.  </a:t>
            </a:r>
          </a:p>
          <a:p>
            <a:endParaRPr lang="en-AU" dirty="0"/>
          </a:p>
          <a:p>
            <a:r>
              <a:rPr lang="en-AU" dirty="0"/>
              <a:t>To achieve this the Commission worked with key partners across the mental health sector to consult widely and develop  an agreed approach with best practice actions.</a:t>
            </a:r>
          </a:p>
          <a:p>
            <a:endParaRPr lang="en-AU" dirty="0"/>
          </a:p>
          <a:p>
            <a:r>
              <a:rPr lang="en-AU" dirty="0"/>
              <a:t>Inspiration from colleagues in NZ who formed Equally Well Coalition.</a:t>
            </a:r>
          </a:p>
          <a:p>
            <a:endParaRPr lang="en-AU" dirty="0"/>
          </a:p>
          <a:p>
            <a:pPr>
              <a:defRPr/>
            </a:pPr>
            <a:r>
              <a:rPr lang="en-AU" dirty="0"/>
              <a:t>One of the core reforms we have called for is person-centred care rather than provider-centred care as this approach makes it easier to combine physical health care as well as mental health care.</a:t>
            </a:r>
          </a:p>
          <a:p>
            <a:endParaRPr lang="en-AU" dirty="0"/>
          </a:p>
          <a:p>
            <a:r>
              <a:rPr lang="en-AU" dirty="0"/>
              <a:t>The </a:t>
            </a:r>
            <a:r>
              <a:rPr lang="en-AU" i="1" dirty="0"/>
              <a:t>Equally Well Statement</a:t>
            </a:r>
            <a:r>
              <a:rPr lang="en-AU" dirty="0"/>
              <a:t> challenges the low expectations that pervade the health system in terms of health outcomes for people with serious mental illness.  Not only can people with mental illnesses benefit from evidence-based interventions, just like everyone else, but more fundamentally, they have the same right to high-quality appropriate health care as everyone else.</a:t>
            </a:r>
          </a:p>
          <a:p>
            <a:r>
              <a:rPr lang="en-AU" dirty="0"/>
              <a:t> </a:t>
            </a:r>
          </a:p>
          <a:p>
            <a:r>
              <a:rPr lang="en-AU" dirty="0"/>
              <a:t> </a:t>
            </a:r>
          </a:p>
          <a:p>
            <a:endParaRPr lang="en-AU" dirty="0"/>
          </a:p>
          <a:p>
            <a:endParaRPr lang="en-AU" dirty="0"/>
          </a:p>
        </p:txBody>
      </p:sp>
      <p:sp>
        <p:nvSpPr>
          <p:cNvPr id="4" name="Slide Number Placeholder 3"/>
          <p:cNvSpPr>
            <a:spLocks noGrp="1"/>
          </p:cNvSpPr>
          <p:nvPr>
            <p:ph type="sldNum" sz="quarter" idx="10"/>
          </p:nvPr>
        </p:nvSpPr>
        <p:spPr/>
        <p:txBody>
          <a:bodyPr/>
          <a:lstStyle/>
          <a:p>
            <a:fld id="{14769B20-0EAF-EC42-9B13-9929AE7C10B0}" type="slidenum">
              <a:rPr lang="en-US" smtClean="0"/>
              <a:t>6</a:t>
            </a:fld>
            <a:endParaRPr lang="en-US"/>
          </a:p>
        </p:txBody>
      </p:sp>
    </p:spTree>
    <p:extLst>
      <p:ext uri="{BB962C8B-B14F-4D97-AF65-F5344CB8AC3E}">
        <p14:creationId xmlns:p14="http://schemas.microsoft.com/office/powerpoint/2010/main" val="32519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73075"/>
            <a:ext cx="4467225" cy="3349625"/>
          </a:xfrm>
        </p:spPr>
      </p:sp>
      <p:sp>
        <p:nvSpPr>
          <p:cNvPr id="3" name="Notes Placeholder 2"/>
          <p:cNvSpPr>
            <a:spLocks noGrp="1"/>
          </p:cNvSpPr>
          <p:nvPr>
            <p:ph type="body" idx="1"/>
          </p:nvPr>
        </p:nvSpPr>
        <p:spPr>
          <a:xfrm>
            <a:off x="679768" y="4171553"/>
            <a:ext cx="5438140" cy="5483286"/>
          </a:xfrm>
        </p:spPr>
        <p:txBody>
          <a:bodyPr/>
          <a:lstStyle/>
          <a:p>
            <a:endParaRPr lang="en-AU" sz="1400" dirty="0"/>
          </a:p>
          <a:p>
            <a:pPr marL="230400" indent="-230400"/>
            <a:r>
              <a:rPr lang="en-AU" sz="1400" dirty="0" smtClean="0"/>
              <a:t>Fifth</a:t>
            </a:r>
            <a:r>
              <a:rPr lang="en-AU" sz="1400" baseline="0" dirty="0" smtClean="0"/>
              <a:t> Plan was e</a:t>
            </a:r>
            <a:r>
              <a:rPr lang="en-AU" sz="1400" dirty="0" smtClean="0"/>
              <a:t>ndorsed by COAG Health Council on 4 August 2017</a:t>
            </a:r>
          </a:p>
          <a:p>
            <a:pPr marL="230400" indent="-230400"/>
            <a:endParaRPr lang="en-AU" sz="1400" dirty="0" smtClean="0"/>
          </a:p>
          <a:p>
            <a:pPr marL="230400" indent="-230400"/>
            <a:r>
              <a:rPr lang="en-AU" sz="1400" dirty="0" smtClean="0"/>
              <a:t>A Fifth Plan Implementation Plan has also been developed and contains details of each action from Fifth Plan – provides details of action, identifies roles and responsible parties and co-ordination point (usually an AHMAC committee)</a:t>
            </a:r>
          </a:p>
          <a:p>
            <a:endParaRPr lang="en-AU" sz="1400" dirty="0" smtClean="0"/>
          </a:p>
          <a:p>
            <a:r>
              <a:rPr lang="en-AU" sz="1400" dirty="0" smtClean="0"/>
              <a:t>The Commission was</a:t>
            </a:r>
            <a:r>
              <a:rPr lang="en-AU" sz="1400" baseline="0" dirty="0" smtClean="0"/>
              <a:t> given role to</a:t>
            </a:r>
            <a:r>
              <a:rPr lang="en-AU" sz="1400" dirty="0" smtClean="0"/>
              <a:t> monitor </a:t>
            </a:r>
            <a:r>
              <a:rPr lang="en-AU" sz="1400" dirty="0"/>
              <a:t>and report on progress of </a:t>
            </a:r>
            <a:r>
              <a:rPr lang="en-AU" sz="1400" dirty="0" smtClean="0"/>
              <a:t>on the implementation of the Fifth Plan</a:t>
            </a:r>
            <a:endParaRPr lang="en-AU" sz="1400" dirty="0"/>
          </a:p>
        </p:txBody>
      </p:sp>
      <p:sp>
        <p:nvSpPr>
          <p:cNvPr id="4" name="Slide Number Placeholder 3"/>
          <p:cNvSpPr>
            <a:spLocks noGrp="1"/>
          </p:cNvSpPr>
          <p:nvPr>
            <p:ph type="sldNum" sz="quarter" idx="10"/>
          </p:nvPr>
        </p:nvSpPr>
        <p:spPr/>
        <p:txBody>
          <a:bodyPr/>
          <a:lstStyle/>
          <a:p>
            <a:fld id="{2E1B07C6-C576-4304-9EC4-296C657557E8}" type="slidenum">
              <a:rPr lang="en-AU" smtClean="0"/>
              <a:t>7</a:t>
            </a:fld>
            <a:endParaRPr lang="en-AU"/>
          </a:p>
        </p:txBody>
      </p:sp>
    </p:spTree>
    <p:extLst>
      <p:ext uri="{BB962C8B-B14F-4D97-AF65-F5344CB8AC3E}">
        <p14:creationId xmlns:p14="http://schemas.microsoft.com/office/powerpoint/2010/main" val="329278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73075"/>
            <a:ext cx="4467225" cy="3349625"/>
          </a:xfrm>
        </p:spPr>
      </p:sp>
      <p:sp>
        <p:nvSpPr>
          <p:cNvPr id="3" name="Notes Placeholder 2"/>
          <p:cNvSpPr>
            <a:spLocks noGrp="1"/>
          </p:cNvSpPr>
          <p:nvPr>
            <p:ph type="body" idx="1"/>
          </p:nvPr>
        </p:nvSpPr>
        <p:spPr>
          <a:xfrm>
            <a:off x="679768" y="4171553"/>
            <a:ext cx="5438140" cy="5483286"/>
          </a:xfrm>
        </p:spPr>
        <p:txBody>
          <a:bodyPr/>
          <a:lstStyle/>
          <a:p>
            <a:pPr marL="230400" indent="-230400"/>
            <a:r>
              <a:rPr lang="en-AU" sz="1400" dirty="0" smtClean="0"/>
              <a:t>Improving </a:t>
            </a:r>
            <a:r>
              <a:rPr lang="en-AU" sz="1400" dirty="0"/>
              <a:t>physical health and reducing early </a:t>
            </a:r>
            <a:r>
              <a:rPr lang="en-AU" sz="1400" dirty="0" smtClean="0"/>
              <a:t>mortality </a:t>
            </a:r>
            <a:r>
              <a:rPr lang="en-AU" sz="1400" dirty="0"/>
              <a:t>was targeted as a priority area in the Fifth Plan</a:t>
            </a:r>
            <a:r>
              <a:rPr lang="en-AU" sz="1400" dirty="0" smtClean="0"/>
              <a:t>.</a:t>
            </a:r>
          </a:p>
          <a:p>
            <a:pPr marL="230400" indent="-230400"/>
            <a:endParaRPr lang="en-AU" sz="1400" dirty="0"/>
          </a:p>
          <a:p>
            <a:r>
              <a:rPr lang="en-AU" sz="1400" dirty="0" smtClean="0"/>
              <a:t>The Fifth Plan actions align with the Equally Well principles that sets </a:t>
            </a:r>
            <a:r>
              <a:rPr lang="en-AU" sz="1400" dirty="0"/>
              <a:t>out practical approaches to addressing the problem of poor physical health of the mentally ill including better prevention services, early treatment, better equity of access, improved quality of health care, care coordination and better integration across physical health, mental health and other services</a:t>
            </a:r>
            <a:r>
              <a:rPr lang="en-AU" sz="1400" dirty="0" smtClean="0"/>
              <a:t>.</a:t>
            </a:r>
          </a:p>
          <a:p>
            <a:endParaRPr lang="en-AU" sz="1400" dirty="0"/>
          </a:p>
        </p:txBody>
      </p:sp>
      <p:sp>
        <p:nvSpPr>
          <p:cNvPr id="4" name="Slide Number Placeholder 3"/>
          <p:cNvSpPr>
            <a:spLocks noGrp="1"/>
          </p:cNvSpPr>
          <p:nvPr>
            <p:ph type="sldNum" sz="quarter" idx="10"/>
          </p:nvPr>
        </p:nvSpPr>
        <p:spPr/>
        <p:txBody>
          <a:bodyPr/>
          <a:lstStyle/>
          <a:p>
            <a:fld id="{2E1B07C6-C576-4304-9EC4-296C657557E8}" type="slidenum">
              <a:rPr lang="en-AU" smtClean="0"/>
              <a:t>8</a:t>
            </a:fld>
            <a:endParaRPr lang="en-AU"/>
          </a:p>
        </p:txBody>
      </p:sp>
    </p:spTree>
    <p:extLst>
      <p:ext uri="{BB962C8B-B14F-4D97-AF65-F5344CB8AC3E}">
        <p14:creationId xmlns:p14="http://schemas.microsoft.com/office/powerpoint/2010/main" val="329278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73075"/>
            <a:ext cx="4467225" cy="3349625"/>
          </a:xfrm>
        </p:spPr>
      </p:sp>
      <p:sp>
        <p:nvSpPr>
          <p:cNvPr id="3" name="Notes Placeholder 2"/>
          <p:cNvSpPr>
            <a:spLocks noGrp="1"/>
          </p:cNvSpPr>
          <p:nvPr>
            <p:ph type="body" idx="1"/>
          </p:nvPr>
        </p:nvSpPr>
        <p:spPr>
          <a:xfrm>
            <a:off x="679768" y="4171553"/>
            <a:ext cx="5438140" cy="5483286"/>
          </a:xfrm>
        </p:spPr>
        <p:txBody>
          <a:bodyPr/>
          <a:lstStyle/>
          <a:p>
            <a:pPr marL="230400" indent="-230400"/>
            <a:r>
              <a:rPr lang="en-AU" sz="1400" dirty="0" smtClean="0"/>
              <a:t>In October 2018, the Commission released its first Progress Report on the Fifth Plan</a:t>
            </a:r>
          </a:p>
          <a:p>
            <a:pPr marL="230400" indent="-230400"/>
            <a:endParaRPr lang="en-AU" sz="1400" dirty="0" smtClean="0"/>
          </a:p>
          <a:p>
            <a:pPr marL="230400" indent="-230400"/>
            <a:r>
              <a:rPr lang="en-AU" sz="1400" dirty="0" smtClean="0"/>
              <a:t>There are two parts to the report – the first is the results of a survey to 51 relevant stakeholders on the progress against Fifth Plan actions – stakeholders were Commonwealth Department of Health, state and territory health</a:t>
            </a:r>
            <a:r>
              <a:rPr lang="en-AU" sz="1400" baseline="0" dirty="0" smtClean="0"/>
              <a:t> </a:t>
            </a:r>
            <a:r>
              <a:rPr lang="en-AU" sz="1400" dirty="0" smtClean="0"/>
              <a:t>departments, PHNs, state and territory mental</a:t>
            </a:r>
            <a:r>
              <a:rPr lang="en-AU" sz="1400" baseline="0" dirty="0" smtClean="0"/>
              <a:t> health commissions (or equivalent) and relevant AHMAC committees</a:t>
            </a:r>
          </a:p>
          <a:p>
            <a:pPr marL="230400" indent="-230400"/>
            <a:endParaRPr lang="en-AU" sz="1400" baseline="0" dirty="0" smtClean="0"/>
          </a:p>
          <a:p>
            <a:pPr marL="230400" indent="-230400"/>
            <a:r>
              <a:rPr lang="en-AU" sz="1400" baseline="0" dirty="0" smtClean="0"/>
              <a:t>Each respondent provided feedback on THEIR CONTRIBUTION to Fifth Plan progress (note that no-one responded as to overall progress for each priority area – this has changed for 2019 survey and we will ask co-ordination points as identified in the Fifth Plan – this is mostly the relevant AHMAC committee)</a:t>
            </a:r>
          </a:p>
          <a:p>
            <a:pPr marL="230400" indent="-230400"/>
            <a:endParaRPr lang="en-AU" sz="1400" dirty="0" smtClean="0"/>
          </a:p>
          <a:p>
            <a:pPr marL="230400" indent="-230400"/>
            <a:r>
              <a:rPr lang="en-AU" sz="1400" dirty="0" smtClean="0"/>
              <a:t>The second part of the progress report was data on the 24 performance indicators identified in Fifth Plan – we reported data on 13 of those – others did not have specifications finalised at the time. In 2019, we hope to report on 16 indicators</a:t>
            </a:r>
          </a:p>
          <a:p>
            <a:pPr marL="230400" indent="-230400"/>
            <a:endParaRPr lang="en-AU" sz="1400" dirty="0" smtClean="0"/>
          </a:p>
          <a:p>
            <a:pPr marL="230400" indent="-230400"/>
            <a:endParaRPr lang="en-AU" sz="1400" dirty="0"/>
          </a:p>
        </p:txBody>
      </p:sp>
      <p:sp>
        <p:nvSpPr>
          <p:cNvPr id="4" name="Slide Number Placeholder 3"/>
          <p:cNvSpPr>
            <a:spLocks noGrp="1"/>
          </p:cNvSpPr>
          <p:nvPr>
            <p:ph type="sldNum" sz="quarter" idx="10"/>
          </p:nvPr>
        </p:nvSpPr>
        <p:spPr/>
        <p:txBody>
          <a:bodyPr/>
          <a:lstStyle/>
          <a:p>
            <a:fld id="{2E1B07C6-C576-4304-9EC4-296C657557E8}" type="slidenum">
              <a:rPr lang="en-AU" smtClean="0"/>
              <a:t>9</a:t>
            </a:fld>
            <a:endParaRPr lang="en-AU"/>
          </a:p>
        </p:txBody>
      </p:sp>
    </p:spTree>
    <p:extLst>
      <p:ext uri="{BB962C8B-B14F-4D97-AF65-F5344CB8AC3E}">
        <p14:creationId xmlns:p14="http://schemas.microsoft.com/office/powerpoint/2010/main" val="3292784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20490"/>
          <a:stretch/>
        </p:blipFill>
        <p:spPr>
          <a:xfrm>
            <a:off x="0" y="1"/>
            <a:ext cx="9180000" cy="6858000"/>
          </a:xfrm>
          <a:prstGeom prst="rect">
            <a:avLst/>
          </a:prstGeom>
        </p:spPr>
      </p:pic>
      <p:sp>
        <p:nvSpPr>
          <p:cNvPr id="11" name="Rectangle 10"/>
          <p:cNvSpPr/>
          <p:nvPr userDrawn="1"/>
        </p:nvSpPr>
        <p:spPr>
          <a:xfrm>
            <a:off x="1" y="2523744"/>
            <a:ext cx="9144000" cy="1591056"/>
          </a:xfrm>
          <a:prstGeom prst="rect">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Title 1"/>
          <p:cNvSpPr>
            <a:spLocks noGrp="1"/>
          </p:cNvSpPr>
          <p:nvPr>
            <p:ph type="ctrTitle"/>
          </p:nvPr>
        </p:nvSpPr>
        <p:spPr>
          <a:xfrm>
            <a:off x="414529" y="2523750"/>
            <a:ext cx="9144000" cy="986218"/>
          </a:xfrm>
        </p:spPr>
        <p:txBody>
          <a:bodyPr lIns="0" tIns="0" rIns="0" bIns="0" anchor="b">
            <a:normAutofit/>
          </a:bodyPr>
          <a:lstStyle>
            <a:lvl1pPr algn="l">
              <a:defRPr sz="4800"/>
            </a:lvl1pPr>
          </a:lstStyle>
          <a:p>
            <a:r>
              <a:rPr lang="en-US" dirty="0" smtClean="0"/>
              <a:t>Click to edit Master title style</a:t>
            </a:r>
            <a:endParaRPr lang="en-US" dirty="0"/>
          </a:p>
        </p:txBody>
      </p:sp>
      <p:sp>
        <p:nvSpPr>
          <p:cNvPr id="13" name="Subtitle 2"/>
          <p:cNvSpPr>
            <a:spLocks noGrp="1"/>
          </p:cNvSpPr>
          <p:nvPr>
            <p:ph type="subTitle" idx="1"/>
          </p:nvPr>
        </p:nvSpPr>
        <p:spPr>
          <a:xfrm>
            <a:off x="414529" y="3602039"/>
            <a:ext cx="9144000" cy="512761"/>
          </a:xfrm>
        </p:spPr>
        <p:txBody>
          <a:bodyPr lIns="0" tIns="0" rIns="0" bIns="0">
            <a:normAutofit/>
          </a:bodyPr>
          <a:lstStyle>
            <a:lvl1pPr marL="0" indent="0" algn="l">
              <a:buNone/>
              <a:defRPr sz="1800">
                <a:solidFill>
                  <a:schemeClr val="bg1"/>
                </a:solidFill>
              </a:defRPr>
            </a:lvl1pPr>
            <a:lvl2pPr marL="457188" indent="0" algn="ctr">
              <a:buNone/>
              <a:defRPr sz="2001"/>
            </a:lvl2pPr>
            <a:lvl3pPr marL="914375" indent="0" algn="ctr">
              <a:buNone/>
              <a:defRPr sz="1801"/>
            </a:lvl3pPr>
            <a:lvl4pPr marL="1371562" indent="0" algn="ctr">
              <a:buNone/>
              <a:defRPr sz="1599"/>
            </a:lvl4pPr>
            <a:lvl5pPr marL="1828750" indent="0" algn="ctr">
              <a:buNone/>
              <a:defRPr sz="1599"/>
            </a:lvl5pPr>
            <a:lvl6pPr marL="2285937" indent="0" algn="ctr">
              <a:buNone/>
              <a:defRPr sz="1599"/>
            </a:lvl6pPr>
            <a:lvl7pPr marL="2743123" indent="0" algn="ctr">
              <a:buNone/>
              <a:defRPr sz="1599"/>
            </a:lvl7pPr>
            <a:lvl8pPr marL="3200310" indent="0" algn="ctr">
              <a:buNone/>
              <a:defRPr sz="1599"/>
            </a:lvl8pPr>
            <a:lvl9pPr marL="3657499" indent="0" algn="ctr">
              <a:buNone/>
              <a:defRPr sz="1599"/>
            </a:lvl9pPr>
          </a:lstStyle>
          <a:p>
            <a:r>
              <a:rPr lang="en-US" dirty="0" smtClean="0"/>
              <a:t>Click to edit Master subtitle style</a:t>
            </a:r>
            <a:endParaRPr lang="en-US" dirty="0"/>
          </a:p>
        </p:txBody>
      </p:sp>
      <p:cxnSp>
        <p:nvCxnSpPr>
          <p:cNvPr id="14" name="Straight Connector 13"/>
          <p:cNvCxnSpPr/>
          <p:nvPr userDrawn="1"/>
        </p:nvCxnSpPr>
        <p:spPr>
          <a:xfrm>
            <a:off x="414529" y="3464878"/>
            <a:ext cx="8357039" cy="0"/>
          </a:xfrm>
          <a:prstGeom prst="line">
            <a:avLst/>
          </a:prstGeom>
          <a:ln>
            <a:solidFill>
              <a:srgbClr val="F3920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 y="6055360"/>
            <a:ext cx="9180001" cy="802641"/>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95888" y="6174232"/>
            <a:ext cx="2775680" cy="5516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11481" y="365130"/>
            <a:ext cx="11369040" cy="1325563"/>
          </a:xfrm>
        </p:spPr>
        <p:txBody>
          <a:bodyPr/>
          <a:lstStyle>
            <a:lvl1pPr>
              <a:defRPr>
                <a:solidFill>
                  <a:srgbClr val="F39201"/>
                </a:solidFill>
              </a:defRPr>
            </a:lvl1pPr>
          </a:lstStyle>
          <a:p>
            <a:r>
              <a:rPr lang="en-US" smtClean="0"/>
              <a:t>Click to edit Master title style</a:t>
            </a:r>
            <a:endParaRPr lang="en-US"/>
          </a:p>
        </p:txBody>
      </p:sp>
      <p:sp>
        <p:nvSpPr>
          <p:cNvPr id="9" name="Content Placeholder 2"/>
          <p:cNvSpPr>
            <a:spLocks noGrp="1"/>
          </p:cNvSpPr>
          <p:nvPr>
            <p:ph idx="1"/>
          </p:nvPr>
        </p:nvSpPr>
        <p:spPr>
          <a:xfrm>
            <a:off x="411485" y="1825630"/>
            <a:ext cx="4543287" cy="4117976"/>
          </a:xfrm>
        </p:spPr>
        <p:txBody>
          <a:bodyPr/>
          <a:lstStyle>
            <a:lvl1pPr>
              <a:buClr>
                <a:srgbClr val="F39201"/>
              </a:buClr>
              <a:defRPr sz="2001"/>
            </a:lvl1pPr>
            <a:lvl2pPr>
              <a:buClr>
                <a:srgbClr val="F39201"/>
              </a:buClr>
              <a:defRPr/>
            </a:lvl2pPr>
            <a:lvl3pPr>
              <a:buClr>
                <a:srgbClr val="F39201"/>
              </a:buClr>
              <a:defRPr/>
            </a:lvl3pPr>
            <a:lvl4pPr>
              <a:buClr>
                <a:srgbClr val="F39201"/>
              </a:buClr>
              <a:defRPr/>
            </a:lvl4pPr>
            <a:lvl5pPr>
              <a:buClr>
                <a:srgbClr val="F3920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38932" y="1825630"/>
            <a:ext cx="3966845" cy="411797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337051" y="365125"/>
            <a:ext cx="11369040" cy="1325563"/>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337051" y="1825625"/>
            <a:ext cx="4139255" cy="435133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653161" y="1825625"/>
            <a:ext cx="4139963" cy="435133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34340" y="365125"/>
            <a:ext cx="8275320" cy="1325563"/>
          </a:xfrm>
        </p:spPr>
        <p:txBody>
          <a:bodyPr/>
          <a:lstStyle/>
          <a:p>
            <a:r>
              <a:rPr lang="en-US" smtClean="0"/>
              <a:t>Click to edit Master title style</a:t>
            </a:r>
            <a:endParaRPr lang="en-US"/>
          </a:p>
        </p:txBody>
      </p:sp>
      <p:sp>
        <p:nvSpPr>
          <p:cNvPr id="6" name="Content Placeholder 2"/>
          <p:cNvSpPr>
            <a:spLocks noGrp="1"/>
          </p:cNvSpPr>
          <p:nvPr>
            <p:ph sz="half" idx="1"/>
          </p:nvPr>
        </p:nvSpPr>
        <p:spPr>
          <a:xfrm>
            <a:off x="434340" y="1825625"/>
            <a:ext cx="4064827" cy="4096710"/>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4124" y="1825625"/>
            <a:ext cx="4065536" cy="4096710"/>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358316" y="354493"/>
            <a:ext cx="11369040" cy="1325563"/>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358316" y="1814993"/>
            <a:ext cx="4139255" cy="435133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674426" y="1814993"/>
            <a:ext cx="4139963" cy="435133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5403850" y="6041363"/>
            <a:ext cx="683954" cy="365125"/>
          </a:xfrm>
          <a:prstGeom prst="rect">
            <a:avLst/>
          </a:prstGeom>
        </p:spPr>
        <p:txBody>
          <a:bodyPr/>
          <a:lstStyle/>
          <a:p>
            <a:fld id="{B1C032C8-C616-4BDA-A9F8-39DAC58EC2BC}" type="datetime1">
              <a:rPr lang="en-AU" smtClean="0"/>
              <a:t>29/05/2019</a:t>
            </a:fld>
            <a:endParaRPr lang="en-AU"/>
          </a:p>
        </p:txBody>
      </p:sp>
      <p:sp>
        <p:nvSpPr>
          <p:cNvPr id="6" name="Footer Placeholder 5"/>
          <p:cNvSpPr>
            <a:spLocks noGrp="1"/>
          </p:cNvSpPr>
          <p:nvPr>
            <p:ph type="ftr" sz="quarter" idx="11"/>
          </p:nvPr>
        </p:nvSpPr>
        <p:spPr>
          <a:xfrm>
            <a:off x="508001" y="6041363"/>
            <a:ext cx="4723209"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42998" y="6041363"/>
            <a:ext cx="512504" cy="365125"/>
          </a:xfrm>
          <a:prstGeom prst="rect">
            <a:avLst/>
          </a:prstGeom>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13890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26721" y="1219900"/>
            <a:ext cx="8228181" cy="2387600"/>
          </a:xfrm>
        </p:spPr>
        <p:txBody>
          <a:bodyPr lIns="0" tIns="0" rIns="0" bIns="0" anchor="b">
            <a:normAutofit/>
          </a:bodyPr>
          <a:lstStyle>
            <a:lvl1pPr algn="l">
              <a:defRPr sz="4800">
                <a:solidFill>
                  <a:srgbClr val="FF7F00"/>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26721" y="3699575"/>
            <a:ext cx="8228181" cy="1655762"/>
          </a:xfrm>
        </p:spPr>
        <p:txBody>
          <a:bodyPr lIns="0" tIns="0" rIns="0" bIns="0">
            <a:normAutofit/>
          </a:bodyPr>
          <a:lstStyle>
            <a:lvl1pPr marL="0" indent="0" algn="l">
              <a:buNone/>
              <a:defRPr sz="2000">
                <a:solidFill>
                  <a:schemeClr val="tx1">
                    <a:lumMod val="75000"/>
                    <a:lumOff val="25000"/>
                  </a:schemeClr>
                </a:solidFill>
              </a:defRPr>
            </a:lvl1pPr>
            <a:lvl2pPr marL="457188" indent="0" algn="ctr">
              <a:buNone/>
              <a:defRPr sz="2001"/>
            </a:lvl2pPr>
            <a:lvl3pPr marL="914375" indent="0" algn="ctr">
              <a:buNone/>
              <a:defRPr sz="1801"/>
            </a:lvl3pPr>
            <a:lvl4pPr marL="1371562" indent="0" algn="ctr">
              <a:buNone/>
              <a:defRPr sz="1599"/>
            </a:lvl4pPr>
            <a:lvl5pPr marL="1828750" indent="0" algn="ctr">
              <a:buNone/>
              <a:defRPr sz="1599"/>
            </a:lvl5pPr>
            <a:lvl6pPr marL="2285937" indent="0" algn="ctr">
              <a:buNone/>
              <a:defRPr sz="1599"/>
            </a:lvl6pPr>
            <a:lvl7pPr marL="2743123" indent="0" algn="ctr">
              <a:buNone/>
              <a:defRPr sz="1599"/>
            </a:lvl7pPr>
            <a:lvl8pPr marL="3200310" indent="0" algn="ctr">
              <a:buNone/>
              <a:defRPr sz="1599"/>
            </a:lvl8pPr>
            <a:lvl9pPr marL="3657499" indent="0" algn="ctr">
              <a:buNone/>
              <a:defRPr sz="1599"/>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8" name="Title 1"/>
          <p:cNvSpPr>
            <a:spLocks noGrp="1"/>
          </p:cNvSpPr>
          <p:nvPr>
            <p:ph type="ctrTitle"/>
          </p:nvPr>
        </p:nvSpPr>
        <p:spPr>
          <a:xfrm>
            <a:off x="426721" y="1122364"/>
            <a:ext cx="9144000" cy="2387600"/>
          </a:xfrm>
        </p:spPr>
        <p:txBody>
          <a:bodyPr anchor="b">
            <a:normAutofit/>
          </a:bodyPr>
          <a:lstStyle>
            <a:lvl1pPr algn="l">
              <a:defRPr sz="48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26721" y="3602039"/>
            <a:ext cx="9144000" cy="1655762"/>
          </a:xfrm>
        </p:spPr>
        <p:txBody>
          <a:bodyPr>
            <a:normAutofit/>
          </a:bodyPr>
          <a:lstStyle>
            <a:lvl1pPr marL="0" indent="0" algn="l">
              <a:buNone/>
              <a:defRPr sz="1800">
                <a:solidFill>
                  <a:schemeClr val="bg1"/>
                </a:solidFill>
              </a:defRPr>
            </a:lvl1pPr>
            <a:lvl2pPr marL="457188" indent="0" algn="ctr">
              <a:buNone/>
              <a:defRPr sz="2001"/>
            </a:lvl2pPr>
            <a:lvl3pPr marL="914375" indent="0" algn="ctr">
              <a:buNone/>
              <a:defRPr sz="1801"/>
            </a:lvl3pPr>
            <a:lvl4pPr marL="1371562" indent="0" algn="ctr">
              <a:buNone/>
              <a:defRPr sz="1599"/>
            </a:lvl4pPr>
            <a:lvl5pPr marL="1828750" indent="0" algn="ctr">
              <a:buNone/>
              <a:defRPr sz="1599"/>
            </a:lvl5pPr>
            <a:lvl6pPr marL="2285937" indent="0" algn="ctr">
              <a:buNone/>
              <a:defRPr sz="1599"/>
            </a:lvl6pPr>
            <a:lvl7pPr marL="2743123" indent="0" algn="ctr">
              <a:buNone/>
              <a:defRPr sz="1599"/>
            </a:lvl7pPr>
            <a:lvl8pPr marL="3200310" indent="0" algn="ctr">
              <a:buNone/>
              <a:defRPr sz="1599"/>
            </a:lvl8pPr>
            <a:lvl9pPr marL="3657499" indent="0" algn="ctr">
              <a:buNone/>
              <a:defRPr sz="1599"/>
            </a:lvl9pPr>
          </a:lstStyle>
          <a:p>
            <a:r>
              <a:rPr lang="en-US" dirty="0" smtClean="0"/>
              <a:t>Click to edit Master subtitle style</a:t>
            </a:r>
            <a:endParaRPr lang="en-US" dirty="0"/>
          </a:p>
        </p:txBody>
      </p:sp>
      <p:cxnSp>
        <p:nvCxnSpPr>
          <p:cNvPr id="11" name="Straight Connector 10"/>
          <p:cNvCxnSpPr/>
          <p:nvPr userDrawn="1"/>
        </p:nvCxnSpPr>
        <p:spPr>
          <a:xfrm>
            <a:off x="426721" y="3464878"/>
            <a:ext cx="84727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5888" y="6174232"/>
            <a:ext cx="2775680" cy="551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74016"/>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77953" y="1122364"/>
            <a:ext cx="8766047" cy="2387600"/>
          </a:xfrm>
        </p:spPr>
        <p:txBody>
          <a:bodyPr anchor="b">
            <a:normAutofit/>
          </a:bodyPr>
          <a:lstStyle>
            <a:lvl1pPr algn="l">
              <a:defRPr sz="4800">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377953" y="3602039"/>
            <a:ext cx="8766047" cy="1655762"/>
          </a:xfrm>
        </p:spPr>
        <p:txBody>
          <a:bodyPr>
            <a:normAutofit/>
          </a:bodyPr>
          <a:lstStyle>
            <a:lvl1pPr marL="0" indent="0" algn="l">
              <a:buNone/>
              <a:defRPr sz="1800">
                <a:solidFill>
                  <a:schemeClr val="bg1"/>
                </a:solidFill>
              </a:defRPr>
            </a:lvl1pPr>
            <a:lvl2pPr marL="457188" indent="0" algn="ctr">
              <a:buNone/>
              <a:defRPr sz="2001"/>
            </a:lvl2pPr>
            <a:lvl3pPr marL="914375" indent="0" algn="ctr">
              <a:buNone/>
              <a:defRPr sz="1801"/>
            </a:lvl3pPr>
            <a:lvl4pPr marL="1371562" indent="0" algn="ctr">
              <a:buNone/>
              <a:defRPr sz="1599"/>
            </a:lvl4pPr>
            <a:lvl5pPr marL="1828750" indent="0" algn="ctr">
              <a:buNone/>
              <a:defRPr sz="1599"/>
            </a:lvl5pPr>
            <a:lvl6pPr marL="2285937" indent="0" algn="ctr">
              <a:buNone/>
              <a:defRPr sz="1599"/>
            </a:lvl6pPr>
            <a:lvl7pPr marL="2743123" indent="0" algn="ctr">
              <a:buNone/>
              <a:defRPr sz="1599"/>
            </a:lvl7pPr>
            <a:lvl8pPr marL="3200310" indent="0" algn="ctr">
              <a:buNone/>
              <a:defRPr sz="1599"/>
            </a:lvl8pPr>
            <a:lvl9pPr marL="3657499" indent="0" algn="ctr">
              <a:buNone/>
              <a:defRPr sz="1599"/>
            </a:lvl9pPr>
          </a:lstStyle>
          <a:p>
            <a:r>
              <a:rPr lang="en-US" dirty="0" smtClean="0"/>
              <a:t>Click to edit Master subtitle style</a:t>
            </a:r>
            <a:endParaRPr lang="en-US" dirty="0"/>
          </a:p>
        </p:txBody>
      </p:sp>
      <p:cxnSp>
        <p:nvCxnSpPr>
          <p:cNvPr id="10" name="Straight Connector 9"/>
          <p:cNvCxnSpPr/>
          <p:nvPr userDrawn="1"/>
        </p:nvCxnSpPr>
        <p:spPr>
          <a:xfrm>
            <a:off x="377953" y="3464878"/>
            <a:ext cx="84002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3920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14529" y="1122364"/>
            <a:ext cx="9144000" cy="2387600"/>
          </a:xfrm>
        </p:spPr>
        <p:txBody>
          <a:bodyPr anchor="b">
            <a:normAutofit/>
          </a:bodyPr>
          <a:lstStyle>
            <a:lvl1pPr algn="l">
              <a:defRPr sz="48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14529" y="3602039"/>
            <a:ext cx="9144000" cy="1655762"/>
          </a:xfrm>
        </p:spPr>
        <p:txBody>
          <a:bodyPr>
            <a:normAutofit/>
          </a:bodyPr>
          <a:lstStyle>
            <a:lvl1pPr marL="0" indent="0" algn="l">
              <a:buNone/>
              <a:defRPr sz="1800">
                <a:solidFill>
                  <a:schemeClr val="bg1"/>
                </a:solidFill>
              </a:defRPr>
            </a:lvl1pPr>
            <a:lvl2pPr marL="457188" indent="0" algn="ctr">
              <a:buNone/>
              <a:defRPr sz="2001"/>
            </a:lvl2pPr>
            <a:lvl3pPr marL="914375" indent="0" algn="ctr">
              <a:buNone/>
              <a:defRPr sz="1801"/>
            </a:lvl3pPr>
            <a:lvl4pPr marL="1371562" indent="0" algn="ctr">
              <a:buNone/>
              <a:defRPr sz="1599"/>
            </a:lvl4pPr>
            <a:lvl5pPr marL="1828750" indent="0" algn="ctr">
              <a:buNone/>
              <a:defRPr sz="1599"/>
            </a:lvl5pPr>
            <a:lvl6pPr marL="2285937" indent="0" algn="ctr">
              <a:buNone/>
              <a:defRPr sz="1599"/>
            </a:lvl6pPr>
            <a:lvl7pPr marL="2743123" indent="0" algn="ctr">
              <a:buNone/>
              <a:defRPr sz="1599"/>
            </a:lvl7pPr>
            <a:lvl8pPr marL="3200310" indent="0" algn="ctr">
              <a:buNone/>
              <a:defRPr sz="1599"/>
            </a:lvl8pPr>
            <a:lvl9pPr marL="3657499" indent="0" algn="ctr">
              <a:buNone/>
              <a:defRPr sz="1599"/>
            </a:lvl9pPr>
          </a:lstStyle>
          <a:p>
            <a:r>
              <a:rPr lang="en-US" dirty="0" smtClean="0"/>
              <a:t>Click to edit Master subtitle style</a:t>
            </a:r>
            <a:endParaRPr lang="en-US" dirty="0"/>
          </a:p>
        </p:txBody>
      </p:sp>
      <p:cxnSp>
        <p:nvCxnSpPr>
          <p:cNvPr id="11" name="Straight Connector 10"/>
          <p:cNvCxnSpPr/>
          <p:nvPr userDrawn="1"/>
        </p:nvCxnSpPr>
        <p:spPr>
          <a:xfrm>
            <a:off x="414529" y="3464878"/>
            <a:ext cx="84856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25075" r="25075"/>
          <a:stretch/>
        </p:blipFill>
        <p:spPr>
          <a:xfrm>
            <a:off x="-3060000" y="1"/>
            <a:ext cx="12192001" cy="68580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055360"/>
            <a:ext cx="9132001" cy="802641"/>
          </a:xfrm>
          <a:prstGeom prst="rect">
            <a:avLst/>
          </a:prstGeom>
        </p:spPr>
      </p:pic>
      <p:sp>
        <p:nvSpPr>
          <p:cNvPr id="13" name="Rectangle 12"/>
          <p:cNvSpPr/>
          <p:nvPr userDrawn="1"/>
        </p:nvSpPr>
        <p:spPr>
          <a:xfrm>
            <a:off x="1" y="2523744"/>
            <a:ext cx="9144000" cy="1591056"/>
          </a:xfrm>
          <a:prstGeom prst="rect">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itle 1"/>
          <p:cNvSpPr>
            <a:spLocks noGrp="1"/>
          </p:cNvSpPr>
          <p:nvPr>
            <p:ph type="ctrTitle"/>
          </p:nvPr>
        </p:nvSpPr>
        <p:spPr>
          <a:xfrm>
            <a:off x="414529" y="2523750"/>
            <a:ext cx="9144000" cy="986218"/>
          </a:xfrm>
        </p:spPr>
        <p:txBody>
          <a:bodyPr lIns="0" tIns="0" rIns="0" bIns="0" anchor="b">
            <a:normAutofit/>
          </a:bodyPr>
          <a:lstStyle>
            <a:lvl1pPr algn="l">
              <a:defRPr sz="4800"/>
            </a:lvl1pPr>
          </a:lstStyle>
          <a:p>
            <a:r>
              <a:rPr lang="en-US" dirty="0" smtClean="0"/>
              <a:t>Click to edit Master title style</a:t>
            </a:r>
            <a:endParaRPr lang="en-US" dirty="0"/>
          </a:p>
        </p:txBody>
      </p:sp>
      <p:sp>
        <p:nvSpPr>
          <p:cNvPr id="15" name="Subtitle 2"/>
          <p:cNvSpPr>
            <a:spLocks noGrp="1"/>
          </p:cNvSpPr>
          <p:nvPr>
            <p:ph type="subTitle" idx="1"/>
          </p:nvPr>
        </p:nvSpPr>
        <p:spPr>
          <a:xfrm>
            <a:off x="414529" y="3602039"/>
            <a:ext cx="9144000" cy="512761"/>
          </a:xfrm>
        </p:spPr>
        <p:txBody>
          <a:bodyPr lIns="0" tIns="0" rIns="0" bIns="0">
            <a:normAutofit/>
          </a:bodyPr>
          <a:lstStyle>
            <a:lvl1pPr marL="0" indent="0" algn="l">
              <a:buNone/>
              <a:defRPr sz="1800">
                <a:solidFill>
                  <a:schemeClr val="bg1"/>
                </a:solidFill>
              </a:defRPr>
            </a:lvl1pPr>
            <a:lvl2pPr marL="457188" indent="0" algn="ctr">
              <a:buNone/>
              <a:defRPr sz="2001"/>
            </a:lvl2pPr>
            <a:lvl3pPr marL="914375" indent="0" algn="ctr">
              <a:buNone/>
              <a:defRPr sz="1801"/>
            </a:lvl3pPr>
            <a:lvl4pPr marL="1371562" indent="0" algn="ctr">
              <a:buNone/>
              <a:defRPr sz="1599"/>
            </a:lvl4pPr>
            <a:lvl5pPr marL="1828750" indent="0" algn="ctr">
              <a:buNone/>
              <a:defRPr sz="1599"/>
            </a:lvl5pPr>
            <a:lvl6pPr marL="2285937" indent="0" algn="ctr">
              <a:buNone/>
              <a:defRPr sz="1599"/>
            </a:lvl6pPr>
            <a:lvl7pPr marL="2743123" indent="0" algn="ctr">
              <a:buNone/>
              <a:defRPr sz="1599"/>
            </a:lvl7pPr>
            <a:lvl8pPr marL="3200310" indent="0" algn="ctr">
              <a:buNone/>
              <a:defRPr sz="1599"/>
            </a:lvl8pPr>
            <a:lvl9pPr marL="3657499" indent="0" algn="ctr">
              <a:buNone/>
              <a:defRPr sz="1599"/>
            </a:lvl9pPr>
          </a:lstStyle>
          <a:p>
            <a:r>
              <a:rPr lang="en-US" dirty="0" smtClean="0"/>
              <a:t>Click to edit Master subtitle style</a:t>
            </a:r>
            <a:endParaRPr lang="en-US" dirty="0"/>
          </a:p>
        </p:txBody>
      </p:sp>
      <p:cxnSp>
        <p:nvCxnSpPr>
          <p:cNvPr id="16" name="Straight Connector 15"/>
          <p:cNvCxnSpPr/>
          <p:nvPr userDrawn="1"/>
        </p:nvCxnSpPr>
        <p:spPr>
          <a:xfrm>
            <a:off x="414529" y="3464878"/>
            <a:ext cx="8357039" cy="0"/>
          </a:xfrm>
          <a:prstGeom prst="line">
            <a:avLst/>
          </a:prstGeom>
          <a:ln>
            <a:solidFill>
              <a:srgbClr val="F3920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95888" y="6174232"/>
            <a:ext cx="2775680" cy="551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07340" y="365130"/>
            <a:ext cx="8529319" cy="1325563"/>
          </a:xfrm>
        </p:spPr>
        <p:txBody>
          <a:bodyPr/>
          <a:lstStyle>
            <a:lvl1pPr>
              <a:defRPr>
                <a:solidFill>
                  <a:srgbClr val="F3920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07340" y="1825630"/>
            <a:ext cx="8529319" cy="4117976"/>
          </a:xfrm>
        </p:spPr>
        <p:txBody>
          <a:bodyPr>
            <a:normAutofit/>
          </a:bodyPr>
          <a:lstStyle>
            <a:lvl1pPr>
              <a:buClr>
                <a:srgbClr val="F39201"/>
              </a:buClr>
              <a:defRPr sz="1800"/>
            </a:lvl1pPr>
            <a:lvl2pPr>
              <a:buClr>
                <a:srgbClr val="F39201"/>
              </a:buClr>
              <a:defRPr sz="1800"/>
            </a:lvl2pPr>
            <a:lvl3pPr>
              <a:buClr>
                <a:srgbClr val="F39201"/>
              </a:buClr>
              <a:defRPr sz="1800"/>
            </a:lvl3pPr>
            <a:lvl4pPr>
              <a:buClr>
                <a:srgbClr val="F39201"/>
              </a:buClr>
              <a:defRPr sz="1800"/>
            </a:lvl4pPr>
            <a:lvl5pPr>
              <a:buClr>
                <a:srgbClr val="F39201"/>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Title 1"/>
          <p:cNvSpPr>
            <a:spLocks noGrp="1"/>
          </p:cNvSpPr>
          <p:nvPr>
            <p:ph type="title"/>
          </p:nvPr>
        </p:nvSpPr>
        <p:spPr>
          <a:xfrm>
            <a:off x="411480" y="365125"/>
            <a:ext cx="11369040" cy="1325563"/>
          </a:xfrm>
        </p:spPr>
        <p:txBody>
          <a:bodyPr/>
          <a:lstStyle>
            <a:lvl1pPr>
              <a:defRPr>
                <a:solidFill>
                  <a:srgbClr val="F3920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11481" y="1825625"/>
            <a:ext cx="4500761" cy="4117975"/>
          </a:xfrm>
        </p:spPr>
        <p:txBody>
          <a:bodyPr>
            <a:normAutofit/>
          </a:bodyPr>
          <a:lstStyle>
            <a:lvl1pPr>
              <a:buClr>
                <a:srgbClr val="F39201"/>
              </a:buClr>
              <a:defRPr sz="1800"/>
            </a:lvl1pPr>
            <a:lvl2pPr>
              <a:buClr>
                <a:srgbClr val="F39201"/>
              </a:buClr>
              <a:defRPr sz="1800"/>
            </a:lvl2pPr>
            <a:lvl3pPr>
              <a:buClr>
                <a:srgbClr val="F39201"/>
              </a:buClr>
              <a:defRPr sz="1800"/>
            </a:lvl3pPr>
            <a:lvl4pPr>
              <a:buClr>
                <a:srgbClr val="F39201"/>
              </a:buClr>
              <a:defRPr sz="1800"/>
            </a:lvl4pPr>
            <a:lvl5pPr>
              <a:buClr>
                <a:srgbClr val="F39201"/>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4"/>
          <p:cNvSpPr>
            <a:spLocks noGrp="1"/>
          </p:cNvSpPr>
          <p:nvPr>
            <p:ph type="pic" sz="quarter" idx="10"/>
          </p:nvPr>
        </p:nvSpPr>
        <p:spPr>
          <a:xfrm>
            <a:off x="5070826" y="1825625"/>
            <a:ext cx="3679769" cy="4117976"/>
          </a:xfrm>
          <a:solidFill>
            <a:schemeClr val="bg1">
              <a:lumMod val="95000"/>
            </a:schemeClr>
          </a:solidFill>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70826" y="1825626"/>
            <a:ext cx="3966848" cy="4136080"/>
          </a:xfrm>
          <a:prstGeom prst="rect">
            <a:avLst/>
          </a:prstGeom>
        </p:spPr>
      </p:pic>
      <p:sp>
        <p:nvSpPr>
          <p:cNvPr id="6" name="Title 1"/>
          <p:cNvSpPr>
            <a:spLocks noGrp="1"/>
          </p:cNvSpPr>
          <p:nvPr>
            <p:ph type="title"/>
          </p:nvPr>
        </p:nvSpPr>
        <p:spPr>
          <a:xfrm>
            <a:off x="411481" y="365130"/>
            <a:ext cx="11369040" cy="1325563"/>
          </a:xfrm>
        </p:spPr>
        <p:txBody>
          <a:bodyPr/>
          <a:lstStyle>
            <a:lvl1pPr>
              <a:defRPr>
                <a:solidFill>
                  <a:srgbClr val="F3920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11482" y="1843730"/>
            <a:ext cx="4564556" cy="4117976"/>
          </a:xfrm>
        </p:spPr>
        <p:txBody>
          <a:bodyPr>
            <a:normAutofit/>
          </a:bodyPr>
          <a:lstStyle>
            <a:lvl1pPr>
              <a:buClr>
                <a:srgbClr val="F39201"/>
              </a:buClr>
              <a:defRPr sz="1600"/>
            </a:lvl1pPr>
            <a:lvl2pPr>
              <a:buClr>
                <a:srgbClr val="F39201"/>
              </a:buClr>
              <a:defRPr sz="1600"/>
            </a:lvl2pPr>
            <a:lvl3pPr>
              <a:buClr>
                <a:srgbClr val="F39201"/>
              </a:buClr>
              <a:defRPr sz="1600"/>
            </a:lvl3pPr>
            <a:lvl4pPr>
              <a:buClr>
                <a:srgbClr val="F39201"/>
              </a:buClr>
              <a:defRPr sz="1600"/>
            </a:lvl4pPr>
            <a:lvl5pPr>
              <a:buClr>
                <a:srgbClr val="F39201"/>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11481" y="365130"/>
            <a:ext cx="8525255" cy="1325563"/>
          </a:xfrm>
          <a:prstGeom prst="rect">
            <a:avLst/>
          </a:prstGeom>
        </p:spPr>
        <p:txBody>
          <a:bodyPr vert="horz" lIns="0" tIns="0" rIns="0" bIns="0" rtlCol="0" anchor="ctr">
            <a:normAutofit/>
          </a:bodyPr>
          <a:lstStyle/>
          <a:p>
            <a:r>
              <a:rPr lang="en-US" dirty="0" smtClean="0"/>
              <a:t>Click to edit Master title style </a:t>
            </a:r>
            <a:endParaRPr lang="en-US" dirty="0"/>
          </a:p>
        </p:txBody>
      </p:sp>
      <p:sp>
        <p:nvSpPr>
          <p:cNvPr id="12" name="Text Placeholder 2"/>
          <p:cNvSpPr>
            <a:spLocks noGrp="1"/>
          </p:cNvSpPr>
          <p:nvPr>
            <p:ph type="body" idx="1"/>
          </p:nvPr>
        </p:nvSpPr>
        <p:spPr>
          <a:xfrm>
            <a:off x="411481" y="1825630"/>
            <a:ext cx="8525255" cy="4117976"/>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1" y="6055360"/>
            <a:ext cx="9144001" cy="802641"/>
          </a:xfrm>
          <a:prstGeom prst="rect">
            <a:avLst/>
          </a:prstGeom>
        </p:spPr>
      </p:pic>
      <p:pic>
        <p:nvPicPr>
          <p:cNvPr id="15" name="Picture 14"/>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5995888" y="6174232"/>
            <a:ext cx="2775680" cy="551688"/>
          </a:xfrm>
          <a:prstGeom prst="rect">
            <a:avLst/>
          </a:prstGeom>
        </p:spPr>
      </p:pic>
    </p:spTree>
    <p:extLst>
      <p:ext uri="{BB962C8B-B14F-4D97-AF65-F5344CB8AC3E}">
        <p14:creationId xmlns:p14="http://schemas.microsoft.com/office/powerpoint/2010/main" val="1976173554"/>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 id="2147483666" r:id="rId6"/>
    <p:sldLayoutId id="2147483672" r:id="rId7"/>
    <p:sldLayoutId id="2147483673" r:id="rId8"/>
    <p:sldLayoutId id="2147483667" r:id="rId9"/>
    <p:sldLayoutId id="2147483668" r:id="rId10"/>
    <p:sldLayoutId id="2147483669" r:id="rId11"/>
    <p:sldLayoutId id="2147483675" r:id="rId12"/>
    <p:sldLayoutId id="2147483676" r:id="rId13"/>
    <p:sldLayoutId id="2147483674" r:id="rId14"/>
    <p:sldLayoutId id="2147483670" r:id="rId15"/>
    <p:sldLayoutId id="2147483671" r:id="rId16"/>
    <p:sldLayoutId id="2147483677" r:id="rId17"/>
  </p:sldLayoutIdLst>
  <p:txStyles>
    <p:titleStyle>
      <a:lvl1pPr algn="l" defTabSz="914400" rtl="0" eaLnBrk="1" latinLnBrk="0" hangingPunct="1">
        <a:lnSpc>
          <a:spcPct val="90000"/>
        </a:lnSpc>
        <a:spcBef>
          <a:spcPct val="0"/>
        </a:spcBef>
        <a:buNone/>
        <a:defRPr sz="4800" kern="1200">
          <a:solidFill>
            <a:srgbClr val="FF7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mailto:marcus.nicol@mentalhealthcommission.gov.a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mentalhealthcommission.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4529" y="1998921"/>
            <a:ext cx="8495555" cy="1382218"/>
          </a:xfrm>
        </p:spPr>
        <p:txBody>
          <a:bodyPr>
            <a:normAutofit/>
          </a:bodyPr>
          <a:lstStyle/>
          <a:p>
            <a:r>
              <a:rPr lang="en-US" sz="2400" b="1" dirty="0"/>
              <a:t>Improving the physical health of people living with mental illness and reducing early mortality - Progress on implementing the Fifth </a:t>
            </a:r>
            <a:r>
              <a:rPr lang="en-US" sz="2400" b="1" dirty="0" smtClean="0"/>
              <a:t>Plan</a:t>
            </a:r>
            <a:endParaRPr lang="en-US" sz="2400" b="1" dirty="0"/>
          </a:p>
        </p:txBody>
      </p:sp>
      <p:sp>
        <p:nvSpPr>
          <p:cNvPr id="5" name="Subtitle 4"/>
          <p:cNvSpPr>
            <a:spLocks noGrp="1"/>
          </p:cNvSpPr>
          <p:nvPr>
            <p:ph type="subTitle" idx="1"/>
          </p:nvPr>
        </p:nvSpPr>
        <p:spPr>
          <a:xfrm>
            <a:off x="414529" y="3700130"/>
            <a:ext cx="8367964" cy="414670"/>
          </a:xfrm>
        </p:spPr>
        <p:txBody>
          <a:bodyPr>
            <a:normAutofit/>
          </a:bodyPr>
          <a:lstStyle/>
          <a:p>
            <a:r>
              <a:rPr lang="en-US" b="1" dirty="0" err="1" smtClean="0"/>
              <a:t>Dr</a:t>
            </a:r>
            <a:r>
              <a:rPr lang="en-US" b="1" dirty="0" smtClean="0"/>
              <a:t> Marcus Nicol, Director , Monitoring and Reporting, National Mental Health Commission</a:t>
            </a:r>
            <a:endParaRPr lang="en-US" b="1" dirty="0"/>
          </a:p>
        </p:txBody>
      </p:sp>
    </p:spTree>
    <p:extLst>
      <p:ext uri="{BB962C8B-B14F-4D97-AF65-F5344CB8AC3E}">
        <p14:creationId xmlns:p14="http://schemas.microsoft.com/office/powerpoint/2010/main" val="177192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0130" y="116955"/>
            <a:ext cx="5236606" cy="1403501"/>
          </a:xfrm>
        </p:spPr>
        <p:txBody>
          <a:bodyPr>
            <a:normAutofit/>
          </a:bodyPr>
          <a:lstStyle/>
          <a:p>
            <a:r>
              <a:rPr lang="en-AU" b="1" i="1" dirty="0"/>
              <a:t>Fifth </a:t>
            </a:r>
            <a:r>
              <a:rPr lang="en-AU" b="1" i="1" dirty="0" smtClean="0"/>
              <a:t>Plan Progress Report 2018</a:t>
            </a:r>
            <a:endParaRPr lang="en-AU" b="1" dirty="0"/>
          </a:p>
        </p:txBody>
      </p:sp>
      <p:sp>
        <p:nvSpPr>
          <p:cNvPr id="6" name="Content Placeholder 5"/>
          <p:cNvSpPr>
            <a:spLocks noGrp="1"/>
          </p:cNvSpPr>
          <p:nvPr>
            <p:ph sz="half" idx="2"/>
          </p:nvPr>
        </p:nvSpPr>
        <p:spPr>
          <a:xfrm>
            <a:off x="3540642" y="1679951"/>
            <a:ext cx="5236606" cy="4061637"/>
          </a:xfrm>
        </p:spPr>
        <p:txBody>
          <a:bodyPr>
            <a:normAutofit/>
          </a:bodyPr>
          <a:lstStyle/>
          <a:p>
            <a:r>
              <a:rPr lang="en-AU" dirty="0" smtClean="0">
                <a:latin typeface="+mn-lt"/>
              </a:rPr>
              <a:t>The </a:t>
            </a:r>
            <a:r>
              <a:rPr lang="en-AU" dirty="0">
                <a:latin typeface="+mn-lt"/>
              </a:rPr>
              <a:t>NMHC surveyed 51 </a:t>
            </a:r>
            <a:r>
              <a:rPr lang="en-AU" dirty="0" smtClean="0">
                <a:latin typeface="+mn-lt"/>
              </a:rPr>
              <a:t>relevant stakeholders</a:t>
            </a:r>
            <a:r>
              <a:rPr lang="en-AU" dirty="0">
                <a:latin typeface="+mn-lt"/>
              </a:rPr>
              <a:t>, including </a:t>
            </a:r>
            <a:r>
              <a:rPr lang="en-AU" dirty="0" smtClean="0">
                <a:latin typeface="+mn-lt"/>
              </a:rPr>
              <a:t>PHNs, </a:t>
            </a:r>
            <a:r>
              <a:rPr lang="en-AU" dirty="0">
                <a:latin typeface="+mn-lt"/>
              </a:rPr>
              <a:t>Australian Government </a:t>
            </a:r>
            <a:r>
              <a:rPr lang="en-AU" dirty="0" smtClean="0">
                <a:latin typeface="+mn-lt"/>
              </a:rPr>
              <a:t>and state </a:t>
            </a:r>
            <a:r>
              <a:rPr lang="en-AU" dirty="0">
                <a:latin typeface="+mn-lt"/>
              </a:rPr>
              <a:t>and territory departments of </a:t>
            </a:r>
            <a:r>
              <a:rPr lang="en-AU" dirty="0" smtClean="0">
                <a:latin typeface="+mn-lt"/>
              </a:rPr>
              <a:t>health, state </a:t>
            </a:r>
            <a:r>
              <a:rPr lang="en-AU" dirty="0">
                <a:latin typeface="+mn-lt"/>
              </a:rPr>
              <a:t>mental health </a:t>
            </a:r>
            <a:r>
              <a:rPr lang="en-AU" dirty="0" smtClean="0">
                <a:latin typeface="+mn-lt"/>
              </a:rPr>
              <a:t>commissions, and </a:t>
            </a:r>
            <a:r>
              <a:rPr lang="en-AU" dirty="0">
                <a:latin typeface="+mn-lt"/>
              </a:rPr>
              <a:t>relevant </a:t>
            </a:r>
            <a:r>
              <a:rPr lang="en-AU" dirty="0" smtClean="0">
                <a:latin typeface="+mn-lt"/>
              </a:rPr>
              <a:t>AHMAC </a:t>
            </a:r>
            <a:r>
              <a:rPr lang="en-AU" dirty="0">
                <a:latin typeface="+mn-lt"/>
              </a:rPr>
              <a:t>sub-committees.</a:t>
            </a:r>
          </a:p>
          <a:p>
            <a:r>
              <a:rPr lang="en-AU" dirty="0">
                <a:latin typeface="+mn-lt"/>
              </a:rPr>
              <a:t>Survey respondents were asked to self-report </a:t>
            </a:r>
            <a:r>
              <a:rPr lang="en-AU" dirty="0" smtClean="0">
                <a:latin typeface="+mn-lt"/>
              </a:rPr>
              <a:t>the progress </a:t>
            </a:r>
            <a:r>
              <a:rPr lang="en-AU" dirty="0">
                <a:latin typeface="+mn-lt"/>
              </a:rPr>
              <a:t>of their contribution to each action, as </a:t>
            </a:r>
            <a:r>
              <a:rPr lang="en-AU" dirty="0" smtClean="0">
                <a:latin typeface="+mn-lt"/>
              </a:rPr>
              <a:t>at 30 June </a:t>
            </a:r>
            <a:r>
              <a:rPr lang="en-AU" dirty="0">
                <a:latin typeface="+mn-lt"/>
              </a:rPr>
              <a:t>2018</a:t>
            </a:r>
            <a:r>
              <a:rPr lang="en-AU" dirty="0" smtClean="0">
                <a:latin typeface="+mn-lt"/>
              </a:rPr>
              <a:t>.</a:t>
            </a:r>
          </a:p>
          <a:p>
            <a:r>
              <a:rPr lang="en-AU" dirty="0" smtClean="0">
                <a:latin typeface="+mn-lt"/>
              </a:rPr>
              <a:t>For Priority Area 5, we surveyed PHNs, state/territory health departments and mental health commissions as they are named as having a role in progressing </a:t>
            </a:r>
            <a:r>
              <a:rPr lang="en-AU" dirty="0">
                <a:latin typeface="+mn-lt"/>
              </a:rPr>
              <a:t>t</a:t>
            </a:r>
            <a:r>
              <a:rPr lang="en-AU" dirty="0" smtClean="0">
                <a:latin typeface="+mn-lt"/>
              </a:rPr>
              <a:t>he relevant actions in in Fifth Plan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20" y="754925"/>
            <a:ext cx="3362039" cy="4740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56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365130"/>
            <a:ext cx="8529319" cy="1665689"/>
          </a:xfrm>
        </p:spPr>
        <p:txBody>
          <a:bodyPr>
            <a:normAutofit fontScale="90000"/>
          </a:bodyPr>
          <a:lstStyle/>
          <a:p>
            <a:r>
              <a:rPr lang="en-AU" b="1" dirty="0"/>
              <a:t>Priority Area 5: Improving physical health and reducing early </a:t>
            </a:r>
            <a:r>
              <a:rPr lang="en-AU" b="1" dirty="0" smtClean="0"/>
              <a:t>mortality</a:t>
            </a:r>
            <a:r>
              <a:rPr lang="en-AU" b="1" dirty="0"/>
              <a:t/>
            </a:r>
            <a:br>
              <a:rPr lang="en-AU" b="1" dirty="0"/>
            </a:br>
            <a:r>
              <a:rPr lang="en-AU" b="1" dirty="0"/>
              <a:t>Barriers</a:t>
            </a:r>
          </a:p>
        </p:txBody>
      </p:sp>
      <p:sp>
        <p:nvSpPr>
          <p:cNvPr id="3" name="Content Placeholder 2"/>
          <p:cNvSpPr>
            <a:spLocks noGrp="1"/>
          </p:cNvSpPr>
          <p:nvPr>
            <p:ph idx="1"/>
          </p:nvPr>
        </p:nvSpPr>
        <p:spPr>
          <a:xfrm>
            <a:off x="307340" y="2402973"/>
            <a:ext cx="8529319" cy="3253556"/>
          </a:xfrm>
        </p:spPr>
        <p:txBody>
          <a:bodyPr>
            <a:normAutofit/>
          </a:bodyPr>
          <a:lstStyle/>
          <a:p>
            <a:pPr marL="0" indent="0">
              <a:buNone/>
            </a:pPr>
            <a:r>
              <a:rPr lang="en-AU" b="1" dirty="0" smtClean="0"/>
              <a:t>Responses by </a:t>
            </a:r>
            <a:r>
              <a:rPr lang="en-AU" b="1" dirty="0"/>
              <a:t>PHNs </a:t>
            </a:r>
            <a:r>
              <a:rPr lang="en-AU" b="1" dirty="0" smtClean="0"/>
              <a:t>and Commissions</a:t>
            </a:r>
          </a:p>
          <a:p>
            <a:r>
              <a:rPr lang="en-AU" sz="2000" dirty="0"/>
              <a:t>L</a:t>
            </a:r>
            <a:r>
              <a:rPr lang="en-AU" sz="2000" dirty="0" smtClean="0"/>
              <a:t>ack </a:t>
            </a:r>
            <a:r>
              <a:rPr lang="en-AU" sz="2000" dirty="0"/>
              <a:t>of a clear funding mechanism to address physical health issues and segmented funding </a:t>
            </a:r>
            <a:r>
              <a:rPr lang="en-AU" sz="2000" dirty="0" smtClean="0"/>
              <a:t>arrangements</a:t>
            </a:r>
            <a:endParaRPr lang="en-AU" sz="2000" dirty="0"/>
          </a:p>
          <a:p>
            <a:r>
              <a:rPr lang="en-AU" sz="2000" dirty="0" smtClean="0"/>
              <a:t>GPs need to be empowered to </a:t>
            </a:r>
            <a:r>
              <a:rPr lang="en-AU" sz="2000" dirty="0"/>
              <a:t>provide support to patients living with mental illness </a:t>
            </a:r>
            <a:r>
              <a:rPr lang="en-AU" sz="2000" dirty="0" smtClean="0"/>
              <a:t>through education and training</a:t>
            </a:r>
          </a:p>
          <a:p>
            <a:r>
              <a:rPr lang="en-AU" sz="2000" dirty="0" smtClean="0"/>
              <a:t>A need for improved transition mechanisms </a:t>
            </a:r>
            <a:r>
              <a:rPr lang="en-AU" sz="2000" dirty="0"/>
              <a:t>between primary and secondary </a:t>
            </a:r>
            <a:r>
              <a:rPr lang="en-AU" sz="2000" dirty="0" smtClean="0"/>
              <a:t>care</a:t>
            </a:r>
          </a:p>
          <a:p>
            <a:r>
              <a:rPr lang="en-AU" sz="2000" dirty="0" smtClean="0"/>
              <a:t>Limited formal arrangements to support the integration of community mental health and primary health care services</a:t>
            </a:r>
          </a:p>
        </p:txBody>
      </p:sp>
    </p:spTree>
    <p:extLst>
      <p:ext uri="{BB962C8B-B14F-4D97-AF65-F5344CB8AC3E}">
        <p14:creationId xmlns:p14="http://schemas.microsoft.com/office/powerpoint/2010/main" val="72785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365130"/>
            <a:ext cx="8529319" cy="1835810"/>
          </a:xfrm>
        </p:spPr>
        <p:txBody>
          <a:bodyPr>
            <a:normAutofit fontScale="90000"/>
          </a:bodyPr>
          <a:lstStyle/>
          <a:p>
            <a:r>
              <a:rPr lang="en-AU" b="1" dirty="0"/>
              <a:t>Priority Area 5: Improving physical health and reducing early </a:t>
            </a:r>
            <a:r>
              <a:rPr lang="en-AU" b="1" dirty="0" smtClean="0"/>
              <a:t>mortality</a:t>
            </a:r>
            <a:r>
              <a:rPr lang="en-AU" b="1" dirty="0"/>
              <a:t/>
            </a:r>
            <a:br>
              <a:rPr lang="en-AU" b="1" dirty="0"/>
            </a:br>
            <a:r>
              <a:rPr lang="en-AU" b="1" dirty="0"/>
              <a:t>Enablers</a:t>
            </a:r>
          </a:p>
        </p:txBody>
      </p:sp>
      <p:sp>
        <p:nvSpPr>
          <p:cNvPr id="7" name="Content Placeholder 6"/>
          <p:cNvSpPr>
            <a:spLocks noGrp="1"/>
          </p:cNvSpPr>
          <p:nvPr>
            <p:ph idx="1"/>
          </p:nvPr>
        </p:nvSpPr>
        <p:spPr>
          <a:xfrm>
            <a:off x="307340" y="2562462"/>
            <a:ext cx="8529319" cy="3125972"/>
          </a:xfrm>
        </p:spPr>
        <p:txBody>
          <a:bodyPr>
            <a:normAutofit/>
          </a:bodyPr>
          <a:lstStyle/>
          <a:p>
            <a:pPr marL="0" indent="0">
              <a:buNone/>
            </a:pPr>
            <a:r>
              <a:rPr lang="en-AU" b="1" dirty="0" smtClean="0"/>
              <a:t>Responses by PHNs  and Commissions</a:t>
            </a:r>
          </a:p>
          <a:p>
            <a:r>
              <a:rPr lang="en-AU" dirty="0" smtClean="0"/>
              <a:t>My </a:t>
            </a:r>
            <a:r>
              <a:rPr lang="en-AU" dirty="0"/>
              <a:t>Health </a:t>
            </a:r>
            <a:r>
              <a:rPr lang="en-AU" dirty="0" smtClean="0"/>
              <a:t>Record is </a:t>
            </a:r>
            <a:r>
              <a:rPr lang="en-AU" dirty="0"/>
              <a:t>an enabler to improving communication and transition between services for people living with complex health </a:t>
            </a:r>
            <a:r>
              <a:rPr lang="en-AU" dirty="0" smtClean="0"/>
              <a:t>needs</a:t>
            </a:r>
          </a:p>
          <a:p>
            <a:r>
              <a:rPr lang="en-AU" dirty="0" smtClean="0"/>
              <a:t>Involving GPs in model design, and working closely with medical practices to improve relationships was crucial to improving physical health</a:t>
            </a:r>
          </a:p>
          <a:p>
            <a:r>
              <a:rPr lang="en-AU" dirty="0" smtClean="0"/>
              <a:t>Willingness </a:t>
            </a:r>
            <a:r>
              <a:rPr lang="en-AU" dirty="0"/>
              <a:t>and ability to develop more integrated </a:t>
            </a:r>
            <a:r>
              <a:rPr lang="en-AU" dirty="0" smtClean="0"/>
              <a:t>services such as </a:t>
            </a:r>
            <a:r>
              <a:rPr lang="en-AU" dirty="0"/>
              <a:t>Collaborative Care Plans </a:t>
            </a:r>
            <a:r>
              <a:rPr lang="en-AU" dirty="0" smtClean="0"/>
              <a:t>for patients engaged with multiple service providers</a:t>
            </a:r>
          </a:p>
          <a:p>
            <a:r>
              <a:rPr lang="en-AU" dirty="0" smtClean="0"/>
              <a:t>Service </a:t>
            </a:r>
            <a:r>
              <a:rPr lang="en-AU" dirty="0"/>
              <a:t>providers in </a:t>
            </a:r>
            <a:r>
              <a:rPr lang="en-AU" dirty="0" smtClean="0"/>
              <a:t>some regions </a:t>
            </a:r>
            <a:r>
              <a:rPr lang="en-AU" dirty="0"/>
              <a:t>were collaborating and consulting with consumers to develop, deliver, and review numerous health promotion, prevention and early intervention programs</a:t>
            </a:r>
            <a:r>
              <a:rPr lang="en-AU" dirty="0" smtClean="0"/>
              <a:t>.</a:t>
            </a:r>
          </a:p>
        </p:txBody>
      </p:sp>
    </p:spTree>
    <p:extLst>
      <p:ext uri="{BB962C8B-B14F-4D97-AF65-F5344CB8AC3E}">
        <p14:creationId xmlns:p14="http://schemas.microsoft.com/office/powerpoint/2010/main" val="426453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265814"/>
            <a:ext cx="8529319" cy="1828800"/>
          </a:xfrm>
        </p:spPr>
        <p:txBody>
          <a:bodyPr>
            <a:normAutofit fontScale="90000"/>
          </a:bodyPr>
          <a:lstStyle/>
          <a:p>
            <a:r>
              <a:rPr lang="en-AU" b="1" dirty="0"/>
              <a:t>Priority Area 5: Improving physical health and reducing early </a:t>
            </a:r>
            <a:r>
              <a:rPr lang="en-AU" b="1" dirty="0" smtClean="0"/>
              <a:t>mortality</a:t>
            </a:r>
            <a:r>
              <a:rPr lang="en-AU" b="1" dirty="0"/>
              <a:t/>
            </a:r>
            <a:br>
              <a:rPr lang="en-AU" b="1" dirty="0"/>
            </a:br>
            <a:r>
              <a:rPr lang="en-AU" b="1" dirty="0" smtClean="0"/>
              <a:t>Select achievements</a:t>
            </a:r>
            <a:endParaRPr lang="en-AU" b="1" dirty="0"/>
          </a:p>
        </p:txBody>
      </p:sp>
      <p:sp>
        <p:nvSpPr>
          <p:cNvPr id="3" name="Content Placeholder 2"/>
          <p:cNvSpPr>
            <a:spLocks noGrp="1"/>
          </p:cNvSpPr>
          <p:nvPr>
            <p:ph idx="1"/>
          </p:nvPr>
        </p:nvSpPr>
        <p:spPr>
          <a:xfrm>
            <a:off x="307340" y="2243470"/>
            <a:ext cx="8529319" cy="3700136"/>
          </a:xfrm>
        </p:spPr>
        <p:txBody>
          <a:bodyPr>
            <a:normAutofit/>
          </a:bodyPr>
          <a:lstStyle/>
          <a:p>
            <a:r>
              <a:rPr lang="en-AU" dirty="0" smtClean="0"/>
              <a:t>Education </a:t>
            </a:r>
            <a:r>
              <a:rPr lang="en-AU" dirty="0"/>
              <a:t>and training to GPs about the management of physical health issues for people living with mental </a:t>
            </a:r>
            <a:r>
              <a:rPr lang="en-AU" dirty="0" smtClean="0"/>
              <a:t>illness - </a:t>
            </a:r>
            <a:r>
              <a:rPr lang="en-AU" b="1" dirty="0" smtClean="0"/>
              <a:t>PHNs </a:t>
            </a:r>
            <a:r>
              <a:rPr lang="en-AU" b="1" dirty="0"/>
              <a:t>from Northern Sydney, Central </a:t>
            </a:r>
            <a:r>
              <a:rPr lang="en-AU" b="1" dirty="0" smtClean="0"/>
              <a:t>&amp;Eastern </a:t>
            </a:r>
            <a:r>
              <a:rPr lang="en-AU" b="1" dirty="0"/>
              <a:t>Sydney, Perth South, Perth North and Country </a:t>
            </a:r>
            <a:r>
              <a:rPr lang="en-AU" b="1" dirty="0" smtClean="0"/>
              <a:t>WA</a:t>
            </a:r>
            <a:endParaRPr lang="en-AU" b="1" dirty="0"/>
          </a:p>
          <a:p>
            <a:r>
              <a:rPr lang="en-AU" dirty="0"/>
              <a:t>Provision of physical health training and education events for clinicians – </a:t>
            </a:r>
            <a:r>
              <a:rPr lang="en-AU" b="1" dirty="0"/>
              <a:t>Queensland Health</a:t>
            </a:r>
          </a:p>
          <a:p>
            <a:r>
              <a:rPr lang="en-AU" dirty="0" smtClean="0"/>
              <a:t>Implementation </a:t>
            </a:r>
            <a:r>
              <a:rPr lang="en-AU" dirty="0"/>
              <a:t>of primary mental health clinical care coordinators to support improved access to metabolic monitoring in primary care for individuals living with mental </a:t>
            </a:r>
            <a:r>
              <a:rPr lang="en-AU" dirty="0" smtClean="0"/>
              <a:t>illness - </a:t>
            </a:r>
            <a:r>
              <a:rPr lang="en-AU" b="1" dirty="0"/>
              <a:t>Adelaide PHN</a:t>
            </a:r>
          </a:p>
          <a:p>
            <a:r>
              <a:rPr lang="en-AU" dirty="0" smtClean="0"/>
              <a:t>Peer-led </a:t>
            </a:r>
            <a:r>
              <a:rPr lang="en-AU" dirty="0"/>
              <a:t>initiative aimed at improving the physical health of people living with mental illness - </a:t>
            </a:r>
            <a:r>
              <a:rPr lang="en-AU" b="1" dirty="0"/>
              <a:t>South Eastern NSW PHN</a:t>
            </a:r>
          </a:p>
          <a:p>
            <a:r>
              <a:rPr lang="en-AU" dirty="0"/>
              <a:t>Smoking cessation program for people living with mental illness - </a:t>
            </a:r>
            <a:r>
              <a:rPr lang="en-AU" b="1" dirty="0"/>
              <a:t>Gippsland </a:t>
            </a:r>
            <a:r>
              <a:rPr lang="en-AU" b="1" dirty="0" smtClean="0"/>
              <a:t>PHN</a:t>
            </a:r>
          </a:p>
          <a:p>
            <a:r>
              <a:rPr lang="en-AU" dirty="0"/>
              <a:t>Launch of My Medicines and Me – a collaborative tool for consumers – </a:t>
            </a:r>
            <a:r>
              <a:rPr lang="en-AU" b="1" dirty="0"/>
              <a:t>WA Health</a:t>
            </a:r>
          </a:p>
          <a:p>
            <a:endParaRPr lang="en-AU" b="1" dirty="0"/>
          </a:p>
        </p:txBody>
      </p:sp>
    </p:spTree>
    <p:extLst>
      <p:ext uri="{BB962C8B-B14F-4D97-AF65-F5344CB8AC3E}">
        <p14:creationId xmlns:p14="http://schemas.microsoft.com/office/powerpoint/2010/main" val="232925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365131"/>
            <a:ext cx="8529319" cy="900144"/>
          </a:xfrm>
        </p:spPr>
        <p:txBody>
          <a:bodyPr>
            <a:normAutofit/>
          </a:bodyPr>
          <a:lstStyle/>
          <a:p>
            <a:r>
              <a:rPr lang="en-AU" b="1" dirty="0" smtClean="0"/>
              <a:t>Fifth Plan Performance Indicators </a:t>
            </a:r>
            <a:endParaRPr lang="en-AU" dirty="0"/>
          </a:p>
        </p:txBody>
      </p:sp>
      <p:sp>
        <p:nvSpPr>
          <p:cNvPr id="3" name="Content Placeholder 2"/>
          <p:cNvSpPr>
            <a:spLocks noGrp="1"/>
          </p:cNvSpPr>
          <p:nvPr>
            <p:ph idx="1"/>
          </p:nvPr>
        </p:nvSpPr>
        <p:spPr>
          <a:xfrm>
            <a:off x="307340" y="1435395"/>
            <a:ext cx="8529319" cy="4369987"/>
          </a:xfrm>
        </p:spPr>
        <p:txBody>
          <a:bodyPr>
            <a:noAutofit/>
          </a:bodyPr>
          <a:lstStyle/>
          <a:p>
            <a:r>
              <a:rPr lang="en-AU" sz="2000" dirty="0" smtClean="0"/>
              <a:t>Fifth Plan identifies four indicators that are relevant to physical health:</a:t>
            </a:r>
          </a:p>
          <a:p>
            <a:pPr lvl="1"/>
            <a:r>
              <a:rPr lang="en-AU" sz="2000" dirty="0" smtClean="0"/>
              <a:t>PI2: </a:t>
            </a:r>
            <a:r>
              <a:rPr lang="en-AU" sz="2000" dirty="0"/>
              <a:t>Rate of long-term health conditions in people with mental illness</a:t>
            </a:r>
          </a:p>
          <a:p>
            <a:pPr lvl="1"/>
            <a:r>
              <a:rPr lang="en-AU" sz="2000" dirty="0" smtClean="0"/>
              <a:t>PI3: </a:t>
            </a:r>
            <a:r>
              <a:rPr lang="en-AU" sz="2000" dirty="0"/>
              <a:t>Rate of drug use in people with mental illness</a:t>
            </a:r>
          </a:p>
          <a:p>
            <a:pPr lvl="1"/>
            <a:r>
              <a:rPr lang="en-AU" sz="2000" dirty="0" smtClean="0"/>
              <a:t>PI4: </a:t>
            </a:r>
            <a:r>
              <a:rPr lang="en-AU" sz="2000" dirty="0"/>
              <a:t>Avoidable hospitalisations for physical illness in people </a:t>
            </a:r>
            <a:r>
              <a:rPr lang="en-AU" sz="2000" dirty="0" smtClean="0"/>
              <a:t>with mental illness</a:t>
            </a:r>
            <a:endParaRPr lang="en-AU" sz="2000" dirty="0"/>
          </a:p>
          <a:p>
            <a:pPr lvl="1"/>
            <a:r>
              <a:rPr lang="en-AU" sz="2000" dirty="0" smtClean="0"/>
              <a:t>PI5: </a:t>
            </a:r>
            <a:r>
              <a:rPr lang="en-AU" sz="2000" dirty="0"/>
              <a:t>Mortality gap for people with mental </a:t>
            </a:r>
            <a:r>
              <a:rPr lang="en-AU" sz="2000" dirty="0" smtClean="0"/>
              <a:t>illness</a:t>
            </a:r>
          </a:p>
          <a:p>
            <a:r>
              <a:rPr lang="en-AU" sz="2000" dirty="0" smtClean="0"/>
              <a:t>In 2018, the Commission reported on PI2 and PI3 as these had data available</a:t>
            </a:r>
          </a:p>
        </p:txBody>
      </p:sp>
    </p:spTree>
    <p:extLst>
      <p:ext uri="{BB962C8B-B14F-4D97-AF65-F5344CB8AC3E}">
        <p14:creationId xmlns:p14="http://schemas.microsoft.com/office/powerpoint/2010/main" val="148245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365131"/>
            <a:ext cx="8529319" cy="900144"/>
          </a:xfrm>
        </p:spPr>
        <p:txBody>
          <a:bodyPr>
            <a:normAutofit/>
          </a:bodyPr>
          <a:lstStyle/>
          <a:p>
            <a:r>
              <a:rPr lang="en-AU" b="1" dirty="0" smtClean="0"/>
              <a:t>Performance Indicators </a:t>
            </a:r>
            <a:endParaRPr lang="en-AU" dirty="0"/>
          </a:p>
        </p:txBody>
      </p:sp>
      <p:pic>
        <p:nvPicPr>
          <p:cNvPr id="1026" name="Picture 2" descr="D:\Users\nicoma\Appdata\Roaming\Hewlett-Packard\HP TRIM\TEMP\HPTRIM.53404\D18-3037642  Figure PI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4" y="2164273"/>
            <a:ext cx="4275927" cy="29499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nicoma\Appdata\Roaming\Hewlett-Packard\HP TRIM\TEMP\HPTRIM.53404\D18-3037640  Figure PI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8" y="2238699"/>
            <a:ext cx="4668556" cy="28011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8667" y="1382232"/>
            <a:ext cx="4561367" cy="646331"/>
          </a:xfrm>
          <a:prstGeom prst="rect">
            <a:avLst/>
          </a:prstGeom>
          <a:noFill/>
        </p:spPr>
        <p:txBody>
          <a:bodyPr wrap="square" rtlCol="0">
            <a:spAutoFit/>
          </a:bodyPr>
          <a:lstStyle/>
          <a:p>
            <a:r>
              <a:rPr lang="en-AU" dirty="0" smtClean="0"/>
              <a:t>PI2: Long term health conditions in people with mental illness</a:t>
            </a:r>
            <a:endParaRPr lang="en-AU" dirty="0"/>
          </a:p>
        </p:txBody>
      </p:sp>
      <p:sp>
        <p:nvSpPr>
          <p:cNvPr id="8" name="TextBox 7"/>
          <p:cNvSpPr txBox="1"/>
          <p:nvPr/>
        </p:nvSpPr>
        <p:spPr>
          <a:xfrm>
            <a:off x="4955543" y="1382231"/>
            <a:ext cx="4254026" cy="646331"/>
          </a:xfrm>
          <a:prstGeom prst="rect">
            <a:avLst/>
          </a:prstGeom>
          <a:noFill/>
        </p:spPr>
        <p:txBody>
          <a:bodyPr wrap="square" rtlCol="0">
            <a:spAutoFit/>
          </a:bodyPr>
          <a:lstStyle/>
          <a:p>
            <a:r>
              <a:rPr lang="en-AU" dirty="0" smtClean="0"/>
              <a:t>PI3: Tobacco and other drug use in people with mental illness</a:t>
            </a:r>
            <a:endParaRPr lang="en-AU" dirty="0"/>
          </a:p>
        </p:txBody>
      </p:sp>
    </p:spTree>
    <p:extLst>
      <p:ext uri="{BB962C8B-B14F-4D97-AF65-F5344CB8AC3E}">
        <p14:creationId xmlns:p14="http://schemas.microsoft.com/office/powerpoint/2010/main" val="222685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06" y="1148316"/>
            <a:ext cx="2818631" cy="1956391"/>
          </a:xfrm>
        </p:spPr>
        <p:txBody>
          <a:bodyPr>
            <a:normAutofit/>
          </a:bodyPr>
          <a:lstStyle/>
          <a:p>
            <a:r>
              <a:rPr lang="en-AU" b="1" dirty="0" smtClean="0"/>
              <a:t>Thank you</a:t>
            </a:r>
            <a:endParaRPr lang="en-AU" dirty="0"/>
          </a:p>
        </p:txBody>
      </p:sp>
      <p:sp>
        <p:nvSpPr>
          <p:cNvPr id="4" name="Rectangle 3"/>
          <p:cNvSpPr/>
          <p:nvPr/>
        </p:nvSpPr>
        <p:spPr>
          <a:xfrm>
            <a:off x="2190307" y="3136605"/>
            <a:ext cx="5146158" cy="1200329"/>
          </a:xfrm>
          <a:prstGeom prst="rect">
            <a:avLst/>
          </a:prstGeom>
        </p:spPr>
        <p:txBody>
          <a:bodyPr wrap="square">
            <a:spAutoFit/>
          </a:bodyPr>
          <a:lstStyle/>
          <a:p>
            <a:r>
              <a:rPr lang="en-AU" dirty="0"/>
              <a:t>E: </a:t>
            </a:r>
            <a:r>
              <a:rPr lang="en-AU" dirty="0" smtClean="0">
                <a:hlinkClick r:id="rId3"/>
              </a:rPr>
              <a:t>marcus.nicol@mentalhealthcommission.gov.au</a:t>
            </a:r>
            <a:endParaRPr lang="en-AU" dirty="0" smtClean="0"/>
          </a:p>
          <a:p>
            <a:endParaRPr lang="en-AU" dirty="0"/>
          </a:p>
          <a:p>
            <a:r>
              <a:rPr lang="en-AU" dirty="0"/>
              <a:t>W: </a:t>
            </a:r>
            <a:r>
              <a:rPr lang="en-AU" dirty="0" smtClean="0">
                <a:hlinkClick r:id="rId4"/>
              </a:rPr>
              <a:t>www.mentalhealthcommission.gov.au</a:t>
            </a:r>
            <a:endParaRPr lang="en-AU" dirty="0" smtClean="0"/>
          </a:p>
          <a:p>
            <a:endParaRPr lang="en-AU" dirty="0"/>
          </a:p>
        </p:txBody>
      </p:sp>
    </p:spTree>
    <p:extLst>
      <p:ext uri="{BB962C8B-B14F-4D97-AF65-F5344CB8AC3E}">
        <p14:creationId xmlns:p14="http://schemas.microsoft.com/office/powerpoint/2010/main" val="84528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Overview</a:t>
            </a:r>
            <a:endParaRPr lang="en-AU" b="1" dirty="0"/>
          </a:p>
        </p:txBody>
      </p:sp>
      <p:sp>
        <p:nvSpPr>
          <p:cNvPr id="3" name="Content Placeholder 2"/>
          <p:cNvSpPr>
            <a:spLocks noGrp="1"/>
          </p:cNvSpPr>
          <p:nvPr>
            <p:ph idx="1"/>
          </p:nvPr>
        </p:nvSpPr>
        <p:spPr/>
        <p:txBody>
          <a:bodyPr/>
          <a:lstStyle/>
          <a:p>
            <a:r>
              <a:rPr lang="en-AU" dirty="0" smtClean="0"/>
              <a:t>The </a:t>
            </a:r>
            <a:r>
              <a:rPr lang="en-AU" dirty="0"/>
              <a:t>N</a:t>
            </a:r>
            <a:r>
              <a:rPr lang="en-AU" dirty="0" smtClean="0"/>
              <a:t>ational Mental Health Commission’s role</a:t>
            </a:r>
          </a:p>
          <a:p>
            <a:r>
              <a:rPr lang="en-AU" dirty="0" smtClean="0"/>
              <a:t>Overview of the evidence</a:t>
            </a:r>
          </a:p>
          <a:p>
            <a:r>
              <a:rPr lang="en-AU" dirty="0" smtClean="0"/>
              <a:t>Development of the Equally Well national consensus statement</a:t>
            </a:r>
          </a:p>
          <a:p>
            <a:r>
              <a:rPr lang="en-US" dirty="0"/>
              <a:t>Progress on </a:t>
            </a:r>
            <a:r>
              <a:rPr lang="en-US" dirty="0" smtClean="0"/>
              <a:t>implementing </a:t>
            </a:r>
            <a:r>
              <a:rPr lang="en-AU" dirty="0" smtClean="0"/>
              <a:t>priority area 5: </a:t>
            </a:r>
            <a:r>
              <a:rPr lang="en-US" dirty="0"/>
              <a:t>Improving the physical health of people living with mental illness and reducing early </a:t>
            </a:r>
            <a:r>
              <a:rPr lang="en-US" dirty="0" smtClean="0"/>
              <a:t>mortality in the </a:t>
            </a:r>
            <a:r>
              <a:rPr lang="en-AU" i="1" dirty="0" smtClean="0"/>
              <a:t>Fifth </a:t>
            </a:r>
            <a:r>
              <a:rPr lang="en-AU" i="1" dirty="0"/>
              <a:t>National Mental Health and Suicide Prevention Plan</a:t>
            </a:r>
            <a:r>
              <a:rPr lang="en-AU" dirty="0"/>
              <a:t> </a:t>
            </a:r>
          </a:p>
          <a:p>
            <a:pPr lvl="1"/>
            <a:r>
              <a:rPr lang="en-AU" dirty="0" smtClean="0"/>
              <a:t>Barriers</a:t>
            </a:r>
          </a:p>
          <a:p>
            <a:pPr lvl="1"/>
            <a:r>
              <a:rPr lang="en-AU" dirty="0" smtClean="0"/>
              <a:t>Enablers</a:t>
            </a:r>
          </a:p>
          <a:p>
            <a:pPr lvl="1"/>
            <a:r>
              <a:rPr lang="en-AU" dirty="0" smtClean="0"/>
              <a:t>Achievements</a:t>
            </a:r>
            <a:endParaRPr lang="en-AU" dirty="0"/>
          </a:p>
        </p:txBody>
      </p:sp>
    </p:spTree>
    <p:extLst>
      <p:ext uri="{BB962C8B-B14F-4D97-AF65-F5344CB8AC3E}">
        <p14:creationId xmlns:p14="http://schemas.microsoft.com/office/powerpoint/2010/main" val="273604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rgbClr val="FF7F00"/>
                </a:solidFill>
              </a:rPr>
              <a:t/>
            </a:r>
            <a:br>
              <a:rPr lang="en-AU" b="1" dirty="0" smtClean="0">
                <a:solidFill>
                  <a:srgbClr val="FF7F00"/>
                </a:solidFill>
              </a:rPr>
            </a:br>
            <a:r>
              <a:rPr lang="en-AU" b="1" dirty="0" smtClean="0">
                <a:solidFill>
                  <a:srgbClr val="FF7F00"/>
                </a:solidFill>
              </a:rPr>
              <a:t>About </a:t>
            </a:r>
            <a:r>
              <a:rPr lang="en-AU" b="1" dirty="0">
                <a:solidFill>
                  <a:srgbClr val="FF7F00"/>
                </a:solidFill>
              </a:rPr>
              <a:t>the National Mental Health Commission</a:t>
            </a:r>
            <a:br>
              <a:rPr lang="en-AU" b="1" dirty="0">
                <a:solidFill>
                  <a:srgbClr val="FF7F00"/>
                </a:solidFill>
              </a:rPr>
            </a:br>
            <a:endParaRPr lang="en-AU" dirty="0"/>
          </a:p>
        </p:txBody>
      </p:sp>
      <p:sp>
        <p:nvSpPr>
          <p:cNvPr id="4" name="Title 1"/>
          <p:cNvSpPr txBox="1">
            <a:spLocks/>
          </p:cNvSpPr>
          <p:nvPr/>
        </p:nvSpPr>
        <p:spPr>
          <a:xfrm>
            <a:off x="308610" y="365129"/>
            <a:ext cx="8526780"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800" kern="1200">
                <a:solidFill>
                  <a:srgbClr val="F39201"/>
                </a:solidFill>
                <a:latin typeface="+mj-lt"/>
                <a:ea typeface="+mj-ea"/>
                <a:cs typeface="+mj-cs"/>
              </a:defRPr>
            </a:lvl1pPr>
          </a:lstStyle>
          <a:p>
            <a:endParaRPr lang="en-AU" sz="3600" b="1" dirty="0">
              <a:solidFill>
                <a:srgbClr val="FF7F00"/>
              </a:solidFill>
              <a:latin typeface="+mn-l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51" y="1783302"/>
            <a:ext cx="8528050" cy="391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92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7051" y="365125"/>
            <a:ext cx="8232791" cy="1325563"/>
          </a:xfrm>
        </p:spPr>
        <p:txBody>
          <a:bodyPr/>
          <a:lstStyle/>
          <a:p>
            <a:r>
              <a:rPr lang="en-AU" b="1" dirty="0" smtClean="0"/>
              <a:t>The </a:t>
            </a:r>
            <a:r>
              <a:rPr lang="en-AU" b="1" dirty="0"/>
              <a:t>C</a:t>
            </a:r>
            <a:r>
              <a:rPr lang="en-AU" b="1" dirty="0" smtClean="0"/>
              <a:t>ommission’s role</a:t>
            </a:r>
            <a:endParaRPr lang="en-AU" b="1" dirty="0"/>
          </a:p>
        </p:txBody>
      </p:sp>
      <p:sp>
        <p:nvSpPr>
          <p:cNvPr id="3" name="Content Placeholder 2"/>
          <p:cNvSpPr>
            <a:spLocks noGrp="1"/>
          </p:cNvSpPr>
          <p:nvPr>
            <p:ph sz="half" idx="1"/>
          </p:nvPr>
        </p:nvSpPr>
        <p:spPr>
          <a:xfrm>
            <a:off x="337051" y="1825625"/>
            <a:ext cx="1693768" cy="4351338"/>
          </a:xfrm>
        </p:spPr>
        <p:txBody>
          <a:bodyPr/>
          <a:lstStyle/>
          <a:p>
            <a:pPr marL="0" indent="0">
              <a:buNone/>
            </a:pPr>
            <a:r>
              <a:rPr lang="en-AU" sz="2800" i="1" dirty="0" smtClean="0"/>
              <a:t>That </a:t>
            </a:r>
            <a:r>
              <a:rPr lang="en-AU" sz="2800" i="1" dirty="0"/>
              <a:t>all Australians achieve the best possible mental health and wellbeing</a:t>
            </a:r>
            <a:r>
              <a:rPr lang="en-AU" i="1" dirty="0"/>
              <a:t>.</a:t>
            </a:r>
            <a:endParaRPr lang="en-AU" dirty="0"/>
          </a:p>
        </p:txBody>
      </p:sp>
      <p:sp>
        <p:nvSpPr>
          <p:cNvPr id="10" name="Content Placeholder 9"/>
          <p:cNvSpPr>
            <a:spLocks noGrp="1"/>
          </p:cNvSpPr>
          <p:nvPr>
            <p:ph sz="half" idx="2"/>
          </p:nvPr>
        </p:nvSpPr>
        <p:spPr>
          <a:xfrm>
            <a:off x="1956391" y="1825625"/>
            <a:ext cx="6836733" cy="4351338"/>
          </a:xfrm>
        </p:spPr>
        <p:txBody>
          <a:bodyPr/>
          <a:lstStyle/>
          <a:p>
            <a:pPr marL="0" lvl="0" indent="0">
              <a:buNone/>
            </a:pPr>
            <a:r>
              <a:rPr lang="en-AU" i="1" dirty="0"/>
              <a:t> </a:t>
            </a:r>
            <a:endParaRPr lang="en-US" dirty="0"/>
          </a:p>
          <a:p>
            <a:pPr lvl="1"/>
            <a:r>
              <a:rPr lang="en-AU" sz="2400" b="1" dirty="0"/>
              <a:t>Monitor and report </a:t>
            </a:r>
            <a:r>
              <a:rPr lang="en-AU" sz="2400" dirty="0"/>
              <a:t>on mental health and suicide prevention systems  </a:t>
            </a:r>
            <a:endParaRPr lang="en-AU" sz="2400" dirty="0" smtClean="0"/>
          </a:p>
          <a:p>
            <a:pPr lvl="1"/>
            <a:endParaRPr lang="en-US" sz="2400" dirty="0"/>
          </a:p>
          <a:p>
            <a:pPr lvl="1"/>
            <a:r>
              <a:rPr lang="en-AU" sz="2400" b="1" dirty="0"/>
              <a:t>Provide advice </a:t>
            </a:r>
            <a:r>
              <a:rPr lang="en-AU" sz="2400" dirty="0"/>
              <a:t>to Government and the community </a:t>
            </a:r>
            <a:endParaRPr lang="en-AU" sz="2400" dirty="0" smtClean="0"/>
          </a:p>
          <a:p>
            <a:pPr lvl="1"/>
            <a:endParaRPr lang="en-US" sz="2400" dirty="0"/>
          </a:p>
          <a:p>
            <a:pPr lvl="1"/>
            <a:r>
              <a:rPr lang="en-AU" sz="2400" dirty="0"/>
              <a:t>Act as a </a:t>
            </a:r>
            <a:r>
              <a:rPr lang="en-AU" sz="2400" b="1" dirty="0"/>
              <a:t>catalyst for change </a:t>
            </a:r>
            <a:endParaRPr lang="en-US" sz="2400" dirty="0"/>
          </a:p>
          <a:p>
            <a:endParaRPr lang="en-AU" dirty="0"/>
          </a:p>
        </p:txBody>
      </p:sp>
    </p:spTree>
    <p:extLst>
      <p:ext uri="{BB962C8B-B14F-4D97-AF65-F5344CB8AC3E}">
        <p14:creationId xmlns:p14="http://schemas.microsoft.com/office/powerpoint/2010/main" val="136396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16" y="280062"/>
            <a:ext cx="4659346" cy="963948"/>
          </a:xfrm>
        </p:spPr>
        <p:txBody>
          <a:bodyPr>
            <a:normAutofit/>
          </a:bodyPr>
          <a:lstStyle/>
          <a:p>
            <a:r>
              <a:rPr lang="en-AU" sz="3200" b="1" dirty="0"/>
              <a:t>An overview of the evidence</a:t>
            </a:r>
            <a:endParaRPr lang="en-AU" sz="2800" b="1" dirty="0">
              <a:latin typeface="+mn-lt"/>
            </a:endParaRPr>
          </a:p>
        </p:txBody>
      </p:sp>
      <p:sp>
        <p:nvSpPr>
          <p:cNvPr id="3" name="Content Placeholder 2"/>
          <p:cNvSpPr>
            <a:spLocks noGrp="1"/>
          </p:cNvSpPr>
          <p:nvPr>
            <p:ph idx="1"/>
          </p:nvPr>
        </p:nvSpPr>
        <p:spPr>
          <a:xfrm>
            <a:off x="390215" y="1424763"/>
            <a:ext cx="4500761" cy="4518837"/>
          </a:xfrm>
        </p:spPr>
        <p:txBody>
          <a:bodyPr>
            <a:normAutofit fontScale="92500" lnSpcReduction="10000"/>
          </a:bodyPr>
          <a:lstStyle/>
          <a:p>
            <a:r>
              <a:rPr lang="en-AU" sz="2000" dirty="0">
                <a:latin typeface="+mn-lt"/>
              </a:rPr>
              <a:t>Health and wellbeing is a basic human right and it is being denied to many in our community because they have a mental illness.</a:t>
            </a:r>
          </a:p>
          <a:p>
            <a:r>
              <a:rPr lang="en-AU" sz="2000" dirty="0">
                <a:latin typeface="+mn-lt"/>
              </a:rPr>
              <a:t>On average, people with a serious mental illness die younger – between 14 and 23 years earlier – than the general population.  </a:t>
            </a:r>
          </a:p>
          <a:p>
            <a:r>
              <a:rPr lang="en-AU" sz="2000" dirty="0">
                <a:latin typeface="+mn-lt"/>
              </a:rPr>
              <a:t>F</a:t>
            </a:r>
            <a:r>
              <a:rPr lang="en-AU" sz="2000" dirty="0" smtClean="0">
                <a:latin typeface="+mn-lt"/>
              </a:rPr>
              <a:t>or </a:t>
            </a:r>
            <a:r>
              <a:rPr lang="en-AU" sz="2000" dirty="0">
                <a:latin typeface="+mn-lt"/>
              </a:rPr>
              <a:t>Aboriginal and Torres Strait Islander people the gap worsens due to their existing life expectancy gap.</a:t>
            </a:r>
          </a:p>
          <a:p>
            <a:r>
              <a:rPr lang="en-AU" sz="2000" dirty="0">
                <a:latin typeface="+mn-lt"/>
              </a:rPr>
              <a:t>The </a:t>
            </a:r>
            <a:r>
              <a:rPr lang="en-AU" sz="2000" dirty="0" smtClean="0">
                <a:latin typeface="+mn-lt"/>
              </a:rPr>
              <a:t>life expectancy gap for those with serious mental illness seems </a:t>
            </a:r>
            <a:r>
              <a:rPr lang="en-AU" sz="2000" dirty="0">
                <a:latin typeface="+mn-lt"/>
              </a:rPr>
              <a:t>to be widening over the past three decades.</a:t>
            </a:r>
          </a:p>
          <a:p>
            <a:r>
              <a:rPr lang="en-AU" sz="2000" dirty="0">
                <a:latin typeface="+mn-lt"/>
              </a:rPr>
              <a:t>Four out of every five people living with a mental illness have a co-existing physical illness.  They comprise around one third of all avoidable deaths.</a:t>
            </a:r>
          </a:p>
          <a:p>
            <a:endParaRPr lang="en-AU" sz="2000" dirty="0"/>
          </a:p>
          <a:p>
            <a:endParaRPr lang="en-AU" sz="2000" dirty="0"/>
          </a:p>
          <a:p>
            <a:pPr marL="228600" lvl="1">
              <a:spcBef>
                <a:spcPts val="1000"/>
              </a:spcBef>
            </a:pPr>
            <a:endParaRPr lang="en-AU" b="1" dirty="0" smtClean="0"/>
          </a:p>
          <a:p>
            <a:pPr lvl="1">
              <a:buFont typeface="Courier New" panose="02070309020205020404" pitchFamily="49" charset="0"/>
              <a:buChar char="o"/>
            </a:pPr>
            <a:endParaRPr lang="en-AU" dirty="0" smtClean="0"/>
          </a:p>
          <a:p>
            <a:pPr lvl="1">
              <a:buFont typeface="Courier New" panose="02070309020205020404" pitchFamily="49" charset="0"/>
              <a:buChar char="o"/>
            </a:pPr>
            <a:endParaRPr lang="en-AU" dirty="0" smtClean="0"/>
          </a:p>
          <a:p>
            <a:endParaRPr lang="en-AU" dirty="0" smtClean="0"/>
          </a:p>
          <a:p>
            <a:endParaRPr lang="en-AU" dirty="0"/>
          </a:p>
        </p:txBody>
      </p:sp>
      <p:sp>
        <p:nvSpPr>
          <p:cNvPr id="5" name="Rectangle 4"/>
          <p:cNvSpPr/>
          <p:nvPr/>
        </p:nvSpPr>
        <p:spPr>
          <a:xfrm>
            <a:off x="1010093" y="-2157144"/>
            <a:ext cx="7272669" cy="369332"/>
          </a:xfrm>
          <a:prstGeom prst="rect">
            <a:avLst/>
          </a:prstGeom>
        </p:spPr>
        <p:txBody>
          <a:bodyPr wrap="square">
            <a:spAutoFit/>
          </a:bodyPr>
          <a:lstStyle/>
          <a:p>
            <a:r>
              <a:rPr lang="en-AU" dirty="0"/>
              <a:t> </a:t>
            </a:r>
          </a:p>
        </p:txBody>
      </p:sp>
      <p:pic>
        <p:nvPicPr>
          <p:cNvPr id="6" name="Picture Placeholder 5" descr="A close up of a logo&#10;&#10;Description generated with high confidence">
            <a:extLst>
              <a:ext uri="{FF2B5EF4-FFF2-40B4-BE49-F238E27FC236}">
                <a16:creationId xmlns:a16="http://schemas.microsoft.com/office/drawing/2014/main" xmlns="" id="{C64CD76A-921C-499C-9D86-BEC9420A1743}"/>
              </a:ext>
            </a:extLst>
          </p:cNvPr>
          <p:cNvPicPr>
            <a:picLocks noGrp="1" noChangeAspect="1"/>
          </p:cNvPicPr>
          <p:nvPr>
            <p:ph type="pic" sz="quarter" idx="10"/>
          </p:nvPr>
        </p:nvPicPr>
        <p:blipFill rotWithShape="1">
          <a:blip r:embed="rId3"/>
          <a:srcRect l="17458" r="17458"/>
          <a:stretch/>
        </p:blipFill>
        <p:spPr>
          <a:xfrm>
            <a:off x="5092092" y="276447"/>
            <a:ext cx="3934951" cy="566715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0519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130"/>
            <a:ext cx="5179059" cy="1325563"/>
          </a:xfrm>
        </p:spPr>
        <p:txBody>
          <a:bodyPr/>
          <a:lstStyle/>
          <a:p>
            <a:r>
              <a:rPr lang="en-US" b="1" dirty="0">
                <a:solidFill>
                  <a:schemeClr val="tx1"/>
                </a:solidFill>
              </a:rPr>
              <a:t>Equally Well:</a:t>
            </a:r>
            <a:br>
              <a:rPr lang="en-US" b="1" dirty="0">
                <a:solidFill>
                  <a:schemeClr val="tx1"/>
                </a:solidFill>
              </a:rPr>
            </a:br>
            <a:endParaRPr lang="en-AU" dirty="0"/>
          </a:p>
        </p:txBody>
      </p:sp>
      <p:sp>
        <p:nvSpPr>
          <p:cNvPr id="5" name="Rectangle 4">
            <a:extLst>
              <a:ext uri="{FF2B5EF4-FFF2-40B4-BE49-F238E27FC236}">
                <a16:creationId xmlns:a16="http://schemas.microsoft.com/office/drawing/2014/main" xmlns=""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solidFill>
            <a:srgbClr val="28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9">
            <a:extLst>
              <a:ext uri="{FF2B5EF4-FFF2-40B4-BE49-F238E27FC236}">
                <a16:creationId xmlns:a16="http://schemas.microsoft.com/office/drawing/2014/main" xmlns=""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474"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80AF4BC7-573D-4473-BD57-15C896D3B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4" y="1266621"/>
            <a:ext cx="2269998" cy="1543598"/>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xmlns="" id="{FCA2DA0F-B1C7-49C2-BC94-97D01EB5C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04" y="4337207"/>
            <a:ext cx="2269997" cy="68667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3837660" y="1137685"/>
            <a:ext cx="4817136" cy="48059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39201"/>
              </a:buClr>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F3920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F39201"/>
              </a:buClr>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F39201"/>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F39201"/>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AU" dirty="0">
                <a:latin typeface="+mn-lt"/>
              </a:rPr>
              <a:t>Launched in July 2017 by </a:t>
            </a:r>
            <a:r>
              <a:rPr lang="en-AU" dirty="0" smtClean="0">
                <a:latin typeface="+mn-lt"/>
              </a:rPr>
              <a:t>inaugural </a:t>
            </a:r>
            <a:r>
              <a:rPr lang="en-AU" dirty="0">
                <a:latin typeface="+mn-lt"/>
              </a:rPr>
              <a:t>National Mental Health Commission Chair, Allan Fels.</a:t>
            </a:r>
          </a:p>
          <a:p>
            <a:pPr>
              <a:buClrTx/>
            </a:pPr>
            <a:r>
              <a:rPr lang="en-AU" dirty="0">
                <a:latin typeface="+mn-lt"/>
              </a:rPr>
              <a:t>Committed to putting health care for people living with mental illness on an equal footing.</a:t>
            </a:r>
          </a:p>
          <a:p>
            <a:pPr>
              <a:buClrTx/>
            </a:pPr>
            <a:r>
              <a:rPr lang="en-AU" dirty="0">
                <a:latin typeface="+mn-lt"/>
              </a:rPr>
              <a:t>We will improve the physical health of people living with mental illness by acting to deliver: </a:t>
            </a:r>
          </a:p>
          <a:p>
            <a:pPr lvl="1">
              <a:buClrTx/>
            </a:pPr>
            <a:r>
              <a:rPr lang="en-AU" dirty="0">
                <a:latin typeface="+mn-lt"/>
              </a:rPr>
              <a:t>a holistic, person centred approach to physical and mental health and wellbeing </a:t>
            </a:r>
          </a:p>
          <a:p>
            <a:pPr lvl="1">
              <a:buClrTx/>
            </a:pPr>
            <a:r>
              <a:rPr lang="en-AU" dirty="0">
                <a:latin typeface="+mn-lt"/>
              </a:rPr>
              <a:t>effective promotion, prevention and early intervention </a:t>
            </a:r>
          </a:p>
          <a:p>
            <a:pPr lvl="1">
              <a:buClrTx/>
            </a:pPr>
            <a:r>
              <a:rPr lang="en-AU" dirty="0">
                <a:latin typeface="+mn-lt"/>
              </a:rPr>
              <a:t>equity of access to all services </a:t>
            </a:r>
          </a:p>
          <a:p>
            <a:pPr lvl="1">
              <a:buClrTx/>
            </a:pPr>
            <a:r>
              <a:rPr lang="en-AU" dirty="0">
                <a:latin typeface="+mn-lt"/>
              </a:rPr>
              <a:t>improved quality of health care </a:t>
            </a:r>
          </a:p>
          <a:p>
            <a:pPr lvl="1">
              <a:buClrTx/>
            </a:pPr>
            <a:r>
              <a:rPr lang="en-AU" dirty="0">
                <a:latin typeface="+mn-lt"/>
              </a:rPr>
              <a:t>care coordination and regional integration across health, mental health and other services and sectors which enable a contributing life </a:t>
            </a:r>
          </a:p>
          <a:p>
            <a:pPr lvl="1">
              <a:buClrTx/>
            </a:pPr>
            <a:r>
              <a:rPr lang="en-AU" dirty="0">
                <a:latin typeface="+mn-lt"/>
              </a:rPr>
              <a:t>the monitoring of progress towards improved physical health and wellbeing. </a:t>
            </a:r>
          </a:p>
          <a:p>
            <a:endParaRPr lang="en-US" sz="1700" dirty="0">
              <a:latin typeface="+mn-lt"/>
            </a:endParaRPr>
          </a:p>
        </p:txBody>
      </p:sp>
    </p:spTree>
    <p:extLst>
      <p:ext uri="{BB962C8B-B14F-4D97-AF65-F5344CB8AC3E}">
        <p14:creationId xmlns:p14="http://schemas.microsoft.com/office/powerpoint/2010/main" val="223913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0130" y="180753"/>
            <a:ext cx="5236606" cy="1701210"/>
          </a:xfrm>
        </p:spPr>
        <p:txBody>
          <a:bodyPr>
            <a:normAutofit fontScale="90000"/>
          </a:bodyPr>
          <a:lstStyle/>
          <a:p>
            <a:r>
              <a:rPr lang="en-AU" b="1" i="1" dirty="0"/>
              <a:t>Fifth National Mental Health and Suicide Prevention Plan</a:t>
            </a:r>
            <a:endParaRPr lang="en-AU" b="1" dirty="0"/>
          </a:p>
        </p:txBody>
      </p:sp>
      <p:pic>
        <p:nvPicPr>
          <p:cNvPr id="4" name="Content Placeholder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5018" y="510353"/>
            <a:ext cx="3477522" cy="505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a:xfrm>
            <a:off x="3700130" y="2020186"/>
            <a:ext cx="5236606" cy="3732028"/>
          </a:xfrm>
        </p:spPr>
        <p:txBody>
          <a:bodyPr>
            <a:normAutofit/>
          </a:bodyPr>
          <a:lstStyle/>
          <a:p>
            <a:pPr marL="0" indent="0">
              <a:buNone/>
            </a:pPr>
            <a:r>
              <a:rPr lang="en-AU" sz="1400" b="1" dirty="0" smtClean="0">
                <a:latin typeface="+mn-lt"/>
              </a:rPr>
              <a:t>FIFTH PLAN PRIORITY AREAS</a:t>
            </a:r>
          </a:p>
          <a:p>
            <a:pPr marL="0" indent="0">
              <a:buNone/>
            </a:pPr>
            <a:r>
              <a:rPr lang="en-AU" sz="1400" dirty="0" smtClean="0">
                <a:latin typeface="+mn-lt"/>
              </a:rPr>
              <a:t>1</a:t>
            </a:r>
            <a:r>
              <a:rPr lang="en-AU" sz="1400" dirty="0">
                <a:latin typeface="+mn-lt"/>
              </a:rPr>
              <a:t>: Achieving integrated regional planning and service delivery</a:t>
            </a:r>
            <a:endParaRPr lang="en-AU" sz="1400" dirty="0" smtClean="0">
              <a:latin typeface="+mn-lt"/>
            </a:endParaRPr>
          </a:p>
          <a:p>
            <a:pPr marL="0" indent="0">
              <a:buNone/>
            </a:pPr>
            <a:r>
              <a:rPr lang="en-AU" sz="1400" dirty="0" smtClean="0">
                <a:latin typeface="+mn-lt"/>
              </a:rPr>
              <a:t>2</a:t>
            </a:r>
            <a:r>
              <a:rPr lang="en-AU" sz="1400" dirty="0">
                <a:latin typeface="+mn-lt"/>
              </a:rPr>
              <a:t>: Suicide </a:t>
            </a:r>
            <a:r>
              <a:rPr lang="en-AU" sz="1400" dirty="0" smtClean="0">
                <a:latin typeface="+mn-lt"/>
              </a:rPr>
              <a:t>prevention</a:t>
            </a:r>
          </a:p>
          <a:p>
            <a:pPr marL="0" indent="0">
              <a:buNone/>
            </a:pPr>
            <a:r>
              <a:rPr lang="en-AU" sz="1400" dirty="0" smtClean="0">
                <a:latin typeface="+mn-lt"/>
              </a:rPr>
              <a:t>3</a:t>
            </a:r>
            <a:r>
              <a:rPr lang="en-AU" sz="1400" dirty="0">
                <a:latin typeface="+mn-lt"/>
              </a:rPr>
              <a:t>: Coordinating treatment and supports for people with severe and complex mental </a:t>
            </a:r>
            <a:r>
              <a:rPr lang="en-AU" sz="1400" dirty="0" smtClean="0">
                <a:latin typeface="+mn-lt"/>
              </a:rPr>
              <a:t>illness</a:t>
            </a:r>
          </a:p>
          <a:p>
            <a:pPr marL="0" indent="0">
              <a:buNone/>
            </a:pPr>
            <a:r>
              <a:rPr lang="en-AU" sz="1400" dirty="0" smtClean="0">
                <a:latin typeface="+mn-lt"/>
              </a:rPr>
              <a:t>4</a:t>
            </a:r>
            <a:r>
              <a:rPr lang="en-AU" sz="1400" dirty="0">
                <a:latin typeface="+mn-lt"/>
              </a:rPr>
              <a:t>: Improving Aboriginal and Torres Strait Islander mental health and suicide </a:t>
            </a:r>
            <a:r>
              <a:rPr lang="en-AU" sz="1400" dirty="0" smtClean="0">
                <a:latin typeface="+mn-lt"/>
              </a:rPr>
              <a:t>prevention</a:t>
            </a:r>
          </a:p>
          <a:p>
            <a:pPr marL="0" indent="0">
              <a:buNone/>
            </a:pPr>
            <a:r>
              <a:rPr lang="en-AU" sz="1400" dirty="0" smtClean="0">
                <a:solidFill>
                  <a:srgbClr val="FF0000"/>
                </a:solidFill>
                <a:latin typeface="+mn-lt"/>
              </a:rPr>
              <a:t>5</a:t>
            </a:r>
            <a:r>
              <a:rPr lang="en-AU" sz="1400" dirty="0">
                <a:solidFill>
                  <a:srgbClr val="FF0000"/>
                </a:solidFill>
                <a:latin typeface="+mn-lt"/>
              </a:rPr>
              <a:t>: Improving the physical health of people living with mental illness and reducing early </a:t>
            </a:r>
            <a:r>
              <a:rPr lang="en-AU" sz="1400" dirty="0" smtClean="0">
                <a:solidFill>
                  <a:srgbClr val="FF0000"/>
                </a:solidFill>
                <a:latin typeface="+mn-lt"/>
              </a:rPr>
              <a:t>mortality</a:t>
            </a:r>
          </a:p>
          <a:p>
            <a:pPr marL="0" indent="0">
              <a:buNone/>
            </a:pPr>
            <a:r>
              <a:rPr lang="en-AU" sz="1400" dirty="0" smtClean="0">
                <a:latin typeface="+mn-lt"/>
              </a:rPr>
              <a:t>6</a:t>
            </a:r>
            <a:r>
              <a:rPr lang="en-AU" sz="1400" dirty="0">
                <a:latin typeface="+mn-lt"/>
              </a:rPr>
              <a:t>: Reducing stigma and discrimination </a:t>
            </a:r>
            <a:endParaRPr lang="en-AU" sz="1400" dirty="0" smtClean="0">
              <a:latin typeface="+mn-lt"/>
            </a:endParaRPr>
          </a:p>
          <a:p>
            <a:pPr marL="0" indent="0">
              <a:buNone/>
            </a:pPr>
            <a:r>
              <a:rPr lang="en-AU" sz="1400" dirty="0" smtClean="0">
                <a:latin typeface="+mn-lt"/>
              </a:rPr>
              <a:t>7</a:t>
            </a:r>
            <a:r>
              <a:rPr lang="en-AU" sz="1400" dirty="0">
                <a:latin typeface="+mn-lt"/>
              </a:rPr>
              <a:t>: Making safety and quality central to mental health service </a:t>
            </a:r>
            <a:r>
              <a:rPr lang="en-AU" sz="1400" dirty="0" smtClean="0">
                <a:latin typeface="+mn-lt"/>
              </a:rPr>
              <a:t>delivery</a:t>
            </a:r>
          </a:p>
          <a:p>
            <a:pPr marL="0" indent="0">
              <a:buNone/>
            </a:pPr>
            <a:r>
              <a:rPr lang="en-AU" sz="1400" dirty="0" smtClean="0">
                <a:latin typeface="+mn-lt"/>
              </a:rPr>
              <a:t>8</a:t>
            </a:r>
            <a:r>
              <a:rPr lang="en-AU" sz="1400" dirty="0">
                <a:latin typeface="+mn-lt"/>
              </a:rPr>
              <a:t>: Ensuring that the enablers of effective system performance and system improvement are in place</a:t>
            </a:r>
          </a:p>
        </p:txBody>
      </p:sp>
    </p:spTree>
    <p:extLst>
      <p:ext uri="{BB962C8B-B14F-4D97-AF65-F5344CB8AC3E}">
        <p14:creationId xmlns:p14="http://schemas.microsoft.com/office/powerpoint/2010/main" val="607306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0130" y="180753"/>
            <a:ext cx="5236606" cy="1701210"/>
          </a:xfrm>
        </p:spPr>
        <p:txBody>
          <a:bodyPr>
            <a:normAutofit fontScale="90000"/>
          </a:bodyPr>
          <a:lstStyle/>
          <a:p>
            <a:r>
              <a:rPr lang="en-AU" b="1" i="1" dirty="0"/>
              <a:t>Fifth National Mental Health and Suicide Prevention Plan</a:t>
            </a:r>
            <a:endParaRPr lang="en-AU" b="1" dirty="0"/>
          </a:p>
        </p:txBody>
      </p:sp>
      <p:pic>
        <p:nvPicPr>
          <p:cNvPr id="4" name="Content Placeholder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5018" y="510353"/>
            <a:ext cx="3477522" cy="505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a:xfrm>
            <a:off x="3700130" y="2020186"/>
            <a:ext cx="5236606" cy="4021178"/>
          </a:xfrm>
        </p:spPr>
        <p:txBody>
          <a:bodyPr>
            <a:normAutofit/>
          </a:bodyPr>
          <a:lstStyle/>
          <a:p>
            <a:pPr marL="0" indent="0">
              <a:buNone/>
            </a:pPr>
            <a:r>
              <a:rPr lang="en-AU" sz="2000" b="1" dirty="0" smtClean="0">
                <a:latin typeface="+mn-lt"/>
              </a:rPr>
              <a:t>Priority Area 5: Improving physical health and reducing early mortality</a:t>
            </a:r>
          </a:p>
          <a:p>
            <a:pPr marL="0" indent="0">
              <a:buNone/>
            </a:pPr>
            <a:r>
              <a:rPr lang="en-AU" dirty="0" smtClean="0">
                <a:latin typeface="+mn-lt"/>
              </a:rPr>
              <a:t>Actions - Governments will:</a:t>
            </a:r>
          </a:p>
          <a:p>
            <a:r>
              <a:rPr lang="en-AU" dirty="0" smtClean="0">
                <a:latin typeface="+mn-lt"/>
              </a:rPr>
              <a:t>14: Commit to the principles of </a:t>
            </a:r>
            <a:r>
              <a:rPr lang="en-AU" b="1" dirty="0" smtClean="0">
                <a:latin typeface="+mn-lt"/>
              </a:rPr>
              <a:t>Equally Well</a:t>
            </a:r>
          </a:p>
          <a:p>
            <a:r>
              <a:rPr lang="en-AU" dirty="0" smtClean="0">
                <a:latin typeface="+mn-lt"/>
              </a:rPr>
              <a:t>15: Develop/update guidelines and resources for use by health services and professionals</a:t>
            </a:r>
          </a:p>
          <a:p>
            <a:r>
              <a:rPr lang="en-AU" dirty="0" smtClean="0">
                <a:latin typeface="+mn-lt"/>
              </a:rPr>
              <a:t>16: Work with PHNs and LHNs to ensure physical  illness is part of local treatment planning and clinical governance for MH</a:t>
            </a:r>
          </a:p>
          <a:p>
            <a:r>
              <a:rPr lang="en-AU" dirty="0" smtClean="0">
                <a:latin typeface="+mn-lt"/>
              </a:rPr>
              <a:t>17: Commence regular national reporting on physical health of people with a mental illness</a:t>
            </a:r>
            <a:endParaRPr lang="en-AU" dirty="0">
              <a:latin typeface="+mn-lt"/>
            </a:endParaRPr>
          </a:p>
        </p:txBody>
      </p:sp>
    </p:spTree>
    <p:extLst>
      <p:ext uri="{BB962C8B-B14F-4D97-AF65-F5344CB8AC3E}">
        <p14:creationId xmlns:p14="http://schemas.microsoft.com/office/powerpoint/2010/main" val="2433962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0130" y="116955"/>
            <a:ext cx="5236606" cy="1403501"/>
          </a:xfrm>
        </p:spPr>
        <p:txBody>
          <a:bodyPr>
            <a:normAutofit/>
          </a:bodyPr>
          <a:lstStyle/>
          <a:p>
            <a:r>
              <a:rPr lang="en-AU" b="1" i="1" dirty="0"/>
              <a:t>Fifth </a:t>
            </a:r>
            <a:r>
              <a:rPr lang="en-AU" b="1" i="1" dirty="0" smtClean="0"/>
              <a:t>Plan Progress Report 2018</a:t>
            </a:r>
            <a:endParaRPr lang="en-AU" b="1" dirty="0"/>
          </a:p>
        </p:txBody>
      </p:sp>
      <p:sp>
        <p:nvSpPr>
          <p:cNvPr id="6" name="Content Placeholder 5"/>
          <p:cNvSpPr>
            <a:spLocks noGrp="1"/>
          </p:cNvSpPr>
          <p:nvPr>
            <p:ph sz="half" idx="2"/>
          </p:nvPr>
        </p:nvSpPr>
        <p:spPr>
          <a:xfrm>
            <a:off x="3540642" y="1679951"/>
            <a:ext cx="5236606" cy="4231751"/>
          </a:xfrm>
        </p:spPr>
        <p:txBody>
          <a:bodyPr>
            <a:normAutofit lnSpcReduction="10000"/>
          </a:bodyPr>
          <a:lstStyle/>
          <a:p>
            <a:r>
              <a:rPr lang="en-AU" dirty="0" smtClean="0">
                <a:latin typeface="+mn-lt"/>
              </a:rPr>
              <a:t>The </a:t>
            </a:r>
            <a:r>
              <a:rPr lang="en-AU" dirty="0">
                <a:latin typeface="+mn-lt"/>
              </a:rPr>
              <a:t>Commission </a:t>
            </a:r>
            <a:r>
              <a:rPr lang="en-AU" dirty="0" smtClean="0">
                <a:latin typeface="+mn-lt"/>
              </a:rPr>
              <a:t>is responsible </a:t>
            </a:r>
            <a:r>
              <a:rPr lang="en-AU" dirty="0">
                <a:latin typeface="+mn-lt"/>
              </a:rPr>
              <a:t>for delivering an annual report, for presentation to Health Ministers, on </a:t>
            </a:r>
            <a:r>
              <a:rPr lang="en-AU" dirty="0" smtClean="0">
                <a:latin typeface="+mn-lt"/>
              </a:rPr>
              <a:t>(1) the </a:t>
            </a:r>
            <a:r>
              <a:rPr lang="en-AU" dirty="0">
                <a:latin typeface="+mn-lt"/>
              </a:rPr>
              <a:t>implementation progress of the Fifth Plan actions and </a:t>
            </a:r>
            <a:r>
              <a:rPr lang="en-AU" dirty="0" smtClean="0">
                <a:latin typeface="+mn-lt"/>
              </a:rPr>
              <a:t>(2) performance </a:t>
            </a:r>
            <a:r>
              <a:rPr lang="en-AU" dirty="0">
                <a:latin typeface="+mn-lt"/>
              </a:rPr>
              <a:t>against the identified indicators. </a:t>
            </a:r>
            <a:endParaRPr lang="en-AU" dirty="0" smtClean="0">
              <a:latin typeface="+mn-lt"/>
            </a:endParaRPr>
          </a:p>
          <a:p>
            <a:r>
              <a:rPr lang="en-AU" dirty="0" smtClean="0">
                <a:latin typeface="+mn-lt"/>
              </a:rPr>
              <a:t>To </a:t>
            </a:r>
            <a:r>
              <a:rPr lang="en-AU" dirty="0">
                <a:latin typeface="+mn-lt"/>
              </a:rPr>
              <a:t>achieve this we </a:t>
            </a:r>
            <a:r>
              <a:rPr lang="en-AU" dirty="0" smtClean="0">
                <a:latin typeface="+mn-lt"/>
              </a:rPr>
              <a:t>surveyed the </a:t>
            </a:r>
            <a:r>
              <a:rPr lang="en-AU" dirty="0">
                <a:latin typeface="+mn-lt"/>
              </a:rPr>
              <a:t>coordination points </a:t>
            </a:r>
            <a:r>
              <a:rPr lang="en-AU" dirty="0" smtClean="0">
                <a:latin typeface="+mn-lt"/>
              </a:rPr>
              <a:t>for each relevant Fifth Plan action identified </a:t>
            </a:r>
            <a:r>
              <a:rPr lang="en-AU" dirty="0">
                <a:latin typeface="+mn-lt"/>
              </a:rPr>
              <a:t>in the Fifth Plan I</a:t>
            </a:r>
            <a:r>
              <a:rPr lang="en-AU" dirty="0" smtClean="0">
                <a:latin typeface="+mn-lt"/>
              </a:rPr>
              <a:t>mplementation Plan.</a:t>
            </a:r>
          </a:p>
          <a:p>
            <a:r>
              <a:rPr lang="en-AU" dirty="0">
                <a:latin typeface="+mn-lt"/>
              </a:rPr>
              <a:t>Respondents were asked to:</a:t>
            </a:r>
          </a:p>
          <a:p>
            <a:pPr lvl="1">
              <a:buFont typeface="Courier New" panose="02070309020205020404" pitchFamily="49" charset="0"/>
              <a:buChar char="o"/>
            </a:pPr>
            <a:r>
              <a:rPr lang="en-AU" dirty="0">
                <a:latin typeface="+mn-lt"/>
              </a:rPr>
              <a:t>categorise their progress against each action</a:t>
            </a:r>
          </a:p>
          <a:p>
            <a:pPr lvl="1">
              <a:buFont typeface="Courier New" panose="02070309020205020404" pitchFamily="49" charset="0"/>
              <a:buChar char="o"/>
            </a:pPr>
            <a:r>
              <a:rPr lang="en-AU" dirty="0">
                <a:latin typeface="+mn-lt"/>
              </a:rPr>
              <a:t>provide free text descriptions of their key achievements, barriers, and enablers relating to their contribution to the Fifth Plan actions</a:t>
            </a:r>
          </a:p>
          <a:p>
            <a:pPr lvl="1">
              <a:buFont typeface="Courier New" panose="02070309020205020404" pitchFamily="49" charset="0"/>
              <a:buChar char="o"/>
            </a:pPr>
            <a:r>
              <a:rPr lang="en-AU" dirty="0">
                <a:latin typeface="+mn-lt"/>
              </a:rPr>
              <a:t>categorise their level of consumer and carer involvement in progressing their contribution to each </a:t>
            </a:r>
            <a:r>
              <a:rPr lang="en-AU" dirty="0" smtClean="0">
                <a:latin typeface="+mn-lt"/>
              </a:rPr>
              <a:t>action</a:t>
            </a:r>
            <a:endParaRPr lang="en-AU"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20" y="754925"/>
            <a:ext cx="3362039" cy="4740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262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4857</TotalTime>
  <Words>1915</Words>
  <Application>Microsoft Office PowerPoint</Application>
  <PresentationFormat>On-screen Show (4:3)</PresentationFormat>
  <Paragraphs>177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Wingdings</vt:lpstr>
      <vt:lpstr>Office Theme</vt:lpstr>
      <vt:lpstr>Improving the physical health of people living with mental illness and reducing early mortality - Progress on implementing the Fifth Plan</vt:lpstr>
      <vt:lpstr>Overview</vt:lpstr>
      <vt:lpstr> About the National Mental Health Commission </vt:lpstr>
      <vt:lpstr>The Commission’s role</vt:lpstr>
      <vt:lpstr>An overview of the evidence</vt:lpstr>
      <vt:lpstr>Equally Well: </vt:lpstr>
      <vt:lpstr>Fifth National Mental Health and Suicide Prevention Plan</vt:lpstr>
      <vt:lpstr>Fifth National Mental Health and Suicide Prevention Plan</vt:lpstr>
      <vt:lpstr>Fifth Plan Progress Report 2018</vt:lpstr>
      <vt:lpstr>Fifth Plan Progress Report 2018</vt:lpstr>
      <vt:lpstr>Priority Area 5: Improving physical health and reducing early mortality Barriers</vt:lpstr>
      <vt:lpstr>Priority Area 5: Improving physical health and reducing early mortality Enablers</vt:lpstr>
      <vt:lpstr>Priority Area 5: Improving physical health and reducing early mortality Select achievements</vt:lpstr>
      <vt:lpstr>Fifth Plan Performance Indicators </vt:lpstr>
      <vt:lpstr>Performance Indicators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Shallvey, Lindy</cp:lastModifiedBy>
  <cp:revision>130</cp:revision>
  <cp:lastPrinted>2018-08-28T01:58:09Z</cp:lastPrinted>
  <dcterms:created xsi:type="dcterms:W3CDTF">2017-03-10T03:17:06Z</dcterms:created>
  <dcterms:modified xsi:type="dcterms:W3CDTF">2019-05-29T02:21:47Z</dcterms:modified>
</cp:coreProperties>
</file>