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56" r:id="rId4"/>
    <p:sldId id="309" r:id="rId5"/>
    <p:sldId id="315" r:id="rId6"/>
    <p:sldId id="310" r:id="rId7"/>
    <p:sldId id="263" r:id="rId8"/>
    <p:sldId id="312" r:id="rId9"/>
    <p:sldId id="259" r:id="rId10"/>
    <p:sldId id="313" r:id="rId11"/>
    <p:sldId id="314" r:id="rId12"/>
    <p:sldId id="317" r:id="rId13"/>
    <p:sldId id="316" r:id="rId14"/>
    <p:sldId id="318" r:id="rId15"/>
    <p:sldId id="311" r:id="rId16"/>
    <p:sldId id="319" r:id="rId17"/>
    <p:sldId id="320" r:id="rId18"/>
    <p:sldId id="322" r:id="rId19"/>
    <p:sldId id="323" r:id="rId20"/>
    <p:sldId id="32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6AD26B-0B7C-4960-9CDF-F325289AC08B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101DA29E-D155-4929-8262-E0D5EA9E0ACE}">
      <dgm:prSet phldrT="[Text]"/>
      <dgm:spPr/>
      <dgm:t>
        <a:bodyPr/>
        <a:lstStyle/>
        <a:p>
          <a:r>
            <a:rPr lang="en-AU" dirty="0"/>
            <a:t>Depression</a:t>
          </a:r>
        </a:p>
      </dgm:t>
    </dgm:pt>
    <dgm:pt modelId="{24ECCFD3-3C0B-4F6C-8399-4EA1C7656D0C}" type="parTrans" cxnId="{7D40C083-DF7C-4EB3-A4CF-B1C7C10EEC74}">
      <dgm:prSet/>
      <dgm:spPr/>
      <dgm:t>
        <a:bodyPr/>
        <a:lstStyle/>
        <a:p>
          <a:endParaRPr lang="en-AU"/>
        </a:p>
      </dgm:t>
    </dgm:pt>
    <dgm:pt modelId="{736E59BE-1A39-4B00-927E-AA25454EB0B5}" type="sibTrans" cxnId="{7D40C083-DF7C-4EB3-A4CF-B1C7C10EEC74}">
      <dgm:prSet/>
      <dgm:spPr/>
      <dgm:t>
        <a:bodyPr/>
        <a:lstStyle/>
        <a:p>
          <a:endParaRPr lang="en-AU"/>
        </a:p>
      </dgm:t>
    </dgm:pt>
    <dgm:pt modelId="{BC309E1E-DA2A-40C0-B7A7-609F911A00ED}">
      <dgm:prSet phldrT="[Text]"/>
      <dgm:spPr/>
      <dgm:t>
        <a:bodyPr/>
        <a:lstStyle/>
        <a:p>
          <a:r>
            <a:rPr lang="en-AU" dirty="0"/>
            <a:t>Heart Disease or Diabetes</a:t>
          </a:r>
        </a:p>
      </dgm:t>
    </dgm:pt>
    <dgm:pt modelId="{C66565D5-67BB-46E7-AAD1-3F6270572D07}" type="parTrans" cxnId="{1C5A309E-2A12-4BE8-8769-9D190BA1CEE9}">
      <dgm:prSet/>
      <dgm:spPr/>
      <dgm:t>
        <a:bodyPr/>
        <a:lstStyle/>
        <a:p>
          <a:endParaRPr lang="en-AU"/>
        </a:p>
      </dgm:t>
    </dgm:pt>
    <dgm:pt modelId="{DFCDAEF2-7C3C-40FD-8D9A-08DC7FF0E843}" type="sibTrans" cxnId="{1C5A309E-2A12-4BE8-8769-9D190BA1CEE9}">
      <dgm:prSet/>
      <dgm:spPr/>
      <dgm:t>
        <a:bodyPr/>
        <a:lstStyle/>
        <a:p>
          <a:endParaRPr lang="en-AU"/>
        </a:p>
      </dgm:t>
    </dgm:pt>
    <dgm:pt modelId="{A77554C9-16B4-4475-89AA-EA6D0F33D09F}" type="pres">
      <dgm:prSet presAssocID="{AD6AD26B-0B7C-4960-9CDF-F325289AC08B}" presName="compositeShape" presStyleCnt="0">
        <dgm:presLayoutVars>
          <dgm:chMax val="2"/>
          <dgm:dir/>
          <dgm:resizeHandles val="exact"/>
        </dgm:presLayoutVars>
      </dgm:prSet>
      <dgm:spPr/>
    </dgm:pt>
    <dgm:pt modelId="{3344A519-FA12-46C9-BFA2-C662365305C7}" type="pres">
      <dgm:prSet presAssocID="{AD6AD26B-0B7C-4960-9CDF-F325289AC08B}" presName="ribbon" presStyleLbl="node1" presStyleIdx="0" presStyleCnt="1"/>
      <dgm:spPr/>
    </dgm:pt>
    <dgm:pt modelId="{9E1DF76A-3FB8-445A-8925-7B7B1645E4B5}" type="pres">
      <dgm:prSet presAssocID="{AD6AD26B-0B7C-4960-9CDF-F325289AC08B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5C4F2276-3BDE-4540-A336-1F76C991B131}" type="pres">
      <dgm:prSet presAssocID="{AD6AD26B-0B7C-4960-9CDF-F325289AC08B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223B728-7649-421D-987B-1120120CB7FD}" type="presOf" srcId="{AD6AD26B-0B7C-4960-9CDF-F325289AC08B}" destId="{A77554C9-16B4-4475-89AA-EA6D0F33D09F}" srcOrd="0" destOrd="0" presId="urn:microsoft.com/office/officeart/2005/8/layout/arrow6"/>
    <dgm:cxn modelId="{CAC78479-1568-4E8A-9BB8-F6407867F462}" type="presOf" srcId="{101DA29E-D155-4929-8262-E0D5EA9E0ACE}" destId="{9E1DF76A-3FB8-445A-8925-7B7B1645E4B5}" srcOrd="0" destOrd="0" presId="urn:microsoft.com/office/officeart/2005/8/layout/arrow6"/>
    <dgm:cxn modelId="{7D40C083-DF7C-4EB3-A4CF-B1C7C10EEC74}" srcId="{AD6AD26B-0B7C-4960-9CDF-F325289AC08B}" destId="{101DA29E-D155-4929-8262-E0D5EA9E0ACE}" srcOrd="0" destOrd="0" parTransId="{24ECCFD3-3C0B-4F6C-8399-4EA1C7656D0C}" sibTransId="{736E59BE-1A39-4B00-927E-AA25454EB0B5}"/>
    <dgm:cxn modelId="{CF67EF88-8EB5-458F-AE15-98CDBD9C436F}" type="presOf" srcId="{BC309E1E-DA2A-40C0-B7A7-609F911A00ED}" destId="{5C4F2276-3BDE-4540-A336-1F76C991B131}" srcOrd="0" destOrd="0" presId="urn:microsoft.com/office/officeart/2005/8/layout/arrow6"/>
    <dgm:cxn modelId="{1C5A309E-2A12-4BE8-8769-9D190BA1CEE9}" srcId="{AD6AD26B-0B7C-4960-9CDF-F325289AC08B}" destId="{BC309E1E-DA2A-40C0-B7A7-609F911A00ED}" srcOrd="1" destOrd="0" parTransId="{C66565D5-67BB-46E7-AAD1-3F6270572D07}" sibTransId="{DFCDAEF2-7C3C-40FD-8D9A-08DC7FF0E843}"/>
    <dgm:cxn modelId="{E61712C8-869C-4783-9394-4D37B4DAA10C}" type="presParOf" srcId="{A77554C9-16B4-4475-89AA-EA6D0F33D09F}" destId="{3344A519-FA12-46C9-BFA2-C662365305C7}" srcOrd="0" destOrd="0" presId="urn:microsoft.com/office/officeart/2005/8/layout/arrow6"/>
    <dgm:cxn modelId="{48D8BA6E-7994-46A6-91E6-805C5DC16074}" type="presParOf" srcId="{A77554C9-16B4-4475-89AA-EA6D0F33D09F}" destId="{9E1DF76A-3FB8-445A-8925-7B7B1645E4B5}" srcOrd="1" destOrd="0" presId="urn:microsoft.com/office/officeart/2005/8/layout/arrow6"/>
    <dgm:cxn modelId="{F6D0E4B9-F389-47F8-A75B-B8F97201A163}" type="presParOf" srcId="{A77554C9-16B4-4475-89AA-EA6D0F33D09F}" destId="{5C4F2276-3BDE-4540-A336-1F76C991B13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08DE17-1C21-4260-BAFB-5BA8AE009DF4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06FA76D-E0F1-4B73-BB8D-96FC7BA5BCC4}">
      <dgm:prSet/>
      <dgm:spPr/>
      <dgm:t>
        <a:bodyPr/>
        <a:lstStyle/>
        <a:p>
          <a:r>
            <a:rPr lang="en-AU"/>
            <a:t>Waiting room survey</a:t>
          </a:r>
          <a:endParaRPr lang="en-US"/>
        </a:p>
      </dgm:t>
    </dgm:pt>
    <dgm:pt modelId="{82070E9D-4E55-472A-AD79-73F2120CFAD5}" type="parTrans" cxnId="{99D65D57-6511-428E-B98C-767FD9E21D6F}">
      <dgm:prSet/>
      <dgm:spPr/>
      <dgm:t>
        <a:bodyPr/>
        <a:lstStyle/>
        <a:p>
          <a:endParaRPr lang="en-US"/>
        </a:p>
      </dgm:t>
    </dgm:pt>
    <dgm:pt modelId="{C3C03F4C-6DD1-40E4-952D-627DA5AABA59}" type="sibTrans" cxnId="{99D65D57-6511-428E-B98C-767FD9E21D6F}">
      <dgm:prSet/>
      <dgm:spPr/>
      <dgm:t>
        <a:bodyPr/>
        <a:lstStyle/>
        <a:p>
          <a:endParaRPr lang="en-US"/>
        </a:p>
      </dgm:t>
    </dgm:pt>
    <dgm:pt modelId="{E6BA555E-C4BE-4FFA-9CDE-4319C920887C}">
      <dgm:prSet/>
      <dgm:spPr/>
      <dgm:t>
        <a:bodyPr/>
        <a:lstStyle/>
        <a:p>
          <a:r>
            <a:rPr lang="en-AU"/>
            <a:t>Depression score (PHQ-9 questionnaire)</a:t>
          </a:r>
          <a:endParaRPr lang="en-US"/>
        </a:p>
      </dgm:t>
    </dgm:pt>
    <dgm:pt modelId="{F925F59C-2650-49B7-A5A3-6ADCF72C0FB3}" type="parTrans" cxnId="{4F64202E-C84E-4B2C-8EEB-851D4429CDC1}">
      <dgm:prSet/>
      <dgm:spPr/>
      <dgm:t>
        <a:bodyPr/>
        <a:lstStyle/>
        <a:p>
          <a:endParaRPr lang="en-US"/>
        </a:p>
      </dgm:t>
    </dgm:pt>
    <dgm:pt modelId="{C70D7C54-98AD-44CF-B53D-D31C903D9775}" type="sibTrans" cxnId="{4F64202E-C84E-4B2C-8EEB-851D4429CDC1}">
      <dgm:prSet/>
      <dgm:spPr/>
      <dgm:t>
        <a:bodyPr/>
        <a:lstStyle/>
        <a:p>
          <a:endParaRPr lang="en-US"/>
        </a:p>
      </dgm:t>
    </dgm:pt>
    <dgm:pt modelId="{2DEB4944-BED1-4636-AC20-50AC0A8B1AA4}">
      <dgm:prSet/>
      <dgm:spPr/>
      <dgm:t>
        <a:bodyPr/>
        <a:lstStyle/>
        <a:p>
          <a:r>
            <a:rPr lang="en-AU" dirty="0"/>
            <a:t>Over the counter medication list</a:t>
          </a:r>
          <a:endParaRPr lang="en-US" dirty="0"/>
        </a:p>
      </dgm:t>
    </dgm:pt>
    <dgm:pt modelId="{4FA540B0-2C34-4972-A3E5-253F6D4CA2BD}" type="parTrans" cxnId="{73E6A6BF-768F-4FF2-AB82-920777FB215A}">
      <dgm:prSet/>
      <dgm:spPr/>
      <dgm:t>
        <a:bodyPr/>
        <a:lstStyle/>
        <a:p>
          <a:endParaRPr lang="en-US"/>
        </a:p>
      </dgm:t>
    </dgm:pt>
    <dgm:pt modelId="{55E16539-DBA0-48BA-A4AC-F876465A1A9A}" type="sibTrans" cxnId="{73E6A6BF-768F-4FF2-AB82-920777FB215A}">
      <dgm:prSet/>
      <dgm:spPr/>
      <dgm:t>
        <a:bodyPr/>
        <a:lstStyle/>
        <a:p>
          <a:endParaRPr lang="en-US"/>
        </a:p>
      </dgm:t>
    </dgm:pt>
    <dgm:pt modelId="{3AF53E2B-DB76-41AF-9F80-CF646598BCBD}">
      <dgm:prSet/>
      <dgm:spPr/>
      <dgm:t>
        <a:bodyPr/>
        <a:lstStyle/>
        <a:p>
          <a:r>
            <a:rPr lang="en-AU"/>
            <a:t>45-minute nurse consult</a:t>
          </a:r>
          <a:endParaRPr lang="en-US"/>
        </a:p>
      </dgm:t>
    </dgm:pt>
    <dgm:pt modelId="{B2E9C993-33A6-457B-85FF-3A3CEE072975}" type="parTrans" cxnId="{F59F2D1B-15E7-4114-8BD5-66DD0AF7AAF3}">
      <dgm:prSet/>
      <dgm:spPr/>
      <dgm:t>
        <a:bodyPr/>
        <a:lstStyle/>
        <a:p>
          <a:endParaRPr lang="en-US"/>
        </a:p>
      </dgm:t>
    </dgm:pt>
    <dgm:pt modelId="{CD18EB5B-B377-4650-8363-7D83F8F9B6BA}" type="sibTrans" cxnId="{F59F2D1B-15E7-4114-8BD5-66DD0AF7AAF3}">
      <dgm:prSet/>
      <dgm:spPr/>
      <dgm:t>
        <a:bodyPr/>
        <a:lstStyle/>
        <a:p>
          <a:endParaRPr lang="en-US"/>
        </a:p>
      </dgm:t>
    </dgm:pt>
    <dgm:pt modelId="{C7BC0A4D-697C-41B5-AFF1-978DB3FB2B08}">
      <dgm:prSet/>
      <dgm:spPr/>
      <dgm:t>
        <a:bodyPr/>
        <a:lstStyle/>
        <a:p>
          <a:r>
            <a:rPr lang="en-AU"/>
            <a:t>Physical measures and review of pathology results</a:t>
          </a:r>
          <a:endParaRPr lang="en-US"/>
        </a:p>
      </dgm:t>
    </dgm:pt>
    <dgm:pt modelId="{A7AF52D3-53C7-4BCF-B9F4-0AF547BA8524}" type="parTrans" cxnId="{0C28BF28-BF51-4A3E-8AF6-DDB3F64027A2}">
      <dgm:prSet/>
      <dgm:spPr/>
      <dgm:t>
        <a:bodyPr/>
        <a:lstStyle/>
        <a:p>
          <a:endParaRPr lang="en-US"/>
        </a:p>
      </dgm:t>
    </dgm:pt>
    <dgm:pt modelId="{7697C913-8694-44C5-AB86-87355C05EA9A}" type="sibTrans" cxnId="{0C28BF28-BF51-4A3E-8AF6-DDB3F64027A2}">
      <dgm:prSet/>
      <dgm:spPr/>
      <dgm:t>
        <a:bodyPr/>
        <a:lstStyle/>
        <a:p>
          <a:endParaRPr lang="en-US"/>
        </a:p>
      </dgm:t>
    </dgm:pt>
    <dgm:pt modelId="{CCF5EAE2-9884-4DC8-ABB2-0FC8ABCF4F71}">
      <dgm:prSet/>
      <dgm:spPr/>
      <dgm:t>
        <a:bodyPr/>
        <a:lstStyle/>
        <a:p>
          <a:r>
            <a:rPr lang="en-AU"/>
            <a:t>Review of psycho-social risks using PHQ-9 responses, etc.</a:t>
          </a:r>
          <a:endParaRPr lang="en-US"/>
        </a:p>
      </dgm:t>
    </dgm:pt>
    <dgm:pt modelId="{DDE55174-3D8F-492D-9A8F-EE193520C20D}" type="parTrans" cxnId="{081B9225-6845-4309-8276-BC4ADF9DABC8}">
      <dgm:prSet/>
      <dgm:spPr/>
      <dgm:t>
        <a:bodyPr/>
        <a:lstStyle/>
        <a:p>
          <a:endParaRPr lang="en-US"/>
        </a:p>
      </dgm:t>
    </dgm:pt>
    <dgm:pt modelId="{2CD87B15-8EA6-4D34-8863-7DDE5A1C7ACB}" type="sibTrans" cxnId="{081B9225-6845-4309-8276-BC4ADF9DABC8}">
      <dgm:prSet/>
      <dgm:spPr/>
      <dgm:t>
        <a:bodyPr/>
        <a:lstStyle/>
        <a:p>
          <a:endParaRPr lang="en-US"/>
        </a:p>
      </dgm:t>
    </dgm:pt>
    <dgm:pt modelId="{A46CC2D6-1A5F-4CAF-A23C-60DB60AD7013}">
      <dgm:prSet/>
      <dgm:spPr/>
      <dgm:t>
        <a:bodyPr/>
        <a:lstStyle/>
        <a:p>
          <a:r>
            <a:rPr lang="en-AU"/>
            <a:t>Review of lifestyle factors</a:t>
          </a:r>
          <a:endParaRPr lang="en-US"/>
        </a:p>
      </dgm:t>
    </dgm:pt>
    <dgm:pt modelId="{19808B3A-335F-4F04-B4A8-AB09AC9C4BD5}" type="parTrans" cxnId="{A072EB27-A417-4A7C-B263-D7501955C854}">
      <dgm:prSet/>
      <dgm:spPr/>
      <dgm:t>
        <a:bodyPr/>
        <a:lstStyle/>
        <a:p>
          <a:endParaRPr lang="en-US"/>
        </a:p>
      </dgm:t>
    </dgm:pt>
    <dgm:pt modelId="{9C4F9283-1197-432B-BC6F-5EDB4618DE50}" type="sibTrans" cxnId="{A072EB27-A417-4A7C-B263-D7501955C854}">
      <dgm:prSet/>
      <dgm:spPr/>
      <dgm:t>
        <a:bodyPr/>
        <a:lstStyle/>
        <a:p>
          <a:endParaRPr lang="en-US"/>
        </a:p>
      </dgm:t>
    </dgm:pt>
    <dgm:pt modelId="{020B65B8-CB63-4289-86BF-A07442C59C19}">
      <dgm:prSet/>
      <dgm:spPr/>
      <dgm:t>
        <a:bodyPr/>
        <a:lstStyle/>
        <a:p>
          <a:r>
            <a:rPr lang="en-AU"/>
            <a:t>Discuss and develop up to three personal goals based on findings</a:t>
          </a:r>
          <a:endParaRPr lang="en-US"/>
        </a:p>
      </dgm:t>
    </dgm:pt>
    <dgm:pt modelId="{E990EBF3-892F-4AEA-B7AE-93E1C7FA3236}" type="parTrans" cxnId="{37C40BDE-E4BD-4E03-A93D-EDDC30E1AC1F}">
      <dgm:prSet/>
      <dgm:spPr/>
      <dgm:t>
        <a:bodyPr/>
        <a:lstStyle/>
        <a:p>
          <a:endParaRPr lang="en-US"/>
        </a:p>
      </dgm:t>
    </dgm:pt>
    <dgm:pt modelId="{9F23099B-C7E9-49DB-BD95-C6ED2DCA801E}" type="sibTrans" cxnId="{37C40BDE-E4BD-4E03-A93D-EDDC30E1AC1F}">
      <dgm:prSet/>
      <dgm:spPr/>
      <dgm:t>
        <a:bodyPr/>
        <a:lstStyle/>
        <a:p>
          <a:endParaRPr lang="en-US"/>
        </a:p>
      </dgm:t>
    </dgm:pt>
    <dgm:pt modelId="{2E534699-EE54-48ED-92F4-A04999399875}">
      <dgm:prSet/>
      <dgm:spPr/>
      <dgm:t>
        <a:bodyPr/>
        <a:lstStyle/>
        <a:p>
          <a:r>
            <a:rPr lang="en-AU"/>
            <a:t>Case-management tasks, such as referrals, recall date</a:t>
          </a:r>
          <a:endParaRPr lang="en-US"/>
        </a:p>
      </dgm:t>
    </dgm:pt>
    <dgm:pt modelId="{19B6124A-F9F8-449B-8622-1D9C10FF5636}" type="parTrans" cxnId="{65F2F973-AEB6-4263-A2EE-33D5E6D2EA16}">
      <dgm:prSet/>
      <dgm:spPr/>
      <dgm:t>
        <a:bodyPr/>
        <a:lstStyle/>
        <a:p>
          <a:endParaRPr lang="en-US"/>
        </a:p>
      </dgm:t>
    </dgm:pt>
    <dgm:pt modelId="{99461867-644A-4096-9D8B-D8214E85A6BB}" type="sibTrans" cxnId="{65F2F973-AEB6-4263-A2EE-33D5E6D2EA16}">
      <dgm:prSet/>
      <dgm:spPr/>
      <dgm:t>
        <a:bodyPr/>
        <a:lstStyle/>
        <a:p>
          <a:endParaRPr lang="en-US"/>
        </a:p>
      </dgm:t>
    </dgm:pt>
    <dgm:pt modelId="{B52F4F5A-F636-457D-A2D7-141F1B8B014A}">
      <dgm:prSet/>
      <dgm:spPr/>
      <dgm:t>
        <a:bodyPr/>
        <a:lstStyle/>
        <a:p>
          <a:r>
            <a:rPr lang="en-AU"/>
            <a:t>15-minute GP consult</a:t>
          </a:r>
          <a:endParaRPr lang="en-US"/>
        </a:p>
      </dgm:t>
    </dgm:pt>
    <dgm:pt modelId="{325485A2-DAC4-42FA-B9DC-6D91E0FE2AA6}" type="parTrans" cxnId="{DDB71011-0280-40CB-BB00-34557316FAEE}">
      <dgm:prSet/>
      <dgm:spPr/>
      <dgm:t>
        <a:bodyPr/>
        <a:lstStyle/>
        <a:p>
          <a:endParaRPr lang="en-US"/>
        </a:p>
      </dgm:t>
    </dgm:pt>
    <dgm:pt modelId="{2231FFF8-FBBC-49D4-951C-369A343275A4}" type="sibTrans" cxnId="{DDB71011-0280-40CB-BB00-34557316FAEE}">
      <dgm:prSet/>
      <dgm:spPr/>
      <dgm:t>
        <a:bodyPr/>
        <a:lstStyle/>
        <a:p>
          <a:endParaRPr lang="en-US"/>
        </a:p>
      </dgm:t>
    </dgm:pt>
    <dgm:pt modelId="{79B3DD97-4EBB-4767-B4D9-A95CC8D6C8B5}">
      <dgm:prSet/>
      <dgm:spPr/>
      <dgm:t>
        <a:bodyPr/>
        <a:lstStyle/>
        <a:p>
          <a:r>
            <a:rPr lang="en-AU"/>
            <a:t>Clinical management</a:t>
          </a:r>
          <a:endParaRPr lang="en-US"/>
        </a:p>
      </dgm:t>
    </dgm:pt>
    <dgm:pt modelId="{FDA4FED0-C385-4188-A552-AF7639E073F6}" type="parTrans" cxnId="{81A41E36-5D11-4E0B-BA7A-1BC4459E6078}">
      <dgm:prSet/>
      <dgm:spPr/>
      <dgm:t>
        <a:bodyPr/>
        <a:lstStyle/>
        <a:p>
          <a:endParaRPr lang="en-US"/>
        </a:p>
      </dgm:t>
    </dgm:pt>
    <dgm:pt modelId="{F1549143-D456-4DE3-88E9-5E9F564D007C}" type="sibTrans" cxnId="{81A41E36-5D11-4E0B-BA7A-1BC4459E6078}">
      <dgm:prSet/>
      <dgm:spPr/>
      <dgm:t>
        <a:bodyPr/>
        <a:lstStyle/>
        <a:p>
          <a:endParaRPr lang="en-US"/>
        </a:p>
      </dgm:t>
    </dgm:pt>
    <dgm:pt modelId="{843E1597-9EBE-43F4-8EEB-92E8EF6DD9A2}">
      <dgm:prSet/>
      <dgm:spPr/>
      <dgm:t>
        <a:bodyPr/>
        <a:lstStyle/>
        <a:p>
          <a:r>
            <a:rPr lang="en-AU"/>
            <a:t>Completion of GP management plan, mental health plan</a:t>
          </a:r>
          <a:endParaRPr lang="en-US"/>
        </a:p>
      </dgm:t>
    </dgm:pt>
    <dgm:pt modelId="{4B6DCD67-E700-4C29-8C7A-90DF59F2059D}" type="parTrans" cxnId="{F4BA4CFF-82A2-4587-9D6E-BACE5DA40200}">
      <dgm:prSet/>
      <dgm:spPr/>
      <dgm:t>
        <a:bodyPr/>
        <a:lstStyle/>
        <a:p>
          <a:endParaRPr lang="en-US"/>
        </a:p>
      </dgm:t>
    </dgm:pt>
    <dgm:pt modelId="{509D24FF-9562-4DE5-8C54-28FE00FF1C75}" type="sibTrans" cxnId="{F4BA4CFF-82A2-4587-9D6E-BACE5DA40200}">
      <dgm:prSet/>
      <dgm:spPr/>
      <dgm:t>
        <a:bodyPr/>
        <a:lstStyle/>
        <a:p>
          <a:endParaRPr lang="en-US"/>
        </a:p>
      </dgm:t>
    </dgm:pt>
    <dgm:pt modelId="{D794EA04-C0C2-4942-A19E-50CE1A7BB33A}">
      <dgm:prSet/>
      <dgm:spPr/>
      <dgm:t>
        <a:bodyPr/>
        <a:lstStyle/>
        <a:p>
          <a:r>
            <a:rPr lang="en-AU"/>
            <a:t>Recall at 3 months – update plan, re-negotiate goals</a:t>
          </a:r>
          <a:endParaRPr lang="en-US"/>
        </a:p>
      </dgm:t>
    </dgm:pt>
    <dgm:pt modelId="{CB0CD8F9-22EF-486F-AD16-BF5AEF2148F3}" type="parTrans" cxnId="{A902FBD1-79F1-405C-89C5-8AE2C68654DF}">
      <dgm:prSet/>
      <dgm:spPr/>
      <dgm:t>
        <a:bodyPr/>
        <a:lstStyle/>
        <a:p>
          <a:endParaRPr lang="en-US"/>
        </a:p>
      </dgm:t>
    </dgm:pt>
    <dgm:pt modelId="{7843591E-ADD8-4A8C-998B-94CD503308EC}" type="sibTrans" cxnId="{A902FBD1-79F1-405C-89C5-8AE2C68654DF}">
      <dgm:prSet/>
      <dgm:spPr/>
      <dgm:t>
        <a:bodyPr/>
        <a:lstStyle/>
        <a:p>
          <a:endParaRPr lang="en-US"/>
        </a:p>
      </dgm:t>
    </dgm:pt>
    <dgm:pt modelId="{6C61A77F-7C3E-4849-BA05-A2675B6A90CD}" type="pres">
      <dgm:prSet presAssocID="{FB08DE17-1C21-4260-BAFB-5BA8AE009DF4}" presName="linear" presStyleCnt="0">
        <dgm:presLayoutVars>
          <dgm:dir/>
          <dgm:animLvl val="lvl"/>
          <dgm:resizeHandles val="exact"/>
        </dgm:presLayoutVars>
      </dgm:prSet>
      <dgm:spPr/>
    </dgm:pt>
    <dgm:pt modelId="{25780CD0-4454-471D-8350-0328487DC786}" type="pres">
      <dgm:prSet presAssocID="{706FA76D-E0F1-4B73-BB8D-96FC7BA5BCC4}" presName="parentLin" presStyleCnt="0"/>
      <dgm:spPr/>
    </dgm:pt>
    <dgm:pt modelId="{7FEF68EC-2C50-4812-B3D7-15E9426BD300}" type="pres">
      <dgm:prSet presAssocID="{706FA76D-E0F1-4B73-BB8D-96FC7BA5BCC4}" presName="parentLeftMargin" presStyleLbl="node1" presStyleIdx="0" presStyleCnt="4"/>
      <dgm:spPr/>
    </dgm:pt>
    <dgm:pt modelId="{6C9927F2-9A26-4F6F-8C21-E4B7A4699E5D}" type="pres">
      <dgm:prSet presAssocID="{706FA76D-E0F1-4B73-BB8D-96FC7BA5BCC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3D7D59A-7CC7-4368-A783-DBB9606BE4B3}" type="pres">
      <dgm:prSet presAssocID="{706FA76D-E0F1-4B73-BB8D-96FC7BA5BCC4}" presName="negativeSpace" presStyleCnt="0"/>
      <dgm:spPr/>
    </dgm:pt>
    <dgm:pt modelId="{B4EACA43-221A-4348-9FD7-ADD2ADF54769}" type="pres">
      <dgm:prSet presAssocID="{706FA76D-E0F1-4B73-BB8D-96FC7BA5BCC4}" presName="childText" presStyleLbl="conFgAcc1" presStyleIdx="0" presStyleCnt="4">
        <dgm:presLayoutVars>
          <dgm:bulletEnabled val="1"/>
        </dgm:presLayoutVars>
      </dgm:prSet>
      <dgm:spPr/>
    </dgm:pt>
    <dgm:pt modelId="{02EE6B28-66F0-4C8C-8BFF-00E35B681B78}" type="pres">
      <dgm:prSet presAssocID="{C3C03F4C-6DD1-40E4-952D-627DA5AABA59}" presName="spaceBetweenRectangles" presStyleCnt="0"/>
      <dgm:spPr/>
    </dgm:pt>
    <dgm:pt modelId="{8A60BD2D-981B-436F-87CF-A035CFADD2F0}" type="pres">
      <dgm:prSet presAssocID="{3AF53E2B-DB76-41AF-9F80-CF646598BCBD}" presName="parentLin" presStyleCnt="0"/>
      <dgm:spPr/>
    </dgm:pt>
    <dgm:pt modelId="{DC1D4466-E48A-4A7A-8CE9-A1EE3E10E923}" type="pres">
      <dgm:prSet presAssocID="{3AF53E2B-DB76-41AF-9F80-CF646598BCBD}" presName="parentLeftMargin" presStyleLbl="node1" presStyleIdx="0" presStyleCnt="4"/>
      <dgm:spPr/>
    </dgm:pt>
    <dgm:pt modelId="{E645BDA0-5B9F-4E2B-889D-4E7BB7538066}" type="pres">
      <dgm:prSet presAssocID="{3AF53E2B-DB76-41AF-9F80-CF646598BCB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35C3624-7CD3-4460-83C3-D1350B058A3E}" type="pres">
      <dgm:prSet presAssocID="{3AF53E2B-DB76-41AF-9F80-CF646598BCBD}" presName="negativeSpace" presStyleCnt="0"/>
      <dgm:spPr/>
    </dgm:pt>
    <dgm:pt modelId="{0EABE8E4-0CEF-4A88-B16C-3AC3DCD14104}" type="pres">
      <dgm:prSet presAssocID="{3AF53E2B-DB76-41AF-9F80-CF646598BCBD}" presName="childText" presStyleLbl="conFgAcc1" presStyleIdx="1" presStyleCnt="4">
        <dgm:presLayoutVars>
          <dgm:bulletEnabled val="1"/>
        </dgm:presLayoutVars>
      </dgm:prSet>
      <dgm:spPr/>
    </dgm:pt>
    <dgm:pt modelId="{7E338586-CD97-40F8-B991-39496E3B025E}" type="pres">
      <dgm:prSet presAssocID="{CD18EB5B-B377-4650-8363-7D83F8F9B6BA}" presName="spaceBetweenRectangles" presStyleCnt="0"/>
      <dgm:spPr/>
    </dgm:pt>
    <dgm:pt modelId="{29D98ED5-F09B-4144-A66C-42A63A2C9015}" type="pres">
      <dgm:prSet presAssocID="{B52F4F5A-F636-457D-A2D7-141F1B8B014A}" presName="parentLin" presStyleCnt="0"/>
      <dgm:spPr/>
    </dgm:pt>
    <dgm:pt modelId="{4BDC00BF-567A-48AD-ABE8-599CF1B8FF4B}" type="pres">
      <dgm:prSet presAssocID="{B52F4F5A-F636-457D-A2D7-141F1B8B014A}" presName="parentLeftMargin" presStyleLbl="node1" presStyleIdx="1" presStyleCnt="4"/>
      <dgm:spPr/>
    </dgm:pt>
    <dgm:pt modelId="{6B55D93A-E535-442E-8566-DE20113C3F33}" type="pres">
      <dgm:prSet presAssocID="{B52F4F5A-F636-457D-A2D7-141F1B8B014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2332C4F-EA7E-479F-AE02-923C0FD92F89}" type="pres">
      <dgm:prSet presAssocID="{B52F4F5A-F636-457D-A2D7-141F1B8B014A}" presName="negativeSpace" presStyleCnt="0"/>
      <dgm:spPr/>
    </dgm:pt>
    <dgm:pt modelId="{32BDCBE5-EDB4-44B8-998F-4581DC434AA5}" type="pres">
      <dgm:prSet presAssocID="{B52F4F5A-F636-457D-A2D7-141F1B8B014A}" presName="childText" presStyleLbl="conFgAcc1" presStyleIdx="2" presStyleCnt="4">
        <dgm:presLayoutVars>
          <dgm:bulletEnabled val="1"/>
        </dgm:presLayoutVars>
      </dgm:prSet>
      <dgm:spPr/>
    </dgm:pt>
    <dgm:pt modelId="{21B19712-8663-46FB-8B5B-D2238DE32F53}" type="pres">
      <dgm:prSet presAssocID="{2231FFF8-FBBC-49D4-951C-369A343275A4}" presName="spaceBetweenRectangles" presStyleCnt="0"/>
      <dgm:spPr/>
    </dgm:pt>
    <dgm:pt modelId="{B1274922-B63D-4C34-B2D4-2A52C29E10E5}" type="pres">
      <dgm:prSet presAssocID="{D794EA04-C0C2-4942-A19E-50CE1A7BB33A}" presName="parentLin" presStyleCnt="0"/>
      <dgm:spPr/>
    </dgm:pt>
    <dgm:pt modelId="{53AD0010-AC26-4C06-8A32-124936A1566A}" type="pres">
      <dgm:prSet presAssocID="{D794EA04-C0C2-4942-A19E-50CE1A7BB33A}" presName="parentLeftMargin" presStyleLbl="node1" presStyleIdx="2" presStyleCnt="4"/>
      <dgm:spPr/>
    </dgm:pt>
    <dgm:pt modelId="{8A44FEA6-716D-4B09-B098-EE6EE1D0ED7D}" type="pres">
      <dgm:prSet presAssocID="{D794EA04-C0C2-4942-A19E-50CE1A7BB33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0195575-EF2E-4C6B-B3DB-F03BCD40A9D0}" type="pres">
      <dgm:prSet presAssocID="{D794EA04-C0C2-4942-A19E-50CE1A7BB33A}" presName="negativeSpace" presStyleCnt="0"/>
      <dgm:spPr/>
    </dgm:pt>
    <dgm:pt modelId="{C77AAC18-10B2-423B-A904-B989C3D083A5}" type="pres">
      <dgm:prSet presAssocID="{D794EA04-C0C2-4942-A19E-50CE1A7BB33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DB71011-0280-40CB-BB00-34557316FAEE}" srcId="{FB08DE17-1C21-4260-BAFB-5BA8AE009DF4}" destId="{B52F4F5A-F636-457D-A2D7-141F1B8B014A}" srcOrd="2" destOrd="0" parTransId="{325485A2-DAC4-42FA-B9DC-6D91E0FE2AA6}" sibTransId="{2231FFF8-FBBC-49D4-951C-369A343275A4}"/>
    <dgm:cxn modelId="{02ACFB12-7CF6-4307-B6B2-6817517CC7B4}" type="presOf" srcId="{2E534699-EE54-48ED-92F4-A04999399875}" destId="{0EABE8E4-0CEF-4A88-B16C-3AC3DCD14104}" srcOrd="0" destOrd="4" presId="urn:microsoft.com/office/officeart/2005/8/layout/list1"/>
    <dgm:cxn modelId="{F59F2D1B-15E7-4114-8BD5-66DD0AF7AAF3}" srcId="{FB08DE17-1C21-4260-BAFB-5BA8AE009DF4}" destId="{3AF53E2B-DB76-41AF-9F80-CF646598BCBD}" srcOrd="1" destOrd="0" parTransId="{B2E9C993-33A6-457B-85FF-3A3CEE072975}" sibTransId="{CD18EB5B-B377-4650-8363-7D83F8F9B6BA}"/>
    <dgm:cxn modelId="{963CBE1E-2574-4AA3-ABFA-B1F8271C27BA}" type="presOf" srcId="{B52F4F5A-F636-457D-A2D7-141F1B8B014A}" destId="{6B55D93A-E535-442E-8566-DE20113C3F33}" srcOrd="1" destOrd="0" presId="urn:microsoft.com/office/officeart/2005/8/layout/list1"/>
    <dgm:cxn modelId="{AB1CCB23-A6EA-4E9A-92BE-84EC87BCC3C5}" type="presOf" srcId="{2DEB4944-BED1-4636-AC20-50AC0A8B1AA4}" destId="{B4EACA43-221A-4348-9FD7-ADD2ADF54769}" srcOrd="0" destOrd="1" presId="urn:microsoft.com/office/officeart/2005/8/layout/list1"/>
    <dgm:cxn modelId="{081B9225-6845-4309-8276-BC4ADF9DABC8}" srcId="{3AF53E2B-DB76-41AF-9F80-CF646598BCBD}" destId="{CCF5EAE2-9884-4DC8-ABB2-0FC8ABCF4F71}" srcOrd="1" destOrd="0" parTransId="{DDE55174-3D8F-492D-9A8F-EE193520C20D}" sibTransId="{2CD87B15-8EA6-4D34-8863-7DDE5A1C7ACB}"/>
    <dgm:cxn modelId="{A072EB27-A417-4A7C-B263-D7501955C854}" srcId="{3AF53E2B-DB76-41AF-9F80-CF646598BCBD}" destId="{A46CC2D6-1A5F-4CAF-A23C-60DB60AD7013}" srcOrd="2" destOrd="0" parTransId="{19808B3A-335F-4F04-B4A8-AB09AC9C4BD5}" sibTransId="{9C4F9283-1197-432B-BC6F-5EDB4618DE50}"/>
    <dgm:cxn modelId="{0C28BF28-BF51-4A3E-8AF6-DDB3F64027A2}" srcId="{3AF53E2B-DB76-41AF-9F80-CF646598BCBD}" destId="{C7BC0A4D-697C-41B5-AFF1-978DB3FB2B08}" srcOrd="0" destOrd="0" parTransId="{A7AF52D3-53C7-4BCF-B9F4-0AF547BA8524}" sibTransId="{7697C913-8694-44C5-AB86-87355C05EA9A}"/>
    <dgm:cxn modelId="{4F64202E-C84E-4B2C-8EEB-851D4429CDC1}" srcId="{706FA76D-E0F1-4B73-BB8D-96FC7BA5BCC4}" destId="{E6BA555E-C4BE-4FFA-9CDE-4319C920887C}" srcOrd="0" destOrd="0" parTransId="{F925F59C-2650-49B7-A5A3-6ADCF72C0FB3}" sibTransId="{C70D7C54-98AD-44CF-B53D-D31C903D9775}"/>
    <dgm:cxn modelId="{6288F82F-345E-4F8B-AA8E-6741C36171D2}" type="presOf" srcId="{020B65B8-CB63-4289-86BF-A07442C59C19}" destId="{0EABE8E4-0CEF-4A88-B16C-3AC3DCD14104}" srcOrd="0" destOrd="3" presId="urn:microsoft.com/office/officeart/2005/8/layout/list1"/>
    <dgm:cxn modelId="{81A41E36-5D11-4E0B-BA7A-1BC4459E6078}" srcId="{B52F4F5A-F636-457D-A2D7-141F1B8B014A}" destId="{79B3DD97-4EBB-4767-B4D9-A95CC8D6C8B5}" srcOrd="0" destOrd="0" parTransId="{FDA4FED0-C385-4188-A552-AF7639E073F6}" sibTransId="{F1549143-D456-4DE3-88E9-5E9F564D007C}"/>
    <dgm:cxn modelId="{A186E438-C9F1-403F-9B03-3AD1B8109EEB}" type="presOf" srcId="{A46CC2D6-1A5F-4CAF-A23C-60DB60AD7013}" destId="{0EABE8E4-0CEF-4A88-B16C-3AC3DCD14104}" srcOrd="0" destOrd="2" presId="urn:microsoft.com/office/officeart/2005/8/layout/list1"/>
    <dgm:cxn modelId="{E496613D-790F-4889-A684-67401DFFBED1}" type="presOf" srcId="{CCF5EAE2-9884-4DC8-ABB2-0FC8ABCF4F71}" destId="{0EABE8E4-0CEF-4A88-B16C-3AC3DCD14104}" srcOrd="0" destOrd="1" presId="urn:microsoft.com/office/officeart/2005/8/layout/list1"/>
    <dgm:cxn modelId="{6A34436B-FEC8-4EAB-9D49-22721EEB42D8}" type="presOf" srcId="{D794EA04-C0C2-4942-A19E-50CE1A7BB33A}" destId="{53AD0010-AC26-4C06-8A32-124936A1566A}" srcOrd="0" destOrd="0" presId="urn:microsoft.com/office/officeart/2005/8/layout/list1"/>
    <dgm:cxn modelId="{4C41086D-70A9-4B83-AD41-81787601E15E}" type="presOf" srcId="{843E1597-9EBE-43F4-8EEB-92E8EF6DD9A2}" destId="{32BDCBE5-EDB4-44B8-998F-4581DC434AA5}" srcOrd="0" destOrd="1" presId="urn:microsoft.com/office/officeart/2005/8/layout/list1"/>
    <dgm:cxn modelId="{E917D873-E0F9-4997-A948-C611E95429A0}" type="presOf" srcId="{706FA76D-E0F1-4B73-BB8D-96FC7BA5BCC4}" destId="{6C9927F2-9A26-4F6F-8C21-E4B7A4699E5D}" srcOrd="1" destOrd="0" presId="urn:microsoft.com/office/officeart/2005/8/layout/list1"/>
    <dgm:cxn modelId="{65F2F973-AEB6-4263-A2EE-33D5E6D2EA16}" srcId="{3AF53E2B-DB76-41AF-9F80-CF646598BCBD}" destId="{2E534699-EE54-48ED-92F4-A04999399875}" srcOrd="4" destOrd="0" parTransId="{19B6124A-F9F8-449B-8622-1D9C10FF5636}" sibTransId="{99461867-644A-4096-9D8B-D8214E85A6BB}"/>
    <dgm:cxn modelId="{99D65D57-6511-428E-B98C-767FD9E21D6F}" srcId="{FB08DE17-1C21-4260-BAFB-5BA8AE009DF4}" destId="{706FA76D-E0F1-4B73-BB8D-96FC7BA5BCC4}" srcOrd="0" destOrd="0" parTransId="{82070E9D-4E55-472A-AD79-73F2120CFAD5}" sibTransId="{C3C03F4C-6DD1-40E4-952D-627DA5AABA59}"/>
    <dgm:cxn modelId="{8C4A687D-6568-4136-9A65-2F1E72EC75F9}" type="presOf" srcId="{706FA76D-E0F1-4B73-BB8D-96FC7BA5BCC4}" destId="{7FEF68EC-2C50-4812-B3D7-15E9426BD300}" srcOrd="0" destOrd="0" presId="urn:microsoft.com/office/officeart/2005/8/layout/list1"/>
    <dgm:cxn modelId="{9E234186-F044-471A-A8A2-535251A2727F}" type="presOf" srcId="{79B3DD97-4EBB-4767-B4D9-A95CC8D6C8B5}" destId="{32BDCBE5-EDB4-44B8-998F-4581DC434AA5}" srcOrd="0" destOrd="0" presId="urn:microsoft.com/office/officeart/2005/8/layout/list1"/>
    <dgm:cxn modelId="{5BA9E38D-91B0-45C5-9866-144756E61992}" type="presOf" srcId="{E6BA555E-C4BE-4FFA-9CDE-4319C920887C}" destId="{B4EACA43-221A-4348-9FD7-ADD2ADF54769}" srcOrd="0" destOrd="0" presId="urn:microsoft.com/office/officeart/2005/8/layout/list1"/>
    <dgm:cxn modelId="{8B3F77AE-D83E-4892-9724-8822E57A7257}" type="presOf" srcId="{3AF53E2B-DB76-41AF-9F80-CF646598BCBD}" destId="{E645BDA0-5B9F-4E2B-889D-4E7BB7538066}" srcOrd="1" destOrd="0" presId="urn:microsoft.com/office/officeart/2005/8/layout/list1"/>
    <dgm:cxn modelId="{73E6A6BF-768F-4FF2-AB82-920777FB215A}" srcId="{706FA76D-E0F1-4B73-BB8D-96FC7BA5BCC4}" destId="{2DEB4944-BED1-4636-AC20-50AC0A8B1AA4}" srcOrd="1" destOrd="0" parTransId="{4FA540B0-2C34-4972-A3E5-253F6D4CA2BD}" sibTransId="{55E16539-DBA0-48BA-A4AC-F876465A1A9A}"/>
    <dgm:cxn modelId="{A902FBD1-79F1-405C-89C5-8AE2C68654DF}" srcId="{FB08DE17-1C21-4260-BAFB-5BA8AE009DF4}" destId="{D794EA04-C0C2-4942-A19E-50CE1A7BB33A}" srcOrd="3" destOrd="0" parTransId="{CB0CD8F9-22EF-486F-AD16-BF5AEF2148F3}" sibTransId="{7843591E-ADD8-4A8C-998B-94CD503308EC}"/>
    <dgm:cxn modelId="{F22F39D2-F548-402C-8CD5-F80353ABAF11}" type="presOf" srcId="{B52F4F5A-F636-457D-A2D7-141F1B8B014A}" destId="{4BDC00BF-567A-48AD-ABE8-599CF1B8FF4B}" srcOrd="0" destOrd="0" presId="urn:microsoft.com/office/officeart/2005/8/layout/list1"/>
    <dgm:cxn modelId="{EC1816DC-5B62-4C81-8EC9-5C85C0C51FBA}" type="presOf" srcId="{D794EA04-C0C2-4942-A19E-50CE1A7BB33A}" destId="{8A44FEA6-716D-4B09-B098-EE6EE1D0ED7D}" srcOrd="1" destOrd="0" presId="urn:microsoft.com/office/officeart/2005/8/layout/list1"/>
    <dgm:cxn modelId="{3DFE29DC-CD75-471D-9F37-304308D27BFD}" type="presOf" srcId="{C7BC0A4D-697C-41B5-AFF1-978DB3FB2B08}" destId="{0EABE8E4-0CEF-4A88-B16C-3AC3DCD14104}" srcOrd="0" destOrd="0" presId="urn:microsoft.com/office/officeart/2005/8/layout/list1"/>
    <dgm:cxn modelId="{37C40BDE-E4BD-4E03-A93D-EDDC30E1AC1F}" srcId="{3AF53E2B-DB76-41AF-9F80-CF646598BCBD}" destId="{020B65B8-CB63-4289-86BF-A07442C59C19}" srcOrd="3" destOrd="0" parTransId="{E990EBF3-892F-4AEA-B7AE-93E1C7FA3236}" sibTransId="{9F23099B-C7E9-49DB-BD95-C6ED2DCA801E}"/>
    <dgm:cxn modelId="{5ED628E6-D635-42D5-BCFB-7EE796149902}" type="presOf" srcId="{3AF53E2B-DB76-41AF-9F80-CF646598BCBD}" destId="{DC1D4466-E48A-4A7A-8CE9-A1EE3E10E923}" srcOrd="0" destOrd="0" presId="urn:microsoft.com/office/officeart/2005/8/layout/list1"/>
    <dgm:cxn modelId="{819CC9E9-0883-4885-83FC-87BF5E571CA9}" type="presOf" srcId="{FB08DE17-1C21-4260-BAFB-5BA8AE009DF4}" destId="{6C61A77F-7C3E-4849-BA05-A2675B6A90CD}" srcOrd="0" destOrd="0" presId="urn:microsoft.com/office/officeart/2005/8/layout/list1"/>
    <dgm:cxn modelId="{F4BA4CFF-82A2-4587-9D6E-BACE5DA40200}" srcId="{B52F4F5A-F636-457D-A2D7-141F1B8B014A}" destId="{843E1597-9EBE-43F4-8EEB-92E8EF6DD9A2}" srcOrd="1" destOrd="0" parTransId="{4B6DCD67-E700-4C29-8C7A-90DF59F2059D}" sibTransId="{509D24FF-9562-4DE5-8C54-28FE00FF1C75}"/>
    <dgm:cxn modelId="{0E58A6E2-8425-43F8-9E2D-013F6E27C18E}" type="presParOf" srcId="{6C61A77F-7C3E-4849-BA05-A2675B6A90CD}" destId="{25780CD0-4454-471D-8350-0328487DC786}" srcOrd="0" destOrd="0" presId="urn:microsoft.com/office/officeart/2005/8/layout/list1"/>
    <dgm:cxn modelId="{0E310B29-07B5-40C0-93EA-684EA07710B5}" type="presParOf" srcId="{25780CD0-4454-471D-8350-0328487DC786}" destId="{7FEF68EC-2C50-4812-B3D7-15E9426BD300}" srcOrd="0" destOrd="0" presId="urn:microsoft.com/office/officeart/2005/8/layout/list1"/>
    <dgm:cxn modelId="{9F43F17F-C1A9-451A-9051-F63ED59E3850}" type="presParOf" srcId="{25780CD0-4454-471D-8350-0328487DC786}" destId="{6C9927F2-9A26-4F6F-8C21-E4B7A4699E5D}" srcOrd="1" destOrd="0" presId="urn:microsoft.com/office/officeart/2005/8/layout/list1"/>
    <dgm:cxn modelId="{9FA63BCA-BA08-4128-A5D0-A4DF2D681A66}" type="presParOf" srcId="{6C61A77F-7C3E-4849-BA05-A2675B6A90CD}" destId="{13D7D59A-7CC7-4368-A783-DBB9606BE4B3}" srcOrd="1" destOrd="0" presId="urn:microsoft.com/office/officeart/2005/8/layout/list1"/>
    <dgm:cxn modelId="{4182D790-CB1A-425F-A12E-9DBAE4289EE3}" type="presParOf" srcId="{6C61A77F-7C3E-4849-BA05-A2675B6A90CD}" destId="{B4EACA43-221A-4348-9FD7-ADD2ADF54769}" srcOrd="2" destOrd="0" presId="urn:microsoft.com/office/officeart/2005/8/layout/list1"/>
    <dgm:cxn modelId="{9166E30F-FE76-44B3-87F7-CFEAD4D47719}" type="presParOf" srcId="{6C61A77F-7C3E-4849-BA05-A2675B6A90CD}" destId="{02EE6B28-66F0-4C8C-8BFF-00E35B681B78}" srcOrd="3" destOrd="0" presId="urn:microsoft.com/office/officeart/2005/8/layout/list1"/>
    <dgm:cxn modelId="{FA4BB9C0-56D4-48B7-8D67-E4F4BB6E0035}" type="presParOf" srcId="{6C61A77F-7C3E-4849-BA05-A2675B6A90CD}" destId="{8A60BD2D-981B-436F-87CF-A035CFADD2F0}" srcOrd="4" destOrd="0" presId="urn:microsoft.com/office/officeart/2005/8/layout/list1"/>
    <dgm:cxn modelId="{AF4D2DAE-74A8-4445-8728-5373BF55BA60}" type="presParOf" srcId="{8A60BD2D-981B-436F-87CF-A035CFADD2F0}" destId="{DC1D4466-E48A-4A7A-8CE9-A1EE3E10E923}" srcOrd="0" destOrd="0" presId="urn:microsoft.com/office/officeart/2005/8/layout/list1"/>
    <dgm:cxn modelId="{5C8E371E-84B9-422B-8B8B-72C8D7403E9A}" type="presParOf" srcId="{8A60BD2D-981B-436F-87CF-A035CFADD2F0}" destId="{E645BDA0-5B9F-4E2B-889D-4E7BB7538066}" srcOrd="1" destOrd="0" presId="urn:microsoft.com/office/officeart/2005/8/layout/list1"/>
    <dgm:cxn modelId="{479D85CD-7334-4386-9AA4-065053DC788B}" type="presParOf" srcId="{6C61A77F-7C3E-4849-BA05-A2675B6A90CD}" destId="{C35C3624-7CD3-4460-83C3-D1350B058A3E}" srcOrd="5" destOrd="0" presId="urn:microsoft.com/office/officeart/2005/8/layout/list1"/>
    <dgm:cxn modelId="{AD0B3BB8-36C3-4419-9398-23C71B9C7F3D}" type="presParOf" srcId="{6C61A77F-7C3E-4849-BA05-A2675B6A90CD}" destId="{0EABE8E4-0CEF-4A88-B16C-3AC3DCD14104}" srcOrd="6" destOrd="0" presId="urn:microsoft.com/office/officeart/2005/8/layout/list1"/>
    <dgm:cxn modelId="{66E951C4-4CD3-46EC-A05A-0A4050089FCB}" type="presParOf" srcId="{6C61A77F-7C3E-4849-BA05-A2675B6A90CD}" destId="{7E338586-CD97-40F8-B991-39496E3B025E}" srcOrd="7" destOrd="0" presId="urn:microsoft.com/office/officeart/2005/8/layout/list1"/>
    <dgm:cxn modelId="{D3AA59DA-2BEF-457C-A81A-DFA616E4C4BF}" type="presParOf" srcId="{6C61A77F-7C3E-4849-BA05-A2675B6A90CD}" destId="{29D98ED5-F09B-4144-A66C-42A63A2C9015}" srcOrd="8" destOrd="0" presId="urn:microsoft.com/office/officeart/2005/8/layout/list1"/>
    <dgm:cxn modelId="{072819F8-984F-47B1-BC34-7987C536E00D}" type="presParOf" srcId="{29D98ED5-F09B-4144-A66C-42A63A2C9015}" destId="{4BDC00BF-567A-48AD-ABE8-599CF1B8FF4B}" srcOrd="0" destOrd="0" presId="urn:microsoft.com/office/officeart/2005/8/layout/list1"/>
    <dgm:cxn modelId="{4FE11D43-B673-465C-999E-07919DCE029C}" type="presParOf" srcId="{29D98ED5-F09B-4144-A66C-42A63A2C9015}" destId="{6B55D93A-E535-442E-8566-DE20113C3F33}" srcOrd="1" destOrd="0" presId="urn:microsoft.com/office/officeart/2005/8/layout/list1"/>
    <dgm:cxn modelId="{BB33D9F4-B521-4B31-9A09-18A40B0C43CE}" type="presParOf" srcId="{6C61A77F-7C3E-4849-BA05-A2675B6A90CD}" destId="{A2332C4F-EA7E-479F-AE02-923C0FD92F89}" srcOrd="9" destOrd="0" presId="urn:microsoft.com/office/officeart/2005/8/layout/list1"/>
    <dgm:cxn modelId="{EF5AEDE5-9A91-40F0-BA71-3AF5A8A4D092}" type="presParOf" srcId="{6C61A77F-7C3E-4849-BA05-A2675B6A90CD}" destId="{32BDCBE5-EDB4-44B8-998F-4581DC434AA5}" srcOrd="10" destOrd="0" presId="urn:microsoft.com/office/officeart/2005/8/layout/list1"/>
    <dgm:cxn modelId="{1E0148FD-64AF-4C9A-94EC-EFC7CD4F0D04}" type="presParOf" srcId="{6C61A77F-7C3E-4849-BA05-A2675B6A90CD}" destId="{21B19712-8663-46FB-8B5B-D2238DE32F53}" srcOrd="11" destOrd="0" presId="urn:microsoft.com/office/officeart/2005/8/layout/list1"/>
    <dgm:cxn modelId="{72DBE6CB-9DBB-42C2-92C6-DBA1448A7D57}" type="presParOf" srcId="{6C61A77F-7C3E-4849-BA05-A2675B6A90CD}" destId="{B1274922-B63D-4C34-B2D4-2A52C29E10E5}" srcOrd="12" destOrd="0" presId="urn:microsoft.com/office/officeart/2005/8/layout/list1"/>
    <dgm:cxn modelId="{13C76995-829A-4A1A-ACC6-BB613F26A18C}" type="presParOf" srcId="{B1274922-B63D-4C34-B2D4-2A52C29E10E5}" destId="{53AD0010-AC26-4C06-8A32-124936A1566A}" srcOrd="0" destOrd="0" presId="urn:microsoft.com/office/officeart/2005/8/layout/list1"/>
    <dgm:cxn modelId="{509DCD11-0AC0-4C40-BC47-D52C134E3A48}" type="presParOf" srcId="{B1274922-B63D-4C34-B2D4-2A52C29E10E5}" destId="{8A44FEA6-716D-4B09-B098-EE6EE1D0ED7D}" srcOrd="1" destOrd="0" presId="urn:microsoft.com/office/officeart/2005/8/layout/list1"/>
    <dgm:cxn modelId="{9CA1B86A-2A7B-49D8-9C5F-89438A85DAB4}" type="presParOf" srcId="{6C61A77F-7C3E-4849-BA05-A2675B6A90CD}" destId="{80195575-EF2E-4C6B-B3DB-F03BCD40A9D0}" srcOrd="13" destOrd="0" presId="urn:microsoft.com/office/officeart/2005/8/layout/list1"/>
    <dgm:cxn modelId="{E96DC1E8-DB95-4F7B-8712-31BB8B4A92CF}" type="presParOf" srcId="{6C61A77F-7C3E-4849-BA05-A2675B6A90CD}" destId="{C77AAC18-10B2-423B-A904-B989C3D083A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6B9438-7801-4D05-A53E-B801B2EFC50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83FDC2D-23C9-4306-8574-0B2E34A18540}">
      <dgm:prSet/>
      <dgm:spPr/>
      <dgm:t>
        <a:bodyPr/>
        <a:lstStyle/>
        <a:p>
          <a:r>
            <a:rPr lang="en-US"/>
            <a:t>Depression reduced (from 10.7 to 7.1 on PHQ9)</a:t>
          </a:r>
        </a:p>
      </dgm:t>
    </dgm:pt>
    <dgm:pt modelId="{A3F68853-9BE6-4B93-B0FB-AF5F0208966B}" type="parTrans" cxnId="{7482BD09-1C68-4A1E-A04E-73FF8A18999F}">
      <dgm:prSet/>
      <dgm:spPr/>
      <dgm:t>
        <a:bodyPr/>
        <a:lstStyle/>
        <a:p>
          <a:endParaRPr lang="en-US"/>
        </a:p>
      </dgm:t>
    </dgm:pt>
    <dgm:pt modelId="{6F3F8E0A-7267-4A14-ADEB-62278DB2ADFA}" type="sibTrans" cxnId="{7482BD09-1C68-4A1E-A04E-73FF8A18999F}">
      <dgm:prSet/>
      <dgm:spPr/>
      <dgm:t>
        <a:bodyPr/>
        <a:lstStyle/>
        <a:p>
          <a:endParaRPr lang="en-US"/>
        </a:p>
      </dgm:t>
    </dgm:pt>
    <dgm:pt modelId="{9346BF34-1912-44C4-B5AC-7AC45F92564F}">
      <dgm:prSet/>
      <dgm:spPr/>
      <dgm:t>
        <a:bodyPr/>
        <a:lstStyle/>
        <a:p>
          <a:r>
            <a:rPr lang="en-US"/>
            <a:t>Cardiovascular risk reduced (from 27.4% to 24.8%)</a:t>
          </a:r>
        </a:p>
      </dgm:t>
    </dgm:pt>
    <dgm:pt modelId="{FCDB5688-3346-4924-868C-3268B76A979D}" type="parTrans" cxnId="{BB6D35D9-6AE4-470A-A0D0-3830999E372F}">
      <dgm:prSet/>
      <dgm:spPr/>
      <dgm:t>
        <a:bodyPr/>
        <a:lstStyle/>
        <a:p>
          <a:endParaRPr lang="en-US"/>
        </a:p>
      </dgm:t>
    </dgm:pt>
    <dgm:pt modelId="{36AC3121-3C56-4FF0-8FF3-91329408EF48}" type="sibTrans" cxnId="{BB6D35D9-6AE4-470A-A0D0-3830999E372F}">
      <dgm:prSet/>
      <dgm:spPr/>
      <dgm:t>
        <a:bodyPr/>
        <a:lstStyle/>
        <a:p>
          <a:endParaRPr lang="en-US"/>
        </a:p>
      </dgm:t>
    </dgm:pt>
    <dgm:pt modelId="{45C74176-068D-4849-82CA-0EEBB4AF7204}">
      <dgm:prSet/>
      <dgm:spPr/>
      <dgm:t>
        <a:bodyPr/>
        <a:lstStyle/>
        <a:p>
          <a:r>
            <a:rPr lang="en-US"/>
            <a:t>Exercising (from 41% to 60%)</a:t>
          </a:r>
        </a:p>
      </dgm:t>
    </dgm:pt>
    <dgm:pt modelId="{67CE53B7-4CE7-4050-8A8E-184A582C4225}" type="parTrans" cxnId="{7ED8BBBA-2F1A-4A39-959B-6C4A7781E293}">
      <dgm:prSet/>
      <dgm:spPr/>
      <dgm:t>
        <a:bodyPr/>
        <a:lstStyle/>
        <a:p>
          <a:endParaRPr lang="en-US"/>
        </a:p>
      </dgm:t>
    </dgm:pt>
    <dgm:pt modelId="{490A387E-72DF-445D-90AA-CC7C66FCF857}" type="sibTrans" cxnId="{7ED8BBBA-2F1A-4A39-959B-6C4A7781E293}">
      <dgm:prSet/>
      <dgm:spPr/>
      <dgm:t>
        <a:bodyPr/>
        <a:lstStyle/>
        <a:p>
          <a:endParaRPr lang="en-US"/>
        </a:p>
      </dgm:t>
    </dgm:pt>
    <dgm:pt modelId="{0855C6F5-2A65-458F-B73D-DF029205958D}">
      <dgm:prSet/>
      <dgm:spPr/>
      <dgm:t>
        <a:bodyPr/>
        <a:lstStyle/>
        <a:p>
          <a:r>
            <a:rPr lang="en-US"/>
            <a:t>Goal setting and case-management activities increased (81% goals achieved, 14% re-negotiated)</a:t>
          </a:r>
        </a:p>
      </dgm:t>
    </dgm:pt>
    <dgm:pt modelId="{7E57584E-887B-40E5-B88F-B4C8267EA23A}" type="parTrans" cxnId="{1B01D81A-B130-46C4-A4BA-79271AAB2B3C}">
      <dgm:prSet/>
      <dgm:spPr/>
      <dgm:t>
        <a:bodyPr/>
        <a:lstStyle/>
        <a:p>
          <a:endParaRPr lang="en-US"/>
        </a:p>
      </dgm:t>
    </dgm:pt>
    <dgm:pt modelId="{EBF7270B-7500-45A0-ADD6-9548E3F3D191}" type="sibTrans" cxnId="{1B01D81A-B130-46C4-A4BA-79271AAB2B3C}">
      <dgm:prSet/>
      <dgm:spPr/>
      <dgm:t>
        <a:bodyPr/>
        <a:lstStyle/>
        <a:p>
          <a:endParaRPr lang="en-US"/>
        </a:p>
      </dgm:t>
    </dgm:pt>
    <dgm:pt modelId="{F195D6F9-C10E-4CA2-A45E-D5D0380BD9B7}">
      <dgm:prSet/>
      <dgm:spPr/>
      <dgm:t>
        <a:bodyPr/>
        <a:lstStyle/>
        <a:p>
          <a:r>
            <a:rPr lang="en-US" dirty="0"/>
            <a:t>Adherence to “best practice” guidelines</a:t>
          </a:r>
        </a:p>
      </dgm:t>
    </dgm:pt>
    <dgm:pt modelId="{85C641C2-F14C-4387-AEFD-6A3B8A376860}" type="parTrans" cxnId="{4C7A4C1D-8441-43F1-A2B6-21C816DBEA94}">
      <dgm:prSet/>
      <dgm:spPr/>
      <dgm:t>
        <a:bodyPr/>
        <a:lstStyle/>
        <a:p>
          <a:endParaRPr lang="en-US"/>
        </a:p>
      </dgm:t>
    </dgm:pt>
    <dgm:pt modelId="{BC9E7DF6-0639-48A5-84A3-70F005FF4D77}" type="sibTrans" cxnId="{4C7A4C1D-8441-43F1-A2B6-21C816DBEA94}">
      <dgm:prSet/>
      <dgm:spPr/>
      <dgm:t>
        <a:bodyPr/>
        <a:lstStyle/>
        <a:p>
          <a:endParaRPr lang="en-US"/>
        </a:p>
      </dgm:t>
    </dgm:pt>
    <dgm:pt modelId="{0E28FBA4-D9F9-4C0B-AD97-4F0F768729AD}" type="pres">
      <dgm:prSet presAssocID="{B66B9438-7801-4D05-A53E-B801B2EFC507}" presName="linear" presStyleCnt="0">
        <dgm:presLayoutVars>
          <dgm:animLvl val="lvl"/>
          <dgm:resizeHandles val="exact"/>
        </dgm:presLayoutVars>
      </dgm:prSet>
      <dgm:spPr/>
    </dgm:pt>
    <dgm:pt modelId="{32759B41-579F-42F0-9C36-6BCCB8559199}" type="pres">
      <dgm:prSet presAssocID="{F83FDC2D-23C9-4306-8574-0B2E34A1854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BEA96DE-3DB3-4499-97FE-4592B5487918}" type="pres">
      <dgm:prSet presAssocID="{6F3F8E0A-7267-4A14-ADEB-62278DB2ADFA}" presName="spacer" presStyleCnt="0"/>
      <dgm:spPr/>
    </dgm:pt>
    <dgm:pt modelId="{DB7C8034-EA8A-4F9D-AE7B-EF827562D574}" type="pres">
      <dgm:prSet presAssocID="{9346BF34-1912-44C4-B5AC-7AC45F92564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BBA5F49-94BE-4C69-8CD5-93A8B138C876}" type="pres">
      <dgm:prSet presAssocID="{36AC3121-3C56-4FF0-8FF3-91329408EF48}" presName="spacer" presStyleCnt="0"/>
      <dgm:spPr/>
    </dgm:pt>
    <dgm:pt modelId="{7302E67F-DC34-4452-A123-EF2FD338D360}" type="pres">
      <dgm:prSet presAssocID="{45C74176-068D-4849-82CA-0EEBB4AF720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5058802-0D24-41DA-899D-813EC9FFCBA3}" type="pres">
      <dgm:prSet presAssocID="{490A387E-72DF-445D-90AA-CC7C66FCF857}" presName="spacer" presStyleCnt="0"/>
      <dgm:spPr/>
    </dgm:pt>
    <dgm:pt modelId="{0988062F-7E6C-4CF2-B95B-6DE98BA83AF8}" type="pres">
      <dgm:prSet presAssocID="{0855C6F5-2A65-458F-B73D-DF029205958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3495EE5-D0CF-453C-94E3-2BD8FA57B917}" type="pres">
      <dgm:prSet presAssocID="{EBF7270B-7500-45A0-ADD6-9548E3F3D191}" presName="spacer" presStyleCnt="0"/>
      <dgm:spPr/>
    </dgm:pt>
    <dgm:pt modelId="{14380614-3EAC-4736-BC66-A5A375356ABD}" type="pres">
      <dgm:prSet presAssocID="{F195D6F9-C10E-4CA2-A45E-D5D0380BD9B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482BD09-1C68-4A1E-A04E-73FF8A18999F}" srcId="{B66B9438-7801-4D05-A53E-B801B2EFC507}" destId="{F83FDC2D-23C9-4306-8574-0B2E34A18540}" srcOrd="0" destOrd="0" parTransId="{A3F68853-9BE6-4B93-B0FB-AF5F0208966B}" sibTransId="{6F3F8E0A-7267-4A14-ADEB-62278DB2ADFA}"/>
    <dgm:cxn modelId="{C7AA6112-FF62-4574-921E-117790222CA1}" type="presOf" srcId="{45C74176-068D-4849-82CA-0EEBB4AF7204}" destId="{7302E67F-DC34-4452-A123-EF2FD338D360}" srcOrd="0" destOrd="0" presId="urn:microsoft.com/office/officeart/2005/8/layout/vList2"/>
    <dgm:cxn modelId="{1B01D81A-B130-46C4-A4BA-79271AAB2B3C}" srcId="{B66B9438-7801-4D05-A53E-B801B2EFC507}" destId="{0855C6F5-2A65-458F-B73D-DF029205958D}" srcOrd="3" destOrd="0" parTransId="{7E57584E-887B-40E5-B88F-B4C8267EA23A}" sibTransId="{EBF7270B-7500-45A0-ADD6-9548E3F3D191}"/>
    <dgm:cxn modelId="{4C7A4C1D-8441-43F1-A2B6-21C816DBEA94}" srcId="{B66B9438-7801-4D05-A53E-B801B2EFC507}" destId="{F195D6F9-C10E-4CA2-A45E-D5D0380BD9B7}" srcOrd="4" destOrd="0" parTransId="{85C641C2-F14C-4387-AEFD-6A3B8A376860}" sibTransId="{BC9E7DF6-0639-48A5-84A3-70F005FF4D77}"/>
    <dgm:cxn modelId="{5411351F-D80B-479B-A19D-87785D7AC0DB}" type="presOf" srcId="{F195D6F9-C10E-4CA2-A45E-D5D0380BD9B7}" destId="{14380614-3EAC-4736-BC66-A5A375356ABD}" srcOrd="0" destOrd="0" presId="urn:microsoft.com/office/officeart/2005/8/layout/vList2"/>
    <dgm:cxn modelId="{FCD04E23-D687-4197-B4F3-A78A562BA492}" type="presOf" srcId="{0855C6F5-2A65-458F-B73D-DF029205958D}" destId="{0988062F-7E6C-4CF2-B95B-6DE98BA83AF8}" srcOrd="0" destOrd="0" presId="urn:microsoft.com/office/officeart/2005/8/layout/vList2"/>
    <dgm:cxn modelId="{A5F8E678-8215-4D5D-9384-B7DA24812EF8}" type="presOf" srcId="{F83FDC2D-23C9-4306-8574-0B2E34A18540}" destId="{32759B41-579F-42F0-9C36-6BCCB8559199}" srcOrd="0" destOrd="0" presId="urn:microsoft.com/office/officeart/2005/8/layout/vList2"/>
    <dgm:cxn modelId="{A3546499-C545-42ED-BC2E-09BADCD0A8F3}" type="presOf" srcId="{9346BF34-1912-44C4-B5AC-7AC45F92564F}" destId="{DB7C8034-EA8A-4F9D-AE7B-EF827562D574}" srcOrd="0" destOrd="0" presId="urn:microsoft.com/office/officeart/2005/8/layout/vList2"/>
    <dgm:cxn modelId="{5D891AAF-95A6-4327-9EB0-4F2531DA8AE5}" type="presOf" srcId="{B66B9438-7801-4D05-A53E-B801B2EFC507}" destId="{0E28FBA4-D9F9-4C0B-AD97-4F0F768729AD}" srcOrd="0" destOrd="0" presId="urn:microsoft.com/office/officeart/2005/8/layout/vList2"/>
    <dgm:cxn modelId="{7ED8BBBA-2F1A-4A39-959B-6C4A7781E293}" srcId="{B66B9438-7801-4D05-A53E-B801B2EFC507}" destId="{45C74176-068D-4849-82CA-0EEBB4AF7204}" srcOrd="2" destOrd="0" parTransId="{67CE53B7-4CE7-4050-8A8E-184A582C4225}" sibTransId="{490A387E-72DF-445D-90AA-CC7C66FCF857}"/>
    <dgm:cxn modelId="{BB6D35D9-6AE4-470A-A0D0-3830999E372F}" srcId="{B66B9438-7801-4D05-A53E-B801B2EFC507}" destId="{9346BF34-1912-44C4-B5AC-7AC45F92564F}" srcOrd="1" destOrd="0" parTransId="{FCDB5688-3346-4924-868C-3268B76A979D}" sibTransId="{36AC3121-3C56-4FF0-8FF3-91329408EF48}"/>
    <dgm:cxn modelId="{58162347-A188-4289-B068-DC038B191355}" type="presParOf" srcId="{0E28FBA4-D9F9-4C0B-AD97-4F0F768729AD}" destId="{32759B41-579F-42F0-9C36-6BCCB8559199}" srcOrd="0" destOrd="0" presId="urn:microsoft.com/office/officeart/2005/8/layout/vList2"/>
    <dgm:cxn modelId="{02F373EC-A816-4AF5-95C0-0D441A4A4B15}" type="presParOf" srcId="{0E28FBA4-D9F9-4C0B-AD97-4F0F768729AD}" destId="{5BEA96DE-3DB3-4499-97FE-4592B5487918}" srcOrd="1" destOrd="0" presId="urn:microsoft.com/office/officeart/2005/8/layout/vList2"/>
    <dgm:cxn modelId="{51140913-CFB5-4540-86CB-8CFCC55272D0}" type="presParOf" srcId="{0E28FBA4-D9F9-4C0B-AD97-4F0F768729AD}" destId="{DB7C8034-EA8A-4F9D-AE7B-EF827562D574}" srcOrd="2" destOrd="0" presId="urn:microsoft.com/office/officeart/2005/8/layout/vList2"/>
    <dgm:cxn modelId="{183FB226-595C-48CE-8323-E03BE2E500AD}" type="presParOf" srcId="{0E28FBA4-D9F9-4C0B-AD97-4F0F768729AD}" destId="{8BBA5F49-94BE-4C69-8CD5-93A8B138C876}" srcOrd="3" destOrd="0" presId="urn:microsoft.com/office/officeart/2005/8/layout/vList2"/>
    <dgm:cxn modelId="{60470B56-AA54-4CC3-A277-AA99CF7C0864}" type="presParOf" srcId="{0E28FBA4-D9F9-4C0B-AD97-4F0F768729AD}" destId="{7302E67F-DC34-4452-A123-EF2FD338D360}" srcOrd="4" destOrd="0" presId="urn:microsoft.com/office/officeart/2005/8/layout/vList2"/>
    <dgm:cxn modelId="{28F79BA9-7B60-4C0D-A686-DAA2E55E0F79}" type="presParOf" srcId="{0E28FBA4-D9F9-4C0B-AD97-4F0F768729AD}" destId="{45058802-0D24-41DA-899D-813EC9FFCBA3}" srcOrd="5" destOrd="0" presId="urn:microsoft.com/office/officeart/2005/8/layout/vList2"/>
    <dgm:cxn modelId="{895D216A-246C-4FC9-9483-971E929C916F}" type="presParOf" srcId="{0E28FBA4-D9F9-4C0B-AD97-4F0F768729AD}" destId="{0988062F-7E6C-4CF2-B95B-6DE98BA83AF8}" srcOrd="6" destOrd="0" presId="urn:microsoft.com/office/officeart/2005/8/layout/vList2"/>
    <dgm:cxn modelId="{5C15D3BC-96CD-4224-96DD-A8B57A0F081A}" type="presParOf" srcId="{0E28FBA4-D9F9-4C0B-AD97-4F0F768729AD}" destId="{93495EE5-D0CF-453C-94E3-2BD8FA57B917}" srcOrd="7" destOrd="0" presId="urn:microsoft.com/office/officeart/2005/8/layout/vList2"/>
    <dgm:cxn modelId="{E7995BC9-847D-4E9E-B0E3-9E329EFD0A1C}" type="presParOf" srcId="{0E28FBA4-D9F9-4C0B-AD97-4F0F768729AD}" destId="{14380614-3EAC-4736-BC66-A5A375356AB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D63AA0-4145-48C9-B1AA-A85E03A3AD9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384966F-2043-4A66-86DE-B6AB682777B2}">
      <dgm:prSet/>
      <dgm:spPr/>
      <dgm:t>
        <a:bodyPr/>
        <a:lstStyle/>
        <a:p>
          <a:r>
            <a:rPr lang="en-AU"/>
            <a:t>Health Care Homes</a:t>
          </a:r>
          <a:endParaRPr lang="en-US"/>
        </a:p>
      </dgm:t>
    </dgm:pt>
    <dgm:pt modelId="{0B5EE29C-31E0-434A-969D-F0B5E26C2E46}" type="parTrans" cxnId="{4A9278FD-AA91-4BC1-A914-F6E7D1342EDE}">
      <dgm:prSet/>
      <dgm:spPr/>
      <dgm:t>
        <a:bodyPr/>
        <a:lstStyle/>
        <a:p>
          <a:endParaRPr lang="en-US"/>
        </a:p>
      </dgm:t>
    </dgm:pt>
    <dgm:pt modelId="{EA25332F-2DD2-47B6-9E3D-EC0A255AD770}" type="sibTrans" cxnId="{4A9278FD-AA91-4BC1-A914-F6E7D1342EDE}">
      <dgm:prSet/>
      <dgm:spPr/>
      <dgm:t>
        <a:bodyPr/>
        <a:lstStyle/>
        <a:p>
          <a:endParaRPr lang="en-US"/>
        </a:p>
      </dgm:t>
    </dgm:pt>
    <dgm:pt modelId="{EA25F95D-AC1A-4B5A-9048-75EAECF24E3E}">
      <dgm:prSet/>
      <dgm:spPr/>
      <dgm:t>
        <a:bodyPr/>
        <a:lstStyle/>
        <a:p>
          <a:r>
            <a:rPr lang="en-AU"/>
            <a:t>MBS Review</a:t>
          </a:r>
          <a:endParaRPr lang="en-US"/>
        </a:p>
      </dgm:t>
    </dgm:pt>
    <dgm:pt modelId="{20C8BD5F-E1EF-467A-BA41-349D15BB4082}" type="parTrans" cxnId="{0091B681-4F02-46B7-84DF-83FA98C93DB6}">
      <dgm:prSet/>
      <dgm:spPr/>
      <dgm:t>
        <a:bodyPr/>
        <a:lstStyle/>
        <a:p>
          <a:endParaRPr lang="en-US"/>
        </a:p>
      </dgm:t>
    </dgm:pt>
    <dgm:pt modelId="{4A3BC57B-A6CC-4D06-BE59-F53653DF3584}" type="sibTrans" cxnId="{0091B681-4F02-46B7-84DF-83FA98C93DB6}">
      <dgm:prSet/>
      <dgm:spPr/>
      <dgm:t>
        <a:bodyPr/>
        <a:lstStyle/>
        <a:p>
          <a:endParaRPr lang="en-US"/>
        </a:p>
      </dgm:t>
    </dgm:pt>
    <dgm:pt modelId="{2953AB7E-329F-475E-989D-D8DDEFBAA198}">
      <dgm:prSet/>
      <dgm:spPr/>
      <dgm:t>
        <a:bodyPr/>
        <a:lstStyle/>
        <a:p>
          <a:r>
            <a:rPr lang="en-AU"/>
            <a:t>GP committee</a:t>
          </a:r>
          <a:endParaRPr lang="en-US"/>
        </a:p>
      </dgm:t>
    </dgm:pt>
    <dgm:pt modelId="{403D6373-E180-4FE1-A001-02F512D6B1C5}" type="parTrans" cxnId="{21FB006D-6B4C-49AB-A0CA-8F6B44EEB074}">
      <dgm:prSet/>
      <dgm:spPr/>
      <dgm:t>
        <a:bodyPr/>
        <a:lstStyle/>
        <a:p>
          <a:endParaRPr lang="en-US"/>
        </a:p>
      </dgm:t>
    </dgm:pt>
    <dgm:pt modelId="{BD735AE6-BB8A-427B-A69C-77BF91BC15FA}" type="sibTrans" cxnId="{21FB006D-6B4C-49AB-A0CA-8F6B44EEB074}">
      <dgm:prSet/>
      <dgm:spPr/>
      <dgm:t>
        <a:bodyPr/>
        <a:lstStyle/>
        <a:p>
          <a:endParaRPr lang="en-US"/>
        </a:p>
      </dgm:t>
    </dgm:pt>
    <dgm:pt modelId="{CE880164-CA28-4AF7-9B5A-A6342FCDFAAB}">
      <dgm:prSet/>
      <dgm:spPr/>
      <dgm:t>
        <a:bodyPr/>
        <a:lstStyle/>
        <a:p>
          <a:r>
            <a:rPr lang="en-AU"/>
            <a:t>Allied health committee</a:t>
          </a:r>
          <a:endParaRPr lang="en-US"/>
        </a:p>
      </dgm:t>
    </dgm:pt>
    <dgm:pt modelId="{8DCC6E73-31C6-4EA3-B510-3E3EFB058F17}" type="parTrans" cxnId="{A338AB36-2C45-492E-9AC4-BB91F127C183}">
      <dgm:prSet/>
      <dgm:spPr/>
      <dgm:t>
        <a:bodyPr/>
        <a:lstStyle/>
        <a:p>
          <a:endParaRPr lang="en-US"/>
        </a:p>
      </dgm:t>
    </dgm:pt>
    <dgm:pt modelId="{68C6A3F2-D423-42C9-B28A-7B6DB794F8A9}" type="sibTrans" cxnId="{A338AB36-2C45-492E-9AC4-BB91F127C183}">
      <dgm:prSet/>
      <dgm:spPr/>
      <dgm:t>
        <a:bodyPr/>
        <a:lstStyle/>
        <a:p>
          <a:endParaRPr lang="en-US"/>
        </a:p>
      </dgm:t>
    </dgm:pt>
    <dgm:pt modelId="{B44A276C-25A5-4484-98B3-2D1669B5D1C9}">
      <dgm:prSet/>
      <dgm:spPr/>
      <dgm:t>
        <a:bodyPr/>
        <a:lstStyle/>
        <a:p>
          <a:r>
            <a:rPr lang="en-AU"/>
            <a:t>Mental health committee</a:t>
          </a:r>
          <a:endParaRPr lang="en-US"/>
        </a:p>
      </dgm:t>
    </dgm:pt>
    <dgm:pt modelId="{2F525641-C454-445C-91E5-2619246BC1EE}" type="parTrans" cxnId="{7DCDE8C0-CF91-4637-90F8-A217A68E502E}">
      <dgm:prSet/>
      <dgm:spPr/>
      <dgm:t>
        <a:bodyPr/>
        <a:lstStyle/>
        <a:p>
          <a:endParaRPr lang="en-US"/>
        </a:p>
      </dgm:t>
    </dgm:pt>
    <dgm:pt modelId="{E9EB6121-E26C-4DDC-A023-D991FE03F559}" type="sibTrans" cxnId="{7DCDE8C0-CF91-4637-90F8-A217A68E502E}">
      <dgm:prSet/>
      <dgm:spPr/>
      <dgm:t>
        <a:bodyPr/>
        <a:lstStyle/>
        <a:p>
          <a:endParaRPr lang="en-US"/>
        </a:p>
      </dgm:t>
    </dgm:pt>
    <dgm:pt modelId="{3D7617D6-B389-4FD4-843D-79C82FFA50A8}">
      <dgm:prSet/>
      <dgm:spPr/>
      <dgm:t>
        <a:bodyPr/>
        <a:lstStyle/>
        <a:p>
          <a:r>
            <a:rPr lang="en-AU"/>
            <a:t>Guidelines</a:t>
          </a:r>
          <a:endParaRPr lang="en-US"/>
        </a:p>
      </dgm:t>
    </dgm:pt>
    <dgm:pt modelId="{4DD4E310-B400-4D02-99D6-A643597B7113}" type="parTrans" cxnId="{C4489432-CCFA-4448-A6EC-6A114CD168CB}">
      <dgm:prSet/>
      <dgm:spPr/>
      <dgm:t>
        <a:bodyPr/>
        <a:lstStyle/>
        <a:p>
          <a:endParaRPr lang="en-US"/>
        </a:p>
      </dgm:t>
    </dgm:pt>
    <dgm:pt modelId="{601F0C21-32C9-4FF5-A851-A1FD8F2324B4}" type="sibTrans" cxnId="{C4489432-CCFA-4448-A6EC-6A114CD168CB}">
      <dgm:prSet/>
      <dgm:spPr/>
      <dgm:t>
        <a:bodyPr/>
        <a:lstStyle/>
        <a:p>
          <a:endParaRPr lang="en-US"/>
        </a:p>
      </dgm:t>
    </dgm:pt>
    <dgm:pt modelId="{378087B4-FF95-4FA8-AF6D-F2F1072725CC}">
      <dgm:prSet/>
      <dgm:spPr/>
      <dgm:t>
        <a:bodyPr/>
        <a:lstStyle/>
        <a:p>
          <a:r>
            <a:rPr lang="en-AU"/>
            <a:t>RACGP and Diabetes Australia</a:t>
          </a:r>
          <a:endParaRPr lang="en-US"/>
        </a:p>
      </dgm:t>
    </dgm:pt>
    <dgm:pt modelId="{53993AB4-1F6D-47AA-BBA3-7009B43F5724}" type="parTrans" cxnId="{6FB32476-AD73-4680-B887-517A40CDF9D1}">
      <dgm:prSet/>
      <dgm:spPr/>
      <dgm:t>
        <a:bodyPr/>
        <a:lstStyle/>
        <a:p>
          <a:endParaRPr lang="en-US"/>
        </a:p>
      </dgm:t>
    </dgm:pt>
    <dgm:pt modelId="{892AFFBA-B40E-4408-8C7B-0EAEA942EB1D}" type="sibTrans" cxnId="{6FB32476-AD73-4680-B887-517A40CDF9D1}">
      <dgm:prSet/>
      <dgm:spPr/>
      <dgm:t>
        <a:bodyPr/>
        <a:lstStyle/>
        <a:p>
          <a:endParaRPr lang="en-US"/>
        </a:p>
      </dgm:t>
    </dgm:pt>
    <dgm:pt modelId="{183BFE20-6660-463A-9AF5-4B7A28685137}">
      <dgm:prSet/>
      <dgm:spPr/>
      <dgm:t>
        <a:bodyPr/>
        <a:lstStyle/>
        <a:p>
          <a:r>
            <a:rPr lang="en-AU"/>
            <a:t>National Heart Foundation</a:t>
          </a:r>
          <a:endParaRPr lang="en-US"/>
        </a:p>
      </dgm:t>
    </dgm:pt>
    <dgm:pt modelId="{D1BA09D3-234B-4032-A70C-0C1F5C9DE6F3}" type="parTrans" cxnId="{1F6FBF63-7ED4-49AC-B42C-E02D9156B242}">
      <dgm:prSet/>
      <dgm:spPr/>
      <dgm:t>
        <a:bodyPr/>
        <a:lstStyle/>
        <a:p>
          <a:endParaRPr lang="en-US"/>
        </a:p>
      </dgm:t>
    </dgm:pt>
    <dgm:pt modelId="{E3822FB1-3B4C-4000-8FA5-CE59502A2F02}" type="sibTrans" cxnId="{1F6FBF63-7ED4-49AC-B42C-E02D9156B242}">
      <dgm:prSet/>
      <dgm:spPr/>
      <dgm:t>
        <a:bodyPr/>
        <a:lstStyle/>
        <a:p>
          <a:endParaRPr lang="en-US"/>
        </a:p>
      </dgm:t>
    </dgm:pt>
    <dgm:pt modelId="{8749E645-1B1F-4247-AE5F-B40E6995AB00}" type="pres">
      <dgm:prSet presAssocID="{A1D63AA0-4145-48C9-B1AA-A85E03A3AD98}" presName="linear" presStyleCnt="0">
        <dgm:presLayoutVars>
          <dgm:dir/>
          <dgm:animLvl val="lvl"/>
          <dgm:resizeHandles val="exact"/>
        </dgm:presLayoutVars>
      </dgm:prSet>
      <dgm:spPr/>
    </dgm:pt>
    <dgm:pt modelId="{4D044FB4-BC0C-4D8F-AC0F-6E08AA9928C4}" type="pres">
      <dgm:prSet presAssocID="{4384966F-2043-4A66-86DE-B6AB682777B2}" presName="parentLin" presStyleCnt="0"/>
      <dgm:spPr/>
    </dgm:pt>
    <dgm:pt modelId="{38663149-7A66-402B-9FE9-121D1EA5F520}" type="pres">
      <dgm:prSet presAssocID="{4384966F-2043-4A66-86DE-B6AB682777B2}" presName="parentLeftMargin" presStyleLbl="node1" presStyleIdx="0" presStyleCnt="3"/>
      <dgm:spPr/>
    </dgm:pt>
    <dgm:pt modelId="{EF7236A3-8D8F-44B6-B3BC-D6C1F6C2680A}" type="pres">
      <dgm:prSet presAssocID="{4384966F-2043-4A66-86DE-B6AB682777B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DB371CF-9A5A-4A36-83C0-EBF71F44783F}" type="pres">
      <dgm:prSet presAssocID="{4384966F-2043-4A66-86DE-B6AB682777B2}" presName="negativeSpace" presStyleCnt="0"/>
      <dgm:spPr/>
    </dgm:pt>
    <dgm:pt modelId="{7075196D-5A39-4078-AFA0-4494CEACCB2D}" type="pres">
      <dgm:prSet presAssocID="{4384966F-2043-4A66-86DE-B6AB682777B2}" presName="childText" presStyleLbl="conFgAcc1" presStyleIdx="0" presStyleCnt="3">
        <dgm:presLayoutVars>
          <dgm:bulletEnabled val="1"/>
        </dgm:presLayoutVars>
      </dgm:prSet>
      <dgm:spPr/>
    </dgm:pt>
    <dgm:pt modelId="{C967B51E-7611-42C2-B128-E2CE9BE8AA5B}" type="pres">
      <dgm:prSet presAssocID="{EA25332F-2DD2-47B6-9E3D-EC0A255AD770}" presName="spaceBetweenRectangles" presStyleCnt="0"/>
      <dgm:spPr/>
    </dgm:pt>
    <dgm:pt modelId="{DA16496A-25F0-4FEB-BF53-C268FA5A0288}" type="pres">
      <dgm:prSet presAssocID="{EA25F95D-AC1A-4B5A-9048-75EAECF24E3E}" presName="parentLin" presStyleCnt="0"/>
      <dgm:spPr/>
    </dgm:pt>
    <dgm:pt modelId="{558664B1-1093-4240-985E-DAA92BA37465}" type="pres">
      <dgm:prSet presAssocID="{EA25F95D-AC1A-4B5A-9048-75EAECF24E3E}" presName="parentLeftMargin" presStyleLbl="node1" presStyleIdx="0" presStyleCnt="3"/>
      <dgm:spPr/>
    </dgm:pt>
    <dgm:pt modelId="{774AF9CB-9A87-425A-B964-880EAB099C94}" type="pres">
      <dgm:prSet presAssocID="{EA25F95D-AC1A-4B5A-9048-75EAECF24E3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27874E3-A755-4E56-B99B-80AB42DC47A1}" type="pres">
      <dgm:prSet presAssocID="{EA25F95D-AC1A-4B5A-9048-75EAECF24E3E}" presName="negativeSpace" presStyleCnt="0"/>
      <dgm:spPr/>
    </dgm:pt>
    <dgm:pt modelId="{BEF21467-CB30-4D36-AFA6-5CE6C235BB7A}" type="pres">
      <dgm:prSet presAssocID="{EA25F95D-AC1A-4B5A-9048-75EAECF24E3E}" presName="childText" presStyleLbl="conFgAcc1" presStyleIdx="1" presStyleCnt="3">
        <dgm:presLayoutVars>
          <dgm:bulletEnabled val="1"/>
        </dgm:presLayoutVars>
      </dgm:prSet>
      <dgm:spPr/>
    </dgm:pt>
    <dgm:pt modelId="{7A9F4730-1E35-4739-A0DA-02C574E440F7}" type="pres">
      <dgm:prSet presAssocID="{4A3BC57B-A6CC-4D06-BE59-F53653DF3584}" presName="spaceBetweenRectangles" presStyleCnt="0"/>
      <dgm:spPr/>
    </dgm:pt>
    <dgm:pt modelId="{7A98238F-79A2-462F-ADB8-3961DE668ECD}" type="pres">
      <dgm:prSet presAssocID="{3D7617D6-B389-4FD4-843D-79C82FFA50A8}" presName="parentLin" presStyleCnt="0"/>
      <dgm:spPr/>
    </dgm:pt>
    <dgm:pt modelId="{231B7B3D-C153-4741-8F52-23B01ED7E76E}" type="pres">
      <dgm:prSet presAssocID="{3D7617D6-B389-4FD4-843D-79C82FFA50A8}" presName="parentLeftMargin" presStyleLbl="node1" presStyleIdx="1" presStyleCnt="3"/>
      <dgm:spPr/>
    </dgm:pt>
    <dgm:pt modelId="{918285A0-8DA8-4D5F-9C75-CED27774F555}" type="pres">
      <dgm:prSet presAssocID="{3D7617D6-B389-4FD4-843D-79C82FFA50A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8313DD9-A1D2-4D7B-A0E4-E23DC52E79BC}" type="pres">
      <dgm:prSet presAssocID="{3D7617D6-B389-4FD4-843D-79C82FFA50A8}" presName="negativeSpace" presStyleCnt="0"/>
      <dgm:spPr/>
    </dgm:pt>
    <dgm:pt modelId="{9CEFBA8B-AD55-458C-BBD6-01D9B998F8BF}" type="pres">
      <dgm:prSet presAssocID="{3D7617D6-B389-4FD4-843D-79C82FFA50A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8346903-309C-417B-86B5-8DC6D7735CC8}" type="presOf" srcId="{B44A276C-25A5-4484-98B3-2D1669B5D1C9}" destId="{BEF21467-CB30-4D36-AFA6-5CE6C235BB7A}" srcOrd="0" destOrd="2" presId="urn:microsoft.com/office/officeart/2005/8/layout/list1"/>
    <dgm:cxn modelId="{73526408-E85B-4C27-84FF-FDE1740886F5}" type="presOf" srcId="{A1D63AA0-4145-48C9-B1AA-A85E03A3AD98}" destId="{8749E645-1B1F-4247-AE5F-B40E6995AB00}" srcOrd="0" destOrd="0" presId="urn:microsoft.com/office/officeart/2005/8/layout/list1"/>
    <dgm:cxn modelId="{36FE5310-6D25-4FB4-9F85-08D49F84A0CE}" type="presOf" srcId="{4384966F-2043-4A66-86DE-B6AB682777B2}" destId="{38663149-7A66-402B-9FE9-121D1EA5F520}" srcOrd="0" destOrd="0" presId="urn:microsoft.com/office/officeart/2005/8/layout/list1"/>
    <dgm:cxn modelId="{60A24124-B06B-42F2-8FE9-7BB66F8271EC}" type="presOf" srcId="{3D7617D6-B389-4FD4-843D-79C82FFA50A8}" destId="{231B7B3D-C153-4741-8F52-23B01ED7E76E}" srcOrd="0" destOrd="0" presId="urn:microsoft.com/office/officeart/2005/8/layout/list1"/>
    <dgm:cxn modelId="{C4489432-CCFA-4448-A6EC-6A114CD168CB}" srcId="{A1D63AA0-4145-48C9-B1AA-A85E03A3AD98}" destId="{3D7617D6-B389-4FD4-843D-79C82FFA50A8}" srcOrd="2" destOrd="0" parTransId="{4DD4E310-B400-4D02-99D6-A643597B7113}" sibTransId="{601F0C21-32C9-4FF5-A851-A1FD8F2324B4}"/>
    <dgm:cxn modelId="{A338AB36-2C45-492E-9AC4-BB91F127C183}" srcId="{EA25F95D-AC1A-4B5A-9048-75EAECF24E3E}" destId="{CE880164-CA28-4AF7-9B5A-A6342FCDFAAB}" srcOrd="1" destOrd="0" parTransId="{8DCC6E73-31C6-4EA3-B510-3E3EFB058F17}" sibTransId="{68C6A3F2-D423-42C9-B28A-7B6DB794F8A9}"/>
    <dgm:cxn modelId="{AA07343E-EA9F-47E5-BF92-10EE837BF4C3}" type="presOf" srcId="{EA25F95D-AC1A-4B5A-9048-75EAECF24E3E}" destId="{558664B1-1093-4240-985E-DAA92BA37465}" srcOrd="0" destOrd="0" presId="urn:microsoft.com/office/officeart/2005/8/layout/list1"/>
    <dgm:cxn modelId="{1F6FBF63-7ED4-49AC-B42C-E02D9156B242}" srcId="{3D7617D6-B389-4FD4-843D-79C82FFA50A8}" destId="{183BFE20-6660-463A-9AF5-4B7A28685137}" srcOrd="1" destOrd="0" parTransId="{D1BA09D3-234B-4032-A70C-0C1F5C9DE6F3}" sibTransId="{E3822FB1-3B4C-4000-8FA5-CE59502A2F02}"/>
    <dgm:cxn modelId="{21FB006D-6B4C-49AB-A0CA-8F6B44EEB074}" srcId="{EA25F95D-AC1A-4B5A-9048-75EAECF24E3E}" destId="{2953AB7E-329F-475E-989D-D8DDEFBAA198}" srcOrd="0" destOrd="0" parTransId="{403D6373-E180-4FE1-A001-02F512D6B1C5}" sibTransId="{BD735AE6-BB8A-427B-A69C-77BF91BC15FA}"/>
    <dgm:cxn modelId="{FA9B6851-CA2C-4429-AB8E-43A79BA4A93A}" type="presOf" srcId="{EA25F95D-AC1A-4B5A-9048-75EAECF24E3E}" destId="{774AF9CB-9A87-425A-B964-880EAB099C94}" srcOrd="1" destOrd="0" presId="urn:microsoft.com/office/officeart/2005/8/layout/list1"/>
    <dgm:cxn modelId="{B9F0E672-0C52-4150-8F27-1E65647535A5}" type="presOf" srcId="{183BFE20-6660-463A-9AF5-4B7A28685137}" destId="{9CEFBA8B-AD55-458C-BBD6-01D9B998F8BF}" srcOrd="0" destOrd="1" presId="urn:microsoft.com/office/officeart/2005/8/layout/list1"/>
    <dgm:cxn modelId="{6FB32476-AD73-4680-B887-517A40CDF9D1}" srcId="{3D7617D6-B389-4FD4-843D-79C82FFA50A8}" destId="{378087B4-FF95-4FA8-AF6D-F2F1072725CC}" srcOrd="0" destOrd="0" parTransId="{53993AB4-1F6D-47AA-BBA3-7009B43F5724}" sibTransId="{892AFFBA-B40E-4408-8C7B-0EAEA942EB1D}"/>
    <dgm:cxn modelId="{AA9BAA7A-A856-4F6F-A643-C9DDD5BB1876}" type="presOf" srcId="{CE880164-CA28-4AF7-9B5A-A6342FCDFAAB}" destId="{BEF21467-CB30-4D36-AFA6-5CE6C235BB7A}" srcOrd="0" destOrd="1" presId="urn:microsoft.com/office/officeart/2005/8/layout/list1"/>
    <dgm:cxn modelId="{0091B681-4F02-46B7-84DF-83FA98C93DB6}" srcId="{A1D63AA0-4145-48C9-B1AA-A85E03A3AD98}" destId="{EA25F95D-AC1A-4B5A-9048-75EAECF24E3E}" srcOrd="1" destOrd="0" parTransId="{20C8BD5F-E1EF-467A-BA41-349D15BB4082}" sibTransId="{4A3BC57B-A6CC-4D06-BE59-F53653DF3584}"/>
    <dgm:cxn modelId="{D6755C9B-5B71-47C3-B2D5-BAC4AD5CF968}" type="presOf" srcId="{3D7617D6-B389-4FD4-843D-79C82FFA50A8}" destId="{918285A0-8DA8-4D5F-9C75-CED27774F555}" srcOrd="1" destOrd="0" presId="urn:microsoft.com/office/officeart/2005/8/layout/list1"/>
    <dgm:cxn modelId="{7DCDE8C0-CF91-4637-90F8-A217A68E502E}" srcId="{EA25F95D-AC1A-4B5A-9048-75EAECF24E3E}" destId="{B44A276C-25A5-4484-98B3-2D1669B5D1C9}" srcOrd="2" destOrd="0" parTransId="{2F525641-C454-445C-91E5-2619246BC1EE}" sibTransId="{E9EB6121-E26C-4DDC-A023-D991FE03F559}"/>
    <dgm:cxn modelId="{FD41D7C1-D931-4DB4-BC4C-DFE8F4BB1244}" type="presOf" srcId="{378087B4-FF95-4FA8-AF6D-F2F1072725CC}" destId="{9CEFBA8B-AD55-458C-BBD6-01D9B998F8BF}" srcOrd="0" destOrd="0" presId="urn:microsoft.com/office/officeart/2005/8/layout/list1"/>
    <dgm:cxn modelId="{4C226DDF-0142-443F-BBD7-23154E330D4E}" type="presOf" srcId="{4384966F-2043-4A66-86DE-B6AB682777B2}" destId="{EF7236A3-8D8F-44B6-B3BC-D6C1F6C2680A}" srcOrd="1" destOrd="0" presId="urn:microsoft.com/office/officeart/2005/8/layout/list1"/>
    <dgm:cxn modelId="{46C06DDF-F35D-4657-A1A8-7D04E0DABA9C}" type="presOf" srcId="{2953AB7E-329F-475E-989D-D8DDEFBAA198}" destId="{BEF21467-CB30-4D36-AFA6-5CE6C235BB7A}" srcOrd="0" destOrd="0" presId="urn:microsoft.com/office/officeart/2005/8/layout/list1"/>
    <dgm:cxn modelId="{4A9278FD-AA91-4BC1-A914-F6E7D1342EDE}" srcId="{A1D63AA0-4145-48C9-B1AA-A85E03A3AD98}" destId="{4384966F-2043-4A66-86DE-B6AB682777B2}" srcOrd="0" destOrd="0" parTransId="{0B5EE29C-31E0-434A-969D-F0B5E26C2E46}" sibTransId="{EA25332F-2DD2-47B6-9E3D-EC0A255AD770}"/>
    <dgm:cxn modelId="{52CBF2FC-27BF-491F-9AF2-2091DD2481E5}" type="presParOf" srcId="{8749E645-1B1F-4247-AE5F-B40E6995AB00}" destId="{4D044FB4-BC0C-4D8F-AC0F-6E08AA9928C4}" srcOrd="0" destOrd="0" presId="urn:microsoft.com/office/officeart/2005/8/layout/list1"/>
    <dgm:cxn modelId="{5E9AB9BC-5F17-4987-BAEC-EB1B6B02FEB9}" type="presParOf" srcId="{4D044FB4-BC0C-4D8F-AC0F-6E08AA9928C4}" destId="{38663149-7A66-402B-9FE9-121D1EA5F520}" srcOrd="0" destOrd="0" presId="urn:microsoft.com/office/officeart/2005/8/layout/list1"/>
    <dgm:cxn modelId="{B5B7A245-F0FB-4377-8554-EDC4E814A8E3}" type="presParOf" srcId="{4D044FB4-BC0C-4D8F-AC0F-6E08AA9928C4}" destId="{EF7236A3-8D8F-44B6-B3BC-D6C1F6C2680A}" srcOrd="1" destOrd="0" presId="urn:microsoft.com/office/officeart/2005/8/layout/list1"/>
    <dgm:cxn modelId="{089BE197-2213-4909-B424-605601411D23}" type="presParOf" srcId="{8749E645-1B1F-4247-AE5F-B40E6995AB00}" destId="{EDB371CF-9A5A-4A36-83C0-EBF71F44783F}" srcOrd="1" destOrd="0" presId="urn:microsoft.com/office/officeart/2005/8/layout/list1"/>
    <dgm:cxn modelId="{556BE9BF-2351-4DAB-B098-E112FADF6281}" type="presParOf" srcId="{8749E645-1B1F-4247-AE5F-B40E6995AB00}" destId="{7075196D-5A39-4078-AFA0-4494CEACCB2D}" srcOrd="2" destOrd="0" presId="urn:microsoft.com/office/officeart/2005/8/layout/list1"/>
    <dgm:cxn modelId="{A83601B1-4FB0-4ED9-AC12-F51CE9E668E0}" type="presParOf" srcId="{8749E645-1B1F-4247-AE5F-B40E6995AB00}" destId="{C967B51E-7611-42C2-B128-E2CE9BE8AA5B}" srcOrd="3" destOrd="0" presId="urn:microsoft.com/office/officeart/2005/8/layout/list1"/>
    <dgm:cxn modelId="{D8601595-A397-45F3-996F-B51270EF0C39}" type="presParOf" srcId="{8749E645-1B1F-4247-AE5F-B40E6995AB00}" destId="{DA16496A-25F0-4FEB-BF53-C268FA5A0288}" srcOrd="4" destOrd="0" presId="urn:microsoft.com/office/officeart/2005/8/layout/list1"/>
    <dgm:cxn modelId="{3C63EFB0-897E-4232-B3C6-EBD48A5BDFF1}" type="presParOf" srcId="{DA16496A-25F0-4FEB-BF53-C268FA5A0288}" destId="{558664B1-1093-4240-985E-DAA92BA37465}" srcOrd="0" destOrd="0" presId="urn:microsoft.com/office/officeart/2005/8/layout/list1"/>
    <dgm:cxn modelId="{6207D77D-DFB4-4FB9-BBC8-ED2485B69858}" type="presParOf" srcId="{DA16496A-25F0-4FEB-BF53-C268FA5A0288}" destId="{774AF9CB-9A87-425A-B964-880EAB099C94}" srcOrd="1" destOrd="0" presId="urn:microsoft.com/office/officeart/2005/8/layout/list1"/>
    <dgm:cxn modelId="{ECA92209-4E61-4EF9-A02D-94B6FB26D45B}" type="presParOf" srcId="{8749E645-1B1F-4247-AE5F-B40E6995AB00}" destId="{F27874E3-A755-4E56-B99B-80AB42DC47A1}" srcOrd="5" destOrd="0" presId="urn:microsoft.com/office/officeart/2005/8/layout/list1"/>
    <dgm:cxn modelId="{A36E1611-8B07-43BC-A723-C02842E67E1F}" type="presParOf" srcId="{8749E645-1B1F-4247-AE5F-B40E6995AB00}" destId="{BEF21467-CB30-4D36-AFA6-5CE6C235BB7A}" srcOrd="6" destOrd="0" presId="urn:microsoft.com/office/officeart/2005/8/layout/list1"/>
    <dgm:cxn modelId="{5FD33326-4C9B-4F6F-B252-79D8AE4AF8BD}" type="presParOf" srcId="{8749E645-1B1F-4247-AE5F-B40E6995AB00}" destId="{7A9F4730-1E35-4739-A0DA-02C574E440F7}" srcOrd="7" destOrd="0" presId="urn:microsoft.com/office/officeart/2005/8/layout/list1"/>
    <dgm:cxn modelId="{407E80D9-226A-4D59-85D5-0D08BFB5F5FD}" type="presParOf" srcId="{8749E645-1B1F-4247-AE5F-B40E6995AB00}" destId="{7A98238F-79A2-462F-ADB8-3961DE668ECD}" srcOrd="8" destOrd="0" presId="urn:microsoft.com/office/officeart/2005/8/layout/list1"/>
    <dgm:cxn modelId="{783B6C22-6F5F-4A91-874F-93B461172DC2}" type="presParOf" srcId="{7A98238F-79A2-462F-ADB8-3961DE668ECD}" destId="{231B7B3D-C153-4741-8F52-23B01ED7E76E}" srcOrd="0" destOrd="0" presId="urn:microsoft.com/office/officeart/2005/8/layout/list1"/>
    <dgm:cxn modelId="{FEECF19A-E49E-4C24-AEC8-6F24315355EA}" type="presParOf" srcId="{7A98238F-79A2-462F-ADB8-3961DE668ECD}" destId="{918285A0-8DA8-4D5F-9C75-CED27774F555}" srcOrd="1" destOrd="0" presId="urn:microsoft.com/office/officeart/2005/8/layout/list1"/>
    <dgm:cxn modelId="{6C9B16A5-7405-4555-81D8-63D6ED0F3074}" type="presParOf" srcId="{8749E645-1B1F-4247-AE5F-B40E6995AB00}" destId="{A8313DD9-A1D2-4D7B-A0E4-E23DC52E79BC}" srcOrd="9" destOrd="0" presId="urn:microsoft.com/office/officeart/2005/8/layout/list1"/>
    <dgm:cxn modelId="{4450B85E-B6C9-4584-89AD-B6C571C0EDD0}" type="presParOf" srcId="{8749E645-1B1F-4247-AE5F-B40E6995AB00}" destId="{9CEFBA8B-AD55-458C-BBD6-01D9B998F8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44A519-FA12-46C9-BFA2-C662365305C7}">
      <dsp:nvSpPr>
        <dsp:cNvPr id="0" name=""/>
        <dsp:cNvSpPr/>
      </dsp:nvSpPr>
      <dsp:spPr>
        <a:xfrm>
          <a:off x="0" y="1167795"/>
          <a:ext cx="7482114" cy="2992845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DF76A-3FB8-445A-8925-7B7B1645E4B5}">
      <dsp:nvSpPr>
        <dsp:cNvPr id="0" name=""/>
        <dsp:cNvSpPr/>
      </dsp:nvSpPr>
      <dsp:spPr>
        <a:xfrm>
          <a:off x="897853" y="1691543"/>
          <a:ext cx="2469097" cy="14664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2240" rIns="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000" kern="1200" dirty="0"/>
            <a:t>Depression</a:t>
          </a:r>
        </a:p>
      </dsp:txBody>
      <dsp:txXfrm>
        <a:off x="897853" y="1691543"/>
        <a:ext cx="2469097" cy="1466494"/>
      </dsp:txXfrm>
    </dsp:sp>
    <dsp:sp modelId="{5C4F2276-3BDE-4540-A336-1F76C991B131}">
      <dsp:nvSpPr>
        <dsp:cNvPr id="0" name=""/>
        <dsp:cNvSpPr/>
      </dsp:nvSpPr>
      <dsp:spPr>
        <a:xfrm>
          <a:off x="3741057" y="2170398"/>
          <a:ext cx="2918024" cy="14664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2240" rIns="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000" kern="1200" dirty="0"/>
            <a:t>Heart Disease or Diabetes</a:t>
          </a:r>
        </a:p>
      </dsp:txBody>
      <dsp:txXfrm>
        <a:off x="3741057" y="2170398"/>
        <a:ext cx="2918024" cy="14664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ACA43-221A-4348-9FD7-ADD2ADF54769}">
      <dsp:nvSpPr>
        <dsp:cNvPr id="0" name=""/>
        <dsp:cNvSpPr/>
      </dsp:nvSpPr>
      <dsp:spPr>
        <a:xfrm>
          <a:off x="0" y="733437"/>
          <a:ext cx="6513603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312420" rIns="50552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00" kern="1200"/>
            <a:t>Depression score (PHQ-9 questionnaire)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00" kern="1200" dirty="0"/>
            <a:t>Over the counter medication list</a:t>
          </a:r>
          <a:endParaRPr lang="en-US" sz="1500" kern="1200" dirty="0"/>
        </a:p>
      </dsp:txBody>
      <dsp:txXfrm>
        <a:off x="0" y="733437"/>
        <a:ext cx="6513603" cy="874125"/>
      </dsp:txXfrm>
    </dsp:sp>
    <dsp:sp modelId="{6C9927F2-9A26-4F6F-8C21-E4B7A4699E5D}">
      <dsp:nvSpPr>
        <dsp:cNvPr id="0" name=""/>
        <dsp:cNvSpPr/>
      </dsp:nvSpPr>
      <dsp:spPr>
        <a:xfrm>
          <a:off x="325680" y="512037"/>
          <a:ext cx="4559522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Waiting room survey</a:t>
          </a:r>
          <a:endParaRPr lang="en-US" sz="1500" kern="1200"/>
        </a:p>
      </dsp:txBody>
      <dsp:txXfrm>
        <a:off x="347296" y="533653"/>
        <a:ext cx="4516290" cy="399568"/>
      </dsp:txXfrm>
    </dsp:sp>
    <dsp:sp modelId="{0EABE8E4-0CEF-4A88-B16C-3AC3DCD14104}">
      <dsp:nvSpPr>
        <dsp:cNvPr id="0" name=""/>
        <dsp:cNvSpPr/>
      </dsp:nvSpPr>
      <dsp:spPr>
        <a:xfrm>
          <a:off x="0" y="1909962"/>
          <a:ext cx="6513603" cy="1606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312420" rIns="50552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00" kern="1200"/>
            <a:t>Physical measures and review of pathology results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00" kern="1200"/>
            <a:t>Review of psycho-social risks using PHQ-9 responses, etc.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00" kern="1200"/>
            <a:t>Review of lifestyle factors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00" kern="1200"/>
            <a:t>Discuss and develop up to three personal goals based on findings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00" kern="1200"/>
            <a:t>Case-management tasks, such as referrals, recall date</a:t>
          </a:r>
          <a:endParaRPr lang="en-US" sz="1500" kern="1200"/>
        </a:p>
      </dsp:txBody>
      <dsp:txXfrm>
        <a:off x="0" y="1909962"/>
        <a:ext cx="6513603" cy="1606500"/>
      </dsp:txXfrm>
    </dsp:sp>
    <dsp:sp modelId="{E645BDA0-5B9F-4E2B-889D-4E7BB7538066}">
      <dsp:nvSpPr>
        <dsp:cNvPr id="0" name=""/>
        <dsp:cNvSpPr/>
      </dsp:nvSpPr>
      <dsp:spPr>
        <a:xfrm>
          <a:off x="325680" y="1688563"/>
          <a:ext cx="4559522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45-minute nurse consult</a:t>
          </a:r>
          <a:endParaRPr lang="en-US" sz="1500" kern="1200"/>
        </a:p>
      </dsp:txBody>
      <dsp:txXfrm>
        <a:off x="347296" y="1710179"/>
        <a:ext cx="4516290" cy="399568"/>
      </dsp:txXfrm>
    </dsp:sp>
    <dsp:sp modelId="{32BDCBE5-EDB4-44B8-998F-4581DC434AA5}">
      <dsp:nvSpPr>
        <dsp:cNvPr id="0" name=""/>
        <dsp:cNvSpPr/>
      </dsp:nvSpPr>
      <dsp:spPr>
        <a:xfrm>
          <a:off x="0" y="3818863"/>
          <a:ext cx="6513603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312420" rIns="50552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00" kern="1200"/>
            <a:t>Clinical management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00" kern="1200"/>
            <a:t>Completion of GP management plan, mental health plan</a:t>
          </a:r>
          <a:endParaRPr lang="en-US" sz="1500" kern="1200"/>
        </a:p>
      </dsp:txBody>
      <dsp:txXfrm>
        <a:off x="0" y="3818863"/>
        <a:ext cx="6513603" cy="874125"/>
      </dsp:txXfrm>
    </dsp:sp>
    <dsp:sp modelId="{6B55D93A-E535-442E-8566-DE20113C3F33}">
      <dsp:nvSpPr>
        <dsp:cNvPr id="0" name=""/>
        <dsp:cNvSpPr/>
      </dsp:nvSpPr>
      <dsp:spPr>
        <a:xfrm>
          <a:off x="325680" y="3597463"/>
          <a:ext cx="4559522" cy="442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15-minute GP consult</a:t>
          </a:r>
          <a:endParaRPr lang="en-US" sz="1500" kern="1200"/>
        </a:p>
      </dsp:txBody>
      <dsp:txXfrm>
        <a:off x="347296" y="3619079"/>
        <a:ext cx="4516290" cy="399568"/>
      </dsp:txXfrm>
    </dsp:sp>
    <dsp:sp modelId="{C77AAC18-10B2-423B-A904-B989C3D083A5}">
      <dsp:nvSpPr>
        <dsp:cNvPr id="0" name=""/>
        <dsp:cNvSpPr/>
      </dsp:nvSpPr>
      <dsp:spPr>
        <a:xfrm>
          <a:off x="0" y="4995388"/>
          <a:ext cx="651360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44FEA6-716D-4B09-B098-EE6EE1D0ED7D}">
      <dsp:nvSpPr>
        <dsp:cNvPr id="0" name=""/>
        <dsp:cNvSpPr/>
      </dsp:nvSpPr>
      <dsp:spPr>
        <a:xfrm>
          <a:off x="325680" y="4773988"/>
          <a:ext cx="4559522" cy="442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Recall at 3 months – update plan, re-negotiate goals</a:t>
          </a:r>
          <a:endParaRPr lang="en-US" sz="1500" kern="1200"/>
        </a:p>
      </dsp:txBody>
      <dsp:txXfrm>
        <a:off x="347296" y="4795604"/>
        <a:ext cx="4516290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59B41-579F-42F0-9C36-6BCCB8559199}">
      <dsp:nvSpPr>
        <dsp:cNvPr id="0" name=""/>
        <dsp:cNvSpPr/>
      </dsp:nvSpPr>
      <dsp:spPr>
        <a:xfrm>
          <a:off x="0" y="474458"/>
          <a:ext cx="6089650" cy="8739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Depression reduced (from 10.7 to 7.1 on PHQ9)</a:t>
          </a:r>
        </a:p>
      </dsp:txBody>
      <dsp:txXfrm>
        <a:off x="42663" y="517121"/>
        <a:ext cx="6004324" cy="788627"/>
      </dsp:txXfrm>
    </dsp:sp>
    <dsp:sp modelId="{DB7C8034-EA8A-4F9D-AE7B-EF827562D574}">
      <dsp:nvSpPr>
        <dsp:cNvPr id="0" name=""/>
        <dsp:cNvSpPr/>
      </dsp:nvSpPr>
      <dsp:spPr>
        <a:xfrm>
          <a:off x="0" y="1411772"/>
          <a:ext cx="6089650" cy="8739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Cardiovascular risk reduced (from 27.4% to 24.8%)</a:t>
          </a:r>
        </a:p>
      </dsp:txBody>
      <dsp:txXfrm>
        <a:off x="42663" y="1454435"/>
        <a:ext cx="6004324" cy="788627"/>
      </dsp:txXfrm>
    </dsp:sp>
    <dsp:sp modelId="{7302E67F-DC34-4452-A123-EF2FD338D360}">
      <dsp:nvSpPr>
        <dsp:cNvPr id="0" name=""/>
        <dsp:cNvSpPr/>
      </dsp:nvSpPr>
      <dsp:spPr>
        <a:xfrm>
          <a:off x="0" y="2349085"/>
          <a:ext cx="6089650" cy="87395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Exercising (from 41% to 60%)</a:t>
          </a:r>
        </a:p>
      </dsp:txBody>
      <dsp:txXfrm>
        <a:off x="42663" y="2391748"/>
        <a:ext cx="6004324" cy="788627"/>
      </dsp:txXfrm>
    </dsp:sp>
    <dsp:sp modelId="{0988062F-7E6C-4CF2-B95B-6DE98BA83AF8}">
      <dsp:nvSpPr>
        <dsp:cNvPr id="0" name=""/>
        <dsp:cNvSpPr/>
      </dsp:nvSpPr>
      <dsp:spPr>
        <a:xfrm>
          <a:off x="0" y="3286399"/>
          <a:ext cx="6089650" cy="8739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Goal setting and case-management activities increased (81% goals achieved, 14% re-negotiated)</a:t>
          </a:r>
        </a:p>
      </dsp:txBody>
      <dsp:txXfrm>
        <a:off x="42663" y="3329062"/>
        <a:ext cx="6004324" cy="788627"/>
      </dsp:txXfrm>
    </dsp:sp>
    <dsp:sp modelId="{14380614-3EAC-4736-BC66-A5A375356ABD}">
      <dsp:nvSpPr>
        <dsp:cNvPr id="0" name=""/>
        <dsp:cNvSpPr/>
      </dsp:nvSpPr>
      <dsp:spPr>
        <a:xfrm>
          <a:off x="0" y="4223712"/>
          <a:ext cx="6089650" cy="87395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Adherence to “best practice” guidelines</a:t>
          </a:r>
        </a:p>
      </dsp:txBody>
      <dsp:txXfrm>
        <a:off x="42663" y="4266375"/>
        <a:ext cx="6004324" cy="7886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5196D-5A39-4078-AFA0-4494CEACCB2D}">
      <dsp:nvSpPr>
        <dsp:cNvPr id="0" name=""/>
        <dsp:cNvSpPr/>
      </dsp:nvSpPr>
      <dsp:spPr>
        <a:xfrm>
          <a:off x="0" y="450140"/>
          <a:ext cx="6513603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7236A3-8D8F-44B6-B3BC-D6C1F6C2680A}">
      <dsp:nvSpPr>
        <dsp:cNvPr id="0" name=""/>
        <dsp:cNvSpPr/>
      </dsp:nvSpPr>
      <dsp:spPr>
        <a:xfrm>
          <a:off x="325680" y="51620"/>
          <a:ext cx="4559522" cy="797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kern="1200"/>
            <a:t>Health Care Homes</a:t>
          </a:r>
          <a:endParaRPr lang="en-US" sz="2700" kern="1200"/>
        </a:p>
      </dsp:txBody>
      <dsp:txXfrm>
        <a:off x="364588" y="90528"/>
        <a:ext cx="4481706" cy="719224"/>
      </dsp:txXfrm>
    </dsp:sp>
    <dsp:sp modelId="{BEF21467-CB30-4D36-AFA6-5CE6C235BB7A}">
      <dsp:nvSpPr>
        <dsp:cNvPr id="0" name=""/>
        <dsp:cNvSpPr/>
      </dsp:nvSpPr>
      <dsp:spPr>
        <a:xfrm>
          <a:off x="0" y="1674860"/>
          <a:ext cx="6513603" cy="204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562356" rIns="505528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700" kern="1200"/>
            <a:t>GP committee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700" kern="1200"/>
            <a:t>Allied health committee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700" kern="1200"/>
            <a:t>Mental health committee</a:t>
          </a:r>
          <a:endParaRPr lang="en-US" sz="2700" kern="1200"/>
        </a:p>
      </dsp:txBody>
      <dsp:txXfrm>
        <a:off x="0" y="1674860"/>
        <a:ext cx="6513603" cy="2041200"/>
      </dsp:txXfrm>
    </dsp:sp>
    <dsp:sp modelId="{774AF9CB-9A87-425A-B964-880EAB099C94}">
      <dsp:nvSpPr>
        <dsp:cNvPr id="0" name=""/>
        <dsp:cNvSpPr/>
      </dsp:nvSpPr>
      <dsp:spPr>
        <a:xfrm>
          <a:off x="325680" y="1276340"/>
          <a:ext cx="4559522" cy="79704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kern="1200"/>
            <a:t>MBS Review</a:t>
          </a:r>
          <a:endParaRPr lang="en-US" sz="2700" kern="1200"/>
        </a:p>
      </dsp:txBody>
      <dsp:txXfrm>
        <a:off x="364588" y="1315248"/>
        <a:ext cx="4481706" cy="719224"/>
      </dsp:txXfrm>
    </dsp:sp>
    <dsp:sp modelId="{9CEFBA8B-AD55-458C-BBD6-01D9B998F8BF}">
      <dsp:nvSpPr>
        <dsp:cNvPr id="0" name=""/>
        <dsp:cNvSpPr/>
      </dsp:nvSpPr>
      <dsp:spPr>
        <a:xfrm>
          <a:off x="0" y="4260380"/>
          <a:ext cx="6513603" cy="15734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562356" rIns="505528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700" kern="1200"/>
            <a:t>RACGP and Diabetes Australia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700" kern="1200"/>
            <a:t>National Heart Foundation</a:t>
          </a:r>
          <a:endParaRPr lang="en-US" sz="2700" kern="1200"/>
        </a:p>
      </dsp:txBody>
      <dsp:txXfrm>
        <a:off x="0" y="4260380"/>
        <a:ext cx="6513603" cy="1573424"/>
      </dsp:txXfrm>
    </dsp:sp>
    <dsp:sp modelId="{918285A0-8DA8-4D5F-9C75-CED27774F555}">
      <dsp:nvSpPr>
        <dsp:cNvPr id="0" name=""/>
        <dsp:cNvSpPr/>
      </dsp:nvSpPr>
      <dsp:spPr>
        <a:xfrm>
          <a:off x="325680" y="3861860"/>
          <a:ext cx="4559522" cy="79704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kern="1200"/>
            <a:t>Guidelines</a:t>
          </a:r>
          <a:endParaRPr lang="en-US" sz="2700" kern="1200"/>
        </a:p>
      </dsp:txBody>
      <dsp:txXfrm>
        <a:off x="364588" y="3900768"/>
        <a:ext cx="4481706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4A44B-79B4-4F7D-9C71-0BF298ED3F24}" type="datetimeFigureOut">
              <a:rPr lang="en-AU" smtClean="0"/>
              <a:t>27/03/2019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52070-378C-44FE-8F36-092CC3C4D0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669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DF2F8563-4216-4BCE-92F8-2C6C7D5A03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7266730B-7B9C-4368-AD15-F73739BEBD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/>
              <a:t>Rationale for TrueBlue Study – randomised trial of collaborative care for the management of depression alongside the management of diabetes (and coronary heart disease)</a:t>
            </a:r>
          </a:p>
          <a:p>
            <a:pPr eaLnBrk="1" hangingPunct="1">
              <a:spcBef>
                <a:spcPct val="0"/>
              </a:spcBef>
            </a:pPr>
            <a:r>
              <a:rPr lang="en-AU" altLang="en-US"/>
              <a:t>Bidirectional relationship between diabetes and depression</a:t>
            </a:r>
          </a:p>
          <a:p>
            <a:pPr eaLnBrk="1" hangingPunct="1">
              <a:spcBef>
                <a:spcPct val="0"/>
              </a:spcBef>
            </a:pPr>
            <a:r>
              <a:rPr lang="en-AU" altLang="en-US"/>
              <a:t>Overlap of some symptoms and biophysical focus of medical consults leads to missing diagnosis of co-morbid depression</a:t>
            </a:r>
          </a:p>
          <a:p>
            <a:pPr eaLnBrk="1" hangingPunct="1">
              <a:spcBef>
                <a:spcPct val="0"/>
              </a:spcBef>
            </a:pPr>
            <a:r>
              <a:rPr lang="en-AU" altLang="en-US"/>
              <a:t>Poorer outcomes in co-morbid disease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94DFAD4E-A160-4A55-9818-4A0C40C75F19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540ADD-38ED-45F5-802E-2E96C0FEFB85}" type="slidenum">
              <a:rPr kumimoji="0" lang="en-AU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7">
            <a:extLst>
              <a:ext uri="{FF2B5EF4-FFF2-40B4-BE49-F238E27FC236}">
                <a16:creationId xmlns:a16="http://schemas.microsoft.com/office/drawing/2014/main" id="{6B8D34FA-98EE-444E-8FDB-C9FE3BE65E3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23C71A-07F3-4725-91EB-66D0A5938F84}" type="slidenum">
              <a:rPr kumimoji="0" lang="en-A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148" name="Rectangle 7">
            <a:extLst>
              <a:ext uri="{FF2B5EF4-FFF2-40B4-BE49-F238E27FC236}">
                <a16:creationId xmlns:a16="http://schemas.microsoft.com/office/drawing/2014/main" id="{3C79CD27-2716-4735-AE6B-33C60A2A18C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C5E590-AC51-44A1-86BC-9D06FEBDC06E}" type="slidenum">
              <a:rPr kumimoji="0" lang="en-A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id="{70A35C9E-DEED-45E1-B324-CA6AFA9E13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6150" name="Rectangle 3">
            <a:extLst>
              <a:ext uri="{FF2B5EF4-FFF2-40B4-BE49-F238E27FC236}">
                <a16:creationId xmlns:a16="http://schemas.microsoft.com/office/drawing/2014/main" id="{1A9F3B46-CC2C-4DE5-9ED6-FACDDFD3865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These are just some of what goes through my mind when I see a diabetic patient so it is no wonder some of these things get missed.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Certainly in Australia the minority of patients receive optimal care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Bear in mind that the average over 65yr old patient with diabetes will have more than 6 co-morbidities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Clearly there is a need for timetabled, protocol driven care, with tasks shared between the team and tools for communicating between members of the team.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For there to be a nominated case-manager. </a:t>
            </a:r>
            <a:r>
              <a:rPr lang="en-US" altLang="en-US" b="1"/>
              <a:t>These are the features of collaborative care</a:t>
            </a:r>
            <a:r>
              <a:rPr lang="en-US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6060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978BAB64-A42F-434B-A5F1-E1C30E92FB5D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31396A-0D87-40FB-B2BD-7DF4BDDD9588}" type="slidenum">
              <a:rPr kumimoji="0" lang="en-AU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Rectangle 7">
            <a:extLst>
              <a:ext uri="{FF2B5EF4-FFF2-40B4-BE49-F238E27FC236}">
                <a16:creationId xmlns:a16="http://schemas.microsoft.com/office/drawing/2014/main" id="{B3ED0819-9AF5-4D34-8F6E-FAD950B6150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764A5A-AC45-42B0-A3C8-88E2D99EA5FA}" type="slidenum">
              <a:rPr kumimoji="0" lang="en-A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2" name="Rectangle 7">
            <a:extLst>
              <a:ext uri="{FF2B5EF4-FFF2-40B4-BE49-F238E27FC236}">
                <a16:creationId xmlns:a16="http://schemas.microsoft.com/office/drawing/2014/main" id="{296E1290-8D92-4FB1-81AA-FC8241398E0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75498B-255E-427C-B5AB-A65434AB00B1}" type="slidenum">
              <a:rPr kumimoji="0" lang="en-A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3" name="Rectangle 2">
            <a:extLst>
              <a:ext uri="{FF2B5EF4-FFF2-40B4-BE49-F238E27FC236}">
                <a16:creationId xmlns:a16="http://schemas.microsoft.com/office/drawing/2014/main" id="{08998F5E-BFB6-418D-A443-C047E0C3BB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31749" name="Rectangle 3">
            <a:extLst>
              <a:ext uri="{FF2B5EF4-FFF2-40B4-BE49-F238E27FC236}">
                <a16:creationId xmlns:a16="http://schemas.microsoft.com/office/drawing/2014/main" id="{DB836E25-4197-44DD-ABA8-ADE116C4C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buFont typeface="Arial"/>
              <a:buChar char="•"/>
              <a:defRPr/>
            </a:pPr>
            <a:r>
              <a:rPr lang="en-AU" dirty="0" err="1"/>
              <a:t>TrueBlue</a:t>
            </a:r>
            <a:r>
              <a:rPr lang="en-AU" dirty="0"/>
              <a:t> was designed after a search for the most successful models of care worldwide- [we settled on University of Washington IMPACT model]</a:t>
            </a:r>
          </a:p>
          <a:p>
            <a:pPr marL="171450" indent="-171450" eaLnBrk="1" hangingPunct="1">
              <a:buFont typeface="Arial"/>
              <a:buChar char="•"/>
              <a:defRPr/>
            </a:pPr>
            <a:r>
              <a:rPr lang="en-AU" dirty="0"/>
              <a:t>Our pilot study demonstrated the feasibility of practice nurses screening for and monitoring depression </a:t>
            </a:r>
          </a:p>
          <a:p>
            <a:pPr eaLnBrk="1" hangingPunct="1">
              <a:buFont typeface="Arial"/>
              <a:buNone/>
              <a:defRPr/>
            </a:pPr>
            <a:r>
              <a:rPr lang="en-AU" dirty="0"/>
              <a:t>while helping GPs carry out routine monitoring of patients with diabetes and heart disease.</a:t>
            </a:r>
          </a:p>
          <a:p>
            <a:pPr marL="171450" indent="-171450" eaLnBrk="1" hangingPunct="1">
              <a:buFont typeface="Arial"/>
              <a:buChar char="•"/>
              <a:defRPr/>
            </a:pPr>
            <a:r>
              <a:rPr lang="en-AU" dirty="0"/>
              <a:t>400 patients with depression, diabetes or heart disease were recruited using the Patient Health Questionnaire – the PHQ9 – to identify depression. </a:t>
            </a:r>
          </a:p>
          <a:p>
            <a:pPr marL="171450" indent="-171450" eaLnBrk="1" hangingPunct="1">
              <a:buFont typeface="Arial"/>
              <a:buChar char="•"/>
              <a:defRPr/>
            </a:pPr>
            <a:r>
              <a:rPr lang="en-AU" dirty="0"/>
              <a:t>11 GP practices were randomised to deliver </a:t>
            </a:r>
            <a:r>
              <a:rPr lang="en-AU" dirty="0" err="1"/>
              <a:t>TrueBlue</a:t>
            </a:r>
            <a:r>
              <a:rPr lang="en-AU" dirty="0"/>
              <a:t> care or usual care. </a:t>
            </a:r>
          </a:p>
          <a:p>
            <a:pPr marL="171450" indent="-171450" eaLnBrk="1" hangingPunct="1">
              <a:buFont typeface="Arial"/>
              <a:buChar char="•"/>
              <a:defRPr/>
            </a:pPr>
            <a:r>
              <a:rPr lang="en-AU" dirty="0"/>
              <a:t>In the intervention group patients attended every three months to see the practice nurse followed by their usual GP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545B5FA9-3B2E-4DE4-86B0-5412623581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459DCAEF-9E4C-449D-B1AF-CAA43D047601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/>
              <a:t>New roles for team members. The care manager tracks recovery, assists with adherence to treatments such as behavioural activation</a:t>
            </a:r>
          </a:p>
          <a:p>
            <a:pPr eaLnBrk="1" hangingPunct="1">
              <a:spcBef>
                <a:spcPct val="0"/>
              </a:spcBef>
            </a:pPr>
            <a:r>
              <a:rPr lang="en-AU" altLang="en-US"/>
              <a:t>Measurement and tracking</a:t>
            </a:r>
          </a:p>
          <a:p>
            <a:pPr eaLnBrk="1" hangingPunct="1">
              <a:spcBef>
                <a:spcPct val="0"/>
              </a:spcBef>
            </a:pPr>
            <a:r>
              <a:rPr lang="en-AU" altLang="en-US"/>
              <a:t>Consultation-liaison with specialist services such as psychologists</a:t>
            </a:r>
          </a:p>
          <a:p>
            <a:pPr eaLnBrk="1" hangingPunct="1">
              <a:spcBef>
                <a:spcPct val="0"/>
              </a:spcBef>
            </a:pPr>
            <a:r>
              <a:rPr lang="en-AU" altLang="en-US"/>
              <a:t>Primary care physician receives curated information from the care manager.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E7886-5F36-4364-AFAF-566D4FAC7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405B75-6146-4B1D-A2FA-874EA4683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A0802-AAA9-4A88-AA02-855C24FF7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B071-6C69-4674-872D-0F62E058A89E}" type="datetimeFigureOut">
              <a:rPr lang="en-AU" smtClean="0"/>
              <a:t>27/03/2019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CC5C0-4BD1-4C7B-B487-467E1940B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F1013-7393-49FD-A169-B27546565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152D-FB9C-4A19-9DF3-4F41281D44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47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01D17-7114-4C1D-8188-61BB8D8BE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04CA14-7659-41F9-9DDA-005E65612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BEE31-205D-4751-BA17-3FD0745E2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B071-6C69-4674-872D-0F62E058A89E}" type="datetimeFigureOut">
              <a:rPr lang="en-AU" smtClean="0"/>
              <a:t>27/03/2019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EA9C3-5F0F-4D7A-A59E-40BFFEA53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C2B0A-7CD1-4AEB-9DFE-16555E259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152D-FB9C-4A19-9DF3-4F41281D44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89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553C47-90B2-42C8-A836-28E0FF6A39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F1AD63-FBAD-4A8D-85C3-B32893921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C10EC-7BE4-4F82-9B52-963B8CBBD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B071-6C69-4674-872D-0F62E058A89E}" type="datetimeFigureOut">
              <a:rPr lang="en-AU" smtClean="0"/>
              <a:t>27/03/2019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18633-F231-41AD-B2AA-3C1F91D88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E171C-DCFE-4947-9E66-586BA5D74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152D-FB9C-4A19-9DF3-4F41281D44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819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7FB-CCF1-45F8-A4EE-5DC104FF80F3}" type="datetimeFigureOut">
              <a:rPr lang="en-AU" smtClean="0"/>
              <a:t>27/03/2019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44EF-CADC-4082-808C-28EEDDB611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8015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7FB-CCF1-45F8-A4EE-5DC104FF80F3}" type="datetimeFigureOut">
              <a:rPr lang="en-AU" smtClean="0"/>
              <a:t>27/03/2019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44EF-CADC-4082-808C-28EEDDB611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2749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7FB-CCF1-45F8-A4EE-5DC104FF80F3}" type="datetimeFigureOut">
              <a:rPr lang="en-AU" smtClean="0"/>
              <a:t>27/03/2019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44EF-CADC-4082-808C-28EEDDB611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1403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7FB-CCF1-45F8-A4EE-5DC104FF80F3}" type="datetimeFigureOut">
              <a:rPr lang="en-AU" smtClean="0"/>
              <a:t>27/03/2019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44EF-CADC-4082-808C-28EEDDB611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4969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7FB-CCF1-45F8-A4EE-5DC104FF80F3}" type="datetimeFigureOut">
              <a:rPr lang="en-AU" smtClean="0"/>
              <a:t>27/03/2019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44EF-CADC-4082-808C-28EEDDB611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8313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7FB-CCF1-45F8-A4EE-5DC104FF80F3}" type="datetimeFigureOut">
              <a:rPr lang="en-AU" smtClean="0"/>
              <a:t>27/03/2019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44EF-CADC-4082-808C-28EEDDB611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5962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7FB-CCF1-45F8-A4EE-5DC104FF80F3}" type="datetimeFigureOut">
              <a:rPr lang="en-AU" smtClean="0"/>
              <a:t>27/03/2019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44EF-CADC-4082-808C-28EEDDB611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0406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7FB-CCF1-45F8-A4EE-5DC104FF80F3}" type="datetimeFigureOut">
              <a:rPr lang="en-AU" smtClean="0"/>
              <a:t>27/03/2019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44EF-CADC-4082-808C-28EEDDB611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564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56C67-02FA-4C5D-B817-AD2EEF90B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C03D1-E369-45B1-82BB-0D4DF24DB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DA25E-498E-40AC-943B-12A2EE6CB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B071-6C69-4674-872D-0F62E058A89E}" type="datetimeFigureOut">
              <a:rPr lang="en-AU" smtClean="0"/>
              <a:t>27/03/2019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E7B1F-2699-4E8D-85F4-5E765D1D5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BE73E-E565-43CA-ACFC-D1E1E96C1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152D-FB9C-4A19-9DF3-4F41281D44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05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7FB-CCF1-45F8-A4EE-5DC104FF80F3}" type="datetimeFigureOut">
              <a:rPr lang="en-AU" smtClean="0"/>
              <a:t>27/03/2019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44EF-CADC-4082-808C-28EEDDB611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8771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7FB-CCF1-45F8-A4EE-5DC104FF80F3}" type="datetimeFigureOut">
              <a:rPr lang="en-AU" smtClean="0"/>
              <a:t>27/03/2019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44EF-CADC-4082-808C-28EEDDB611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4125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7FB-CCF1-45F8-A4EE-5DC104FF80F3}" type="datetimeFigureOut">
              <a:rPr lang="en-AU" smtClean="0"/>
              <a:t>27/03/2019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44EF-CADC-4082-808C-28EEDDB611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4088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6C9CA-4E0B-4BCA-B73E-C4070B656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F9DCD-2182-4F84-A723-943BBD9559BB}" type="datetimeFigureOut">
              <a:rPr lang="en-AU"/>
              <a:pPr>
                <a:defRPr/>
              </a:pPr>
              <a:t>27/03/2019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95F8C-2BD8-4AE4-B43B-447F4EAA7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E912D-FF1F-40A6-B3CE-42C41018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9E47B-030D-4B75-B7FF-DE9F5BEAE99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582634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D9487-2DF9-4983-A56A-2D21A4A64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717FB-8002-4571-8672-58387E47981A}" type="datetimeFigureOut">
              <a:rPr lang="en-AU"/>
              <a:pPr>
                <a:defRPr/>
              </a:pPr>
              <a:t>27/03/2019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5A50E-F5D5-4D52-91D1-8FCF45E00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F8844-1D4E-4D33-B214-DFD55721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A2D3C-2081-460F-8305-C72A1E0F06E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4019499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B242F-83E0-42BB-BA2B-D7B715014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44E18-88B5-4E85-AE67-DE51BD85A348}" type="datetimeFigureOut">
              <a:rPr lang="en-AU"/>
              <a:pPr>
                <a:defRPr/>
              </a:pPr>
              <a:t>27/03/2019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B7EE8-4650-408B-A355-3A69AB805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07C32-0CFE-44F2-8455-91D04684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8B2CE-8666-456E-9D08-970DC1C5EA3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1367845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7E03DA5-975E-49B5-A2BA-480F75E1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A447A-D941-4B91-937E-9F6A3D27A814}" type="datetimeFigureOut">
              <a:rPr lang="en-AU"/>
              <a:pPr>
                <a:defRPr/>
              </a:pPr>
              <a:t>27/03/2019</a:t>
            </a:fld>
            <a:endParaRPr lang="en-A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FAFA9B-F09A-4ED5-8BDD-4F2C27558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C20766-682B-482D-BBF9-525D2A40A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1BDF4-C256-4580-8074-4708C708179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1742590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ED6A38E-1178-40D3-AD1D-020A53791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D9DAD-4994-495C-A7D9-EBAFB9256568}" type="datetimeFigureOut">
              <a:rPr lang="en-AU"/>
              <a:pPr>
                <a:defRPr/>
              </a:pPr>
              <a:t>27/03/2019</a:t>
            </a:fld>
            <a:endParaRPr lang="en-A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5CD36AA-E0CD-42A1-98A7-23B1213FA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7B74A5A-8DEF-452E-B885-4C854AB85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4495D-ACE3-4C8A-8285-D1D9E628C1A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2055040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82A378B-1F19-4923-9DDA-B2220B0D2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33D52-16D9-4D07-B395-11CE7FE6E809}" type="datetimeFigureOut">
              <a:rPr lang="en-AU"/>
              <a:pPr>
                <a:defRPr/>
              </a:pPr>
              <a:t>27/03/2019</a:t>
            </a:fld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2F41F90-64D8-4339-991E-5FCAB3083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3A5391-8288-48CB-A9B8-64A711AE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409AB-213E-4B57-B7A0-9EFA725EFAE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4070686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9276F6B-9E29-44C3-B261-644108ADF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A4954-60A4-4158-8D69-9E2031856D9D}" type="datetimeFigureOut">
              <a:rPr lang="en-AU"/>
              <a:pPr>
                <a:defRPr/>
              </a:pPr>
              <a:t>27/03/2019</a:t>
            </a:fld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10B7FFD-0F52-4674-B038-A9DEEDAB4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1BF99E5-2C56-467D-B541-51CBD3F82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69F2A-6B65-40DA-91BC-4841031D935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558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D4333-FA16-4C06-BB21-0226FABB4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3822B-DC00-4B69-B31B-759831BB2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A5F6C-F126-4450-9DF4-79EECB7F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B071-6C69-4674-872D-0F62E058A89E}" type="datetimeFigureOut">
              <a:rPr lang="en-AU" smtClean="0"/>
              <a:t>27/03/2019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DF23E-4BF7-4D10-8621-BE6F28B33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FA7CC-2DC8-497D-8AA6-82BA7ED71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152D-FB9C-4A19-9DF3-4F41281D44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8195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F3C5BB-679A-480D-BA12-54B38C0EE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563F2-AA30-4942-B58E-A880673C0196}" type="datetimeFigureOut">
              <a:rPr lang="en-AU"/>
              <a:pPr>
                <a:defRPr/>
              </a:pPr>
              <a:t>27/03/2019</a:t>
            </a:fld>
            <a:endParaRPr lang="en-A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F62FAC-EFDA-4069-A0EE-22F285385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1EF70C-3883-42D2-8CF7-18AB5764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76DC7-7F2D-4766-860C-C88D106D597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4596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BEFF5F-B256-4698-8A0F-566B62682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CFD40-289A-44BC-97BD-F0BB6A8B1B9E}" type="datetimeFigureOut">
              <a:rPr lang="en-AU"/>
              <a:pPr>
                <a:defRPr/>
              </a:pPr>
              <a:t>27/03/2019</a:t>
            </a:fld>
            <a:endParaRPr lang="en-A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DC72F9-4ABB-4F3E-B1E6-4D32422D2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2525AB7-4AB5-4680-A84E-FDAAD5564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905E6-38BB-4B5C-9BB3-3410F5C2A53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6008515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05A59-3BF6-4AEC-B302-E02DE9B8F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7D3C6-C76C-465C-81C4-3090612796AE}" type="datetimeFigureOut">
              <a:rPr lang="en-AU"/>
              <a:pPr>
                <a:defRPr/>
              </a:pPr>
              <a:t>27/03/2019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31DB2-43E5-4632-87EF-D4463F7F7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F017C-D198-4BC1-8D71-219BF2660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A892E-A4A0-4D24-BE22-AFCE1F1A9D9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5501686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E37AA-A3B8-40FA-BAB6-67256AA92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EC278-4C9F-4A3B-8254-5A750C8870C8}" type="datetimeFigureOut">
              <a:rPr lang="en-AU"/>
              <a:pPr>
                <a:defRPr/>
              </a:pPr>
              <a:t>27/03/2019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7436F-8682-46EF-8ECF-B8023DBE7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E2DF0-9EF2-4141-A6E2-3F1634403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262DE-110A-4348-86B3-DCF5CFF9864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557485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C6532-7A9E-40F1-8176-F9CFCB0F6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31EE0-9DFA-43E2-8B69-CE4CB5A95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3A226-E986-40FA-95D0-5F4C6F873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D8726-8707-45D4-9729-7A316C869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B071-6C69-4674-872D-0F62E058A89E}" type="datetimeFigureOut">
              <a:rPr lang="en-AU" smtClean="0"/>
              <a:t>27/03/2019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80D1F-8822-40D8-B237-8F9895FA3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DEEEC3-3C04-4110-95F3-DA9F3F1B2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152D-FB9C-4A19-9DF3-4F41281D44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919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6C87B-7EE3-4B83-A180-14289D7EC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CE2A5-FB33-442F-9F17-B004465CE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6E8E6-0AD6-41A7-985E-C64ABC850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461287-BB9C-4F7E-BA5D-67AFAC2CAE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A8C834-467F-43AA-A9D8-058DA4440B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6B3384-6172-4720-9BFC-49E85F164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B071-6C69-4674-872D-0F62E058A89E}" type="datetimeFigureOut">
              <a:rPr lang="en-AU" smtClean="0"/>
              <a:t>27/03/2019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EFD285-4423-4E06-9048-2697873FA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A14DC4-5B23-45D7-9F73-AC1697B5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152D-FB9C-4A19-9DF3-4F41281D44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913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E34DC-36E8-4000-B07A-48459A6F6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7B3C20-2CC5-4381-8D0F-E8E7804B4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B071-6C69-4674-872D-0F62E058A89E}" type="datetimeFigureOut">
              <a:rPr lang="en-AU" smtClean="0"/>
              <a:t>27/03/2019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8FC51-BF94-4A62-A412-5DBBCF070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0C674-61A6-4424-98F3-BBE6EC962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152D-FB9C-4A19-9DF3-4F41281D44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256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B9038D-C4AF-4878-A532-46E933218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B071-6C69-4674-872D-0F62E058A89E}" type="datetimeFigureOut">
              <a:rPr lang="en-AU" smtClean="0"/>
              <a:t>27/03/2019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998258-B9E9-4716-A527-5B996483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DBC55-5B37-4FC2-ABAD-EB032906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152D-FB9C-4A19-9DF3-4F41281D44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53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88E11-62D7-4322-9A1D-0C8F62EA7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21C56-A188-4637-B72C-E5DB3AEAD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E7B89-0552-4B03-9DFB-7F8F53784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C850D-8E7E-42FE-ABEC-AB7E87FEF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B071-6C69-4674-872D-0F62E058A89E}" type="datetimeFigureOut">
              <a:rPr lang="en-AU" smtClean="0"/>
              <a:t>27/03/2019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5190B-0761-46E9-B01B-249CE2828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92BCAC-34E8-4FF2-9FDF-7ED1F501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152D-FB9C-4A19-9DF3-4F41281D44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9186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00AC8-0022-4CEC-AFAD-1CF792D70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D42A92-22D3-4EF2-BAEF-EB30212C69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CC5A5B-18DE-4F00-A2D0-4E3C803ED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D6DD6-624E-4D70-8D8B-3BA1C3536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B071-6C69-4674-872D-0F62E058A89E}" type="datetimeFigureOut">
              <a:rPr lang="en-AU" smtClean="0"/>
              <a:t>27/03/2019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975529-5472-4949-B608-071C13709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E6005-D85C-4026-A0EB-BE215B81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152D-FB9C-4A19-9DF3-4F41281D44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7074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CBC7EC-71C5-4B46-B345-713DAADCA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CA650-C473-4082-8BA5-E784B692E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7BA31-5386-4307-B392-04726E862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2B071-6C69-4674-872D-0F62E058A89E}" type="datetimeFigureOut">
              <a:rPr lang="en-AU" smtClean="0"/>
              <a:t>27/03/2019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4502E-CB2E-4D51-9F55-6F14E1FD6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C7A57-FB64-4755-93A3-217023838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0152D-FB9C-4A19-9DF3-4F41281D44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499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BC7FB-CCF1-45F8-A4EE-5DC104FF80F3}" type="datetimeFigureOut">
              <a:rPr lang="en-AU" smtClean="0"/>
              <a:t>27/03/2019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144EF-CADC-4082-808C-28EEDDB611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29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4FF0C79-5434-4255-A2F9-D60F83941E1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65D6183-4DE9-4D06-A443-9275F2DFD4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D1F11-26AC-4A43-82D4-228609C4E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5A13BC-7EAB-415F-8105-BFAB0D6D5292}" type="datetimeFigureOut">
              <a:rPr lang="en-AU"/>
              <a:pPr>
                <a:defRPr/>
              </a:pPr>
              <a:t>27/03/2019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D28A1-BF3D-4DD6-B92D-F0057C982B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8E4C6-0C30-4DEB-8B13-3772824B7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CD4554-F2BD-49AB-8F87-662436786DE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664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3ADD18-DE40-40F8-854E-EDB9A9EC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AU" sz="3800" dirty="0">
                <a:solidFill>
                  <a:schemeClr val="bg1"/>
                </a:solidFill>
              </a:rPr>
              <a:t>Identifying and treating mental illness alongside physical illness in general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0A870C-C169-457A-96B9-ECB8F77C4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AU" sz="1700" dirty="0">
                <a:solidFill>
                  <a:schemeClr val="bg1"/>
                </a:solidFill>
              </a:rPr>
              <a:t>Associate professor Mark Morgan</a:t>
            </a:r>
          </a:p>
          <a:p>
            <a:pPr algn="l"/>
            <a:r>
              <a:rPr lang="en-AU" sz="1700" dirty="0">
                <a:solidFill>
                  <a:schemeClr val="bg1"/>
                </a:solidFill>
              </a:rPr>
              <a:t>Bond University</a:t>
            </a:r>
          </a:p>
          <a:p>
            <a:pPr algn="l"/>
            <a:r>
              <a:rPr lang="en-AU" sz="1700" dirty="0">
                <a:solidFill>
                  <a:schemeClr val="bg1"/>
                </a:solidFill>
              </a:rPr>
              <a:t>Chair of RACGP Expert Committee for Quality Care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Brain in head">
            <a:extLst>
              <a:ext uri="{FF2B5EF4-FFF2-40B4-BE49-F238E27FC236}">
                <a16:creationId xmlns:a16="http://schemas.microsoft.com/office/drawing/2014/main" id="{C673D05B-98D8-47E0-A92D-01FE80796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382" y="720993"/>
            <a:ext cx="4047843" cy="40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36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42235-85EF-4F43-9350-29D33C777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177" y="0"/>
            <a:ext cx="10515600" cy="1325563"/>
          </a:xfrm>
        </p:spPr>
        <p:txBody>
          <a:bodyPr/>
          <a:lstStyle/>
          <a:p>
            <a:r>
              <a:rPr lang="en-AU" dirty="0"/>
              <a:t>Pilot Project: D_TECT</a:t>
            </a:r>
          </a:p>
        </p:txBody>
      </p:sp>
      <p:pic>
        <p:nvPicPr>
          <p:cNvPr id="3" name="Picture 4" descr="Image result for impact collaborative care model">
            <a:extLst>
              <a:ext uri="{FF2B5EF4-FFF2-40B4-BE49-F238E27FC236}">
                <a16:creationId xmlns:a16="http://schemas.microsoft.com/office/drawing/2014/main" id="{DBA9E42F-415F-46EE-A4C7-2D18081F6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066" y="1325563"/>
            <a:ext cx="5980259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B29B2A-1806-47E9-B4B6-0D49D350800E}"/>
              </a:ext>
            </a:extLst>
          </p:cNvPr>
          <p:cNvSpPr txBox="1"/>
          <p:nvPr/>
        </p:nvSpPr>
        <p:spPr>
          <a:xfrm>
            <a:off x="4898572" y="2281794"/>
            <a:ext cx="77070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GP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D2C479-061F-4BCD-8DDD-7EBB9594EB96}"/>
              </a:ext>
            </a:extLst>
          </p:cNvPr>
          <p:cNvSpPr txBox="1"/>
          <p:nvPr/>
        </p:nvSpPr>
        <p:spPr>
          <a:xfrm>
            <a:off x="6096000" y="2981631"/>
            <a:ext cx="103632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Practice</a:t>
            </a:r>
          </a:p>
          <a:p>
            <a:r>
              <a:rPr lang="en-AU" dirty="0"/>
              <a:t>Nurse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7037B8-580D-489B-8E8B-46EAAB07645C}"/>
              </a:ext>
            </a:extLst>
          </p:cNvPr>
          <p:cNvSpPr txBox="1"/>
          <p:nvPr/>
        </p:nvSpPr>
        <p:spPr>
          <a:xfrm>
            <a:off x="4552406" y="3745209"/>
            <a:ext cx="146304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Private psychologist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8CE28E-8CEB-445F-8AD3-F5282A20ED7F}"/>
              </a:ext>
            </a:extLst>
          </p:cNvPr>
          <p:cNvSpPr txBox="1"/>
          <p:nvPr/>
        </p:nvSpPr>
        <p:spPr>
          <a:xfrm>
            <a:off x="3905794" y="4837786"/>
            <a:ext cx="322652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Community Exercise programs</a:t>
            </a:r>
          </a:p>
          <a:p>
            <a:r>
              <a:rPr lang="en-AU" dirty="0"/>
              <a:t>Allied Health providers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FF43CC-71EE-4D84-AFE1-A49DC164DAFF}"/>
              </a:ext>
            </a:extLst>
          </p:cNvPr>
          <p:cNvSpPr txBox="1"/>
          <p:nvPr/>
        </p:nvSpPr>
        <p:spPr>
          <a:xfrm>
            <a:off x="8112034" y="2997832"/>
            <a:ext cx="139329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Research GP psychologist</a:t>
            </a:r>
          </a:p>
        </p:txBody>
      </p:sp>
    </p:spTree>
    <p:extLst>
      <p:ext uri="{BB962C8B-B14F-4D97-AF65-F5344CB8AC3E}">
        <p14:creationId xmlns:p14="http://schemas.microsoft.com/office/powerpoint/2010/main" val="4233660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4217D8-807A-4D3E-8229-0F23F4703BE2}"/>
              </a:ext>
            </a:extLst>
          </p:cNvPr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D_TECT and TrueBlue trials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E1923E-E46F-4027-A592-235459DCA5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7897"/>
          <a:stretch/>
        </p:blipFill>
        <p:spPr>
          <a:xfrm>
            <a:off x="1268453" y="307731"/>
            <a:ext cx="3193238" cy="358670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5381FC4-DFF5-47AE-A224-FB2E13AFA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458" y="307731"/>
            <a:ext cx="4360045" cy="39976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4E5BE3-247F-4C6F-8D6E-CBDADC91362E}"/>
              </a:ext>
            </a:extLst>
          </p:cNvPr>
          <p:cNvSpPr txBox="1"/>
          <p:nvPr/>
        </p:nvSpPr>
        <p:spPr>
          <a:xfrm>
            <a:off x="1871049" y="3974754"/>
            <a:ext cx="1988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/>
              <a:t>James Dunbar</a:t>
            </a:r>
          </a:p>
        </p:txBody>
      </p:sp>
    </p:spTree>
    <p:extLst>
      <p:ext uri="{BB962C8B-B14F-4D97-AF65-F5344CB8AC3E}">
        <p14:creationId xmlns:p14="http://schemas.microsoft.com/office/powerpoint/2010/main" val="1019061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>
            <a:extLst>
              <a:ext uri="{FF2B5EF4-FFF2-40B4-BE49-F238E27FC236}">
                <a16:creationId xmlns:a16="http://schemas.microsoft.com/office/drawing/2014/main" id="{5ADAD5D4-BE1E-4886-9A3C-EB01B2CFB7B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100" b="1" dirty="0"/>
              <a:t>TrueBlue </a:t>
            </a:r>
            <a:r>
              <a:rPr lang="en-US" sz="2100" b="1"/>
              <a:t>randomised</a:t>
            </a:r>
            <a:r>
              <a:rPr lang="en-US" sz="2100" b="1" dirty="0"/>
              <a:t> trial</a:t>
            </a:r>
            <a:br>
              <a:rPr lang="en-US" sz="2100" dirty="0"/>
            </a:br>
            <a:br>
              <a:rPr lang="en-US" sz="2100" dirty="0"/>
            </a:br>
            <a:r>
              <a:rPr lang="en-US" sz="2100" dirty="0"/>
              <a:t>Does collaborative care improve outcomes for multimorbidity?</a:t>
            </a:r>
          </a:p>
        </p:txBody>
      </p:sp>
      <p:sp>
        <p:nvSpPr>
          <p:cNvPr id="11267" name="Text Placeholder 2">
            <a:extLst>
              <a:ext uri="{FF2B5EF4-FFF2-40B4-BE49-F238E27FC236}">
                <a16:creationId xmlns:a16="http://schemas.microsoft.com/office/drawing/2014/main" id="{EFB7E97D-3A1C-4DF4-AEF3-E3726CCD6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en-US" altLang="en-US" sz="1800" b="1" dirty="0"/>
              <a:t>Subjects </a:t>
            </a:r>
            <a:r>
              <a:rPr lang="en-US" altLang="en-US" sz="1800" dirty="0"/>
              <a:t>Diabetes/Coronary Heart Disease + Depression (n=400)</a:t>
            </a:r>
          </a:p>
          <a:p>
            <a:pPr marL="342900" indent="-228600"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en-US" altLang="en-US" sz="1800" b="1" dirty="0"/>
              <a:t>Intervention </a:t>
            </a:r>
            <a:r>
              <a:rPr lang="en-US" altLang="en-US" sz="1800" dirty="0"/>
              <a:t>Each 3 months: practice nurse and then GP </a:t>
            </a:r>
          </a:p>
          <a:p>
            <a:pPr marL="342900" indent="-228600"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en-US" altLang="en-US" sz="1800" b="1" dirty="0"/>
              <a:t>Control</a:t>
            </a:r>
            <a:r>
              <a:rPr lang="en-US" altLang="en-US" sz="1800" dirty="0"/>
              <a:t> Usual Care</a:t>
            </a:r>
          </a:p>
        </p:txBody>
      </p:sp>
      <p:sp>
        <p:nvSpPr>
          <p:cNvPr id="201" name="Freeform: Shape 20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68" name="Picture 1">
            <a:extLst>
              <a:ext uri="{FF2B5EF4-FFF2-40B4-BE49-F238E27FC236}">
                <a16:creationId xmlns:a16="http://schemas.microsoft.com/office/drawing/2014/main" id="{AF9379C8-CEDB-4C68-8E88-771548C9CB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9" r="16520" b="-2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657B9-886F-45B5-BB5F-C57A97BC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Patient Pathway</a:t>
            </a:r>
          </a:p>
        </p:txBody>
      </p:sp>
      <p:graphicFrame>
        <p:nvGraphicFramePr>
          <p:cNvPr id="6" name="TextBox 7">
            <a:extLst>
              <a:ext uri="{FF2B5EF4-FFF2-40B4-BE49-F238E27FC236}">
                <a16:creationId xmlns:a16="http://schemas.microsoft.com/office/drawing/2014/main" id="{FE57DD43-1170-4E5C-973D-B1C98DA95DBA}"/>
              </a:ext>
            </a:extLst>
          </p:cNvPr>
          <p:cNvGraphicFramePr/>
          <p:nvPr>
            <p:extLst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5674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BF1F5FC9-18B2-4E9F-B887-D3A112F80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Collaborative Care Ingredients</a:t>
            </a:r>
            <a:br>
              <a:rPr lang="en-AU" altLang="en-US" dirty="0"/>
            </a:br>
            <a:endParaRPr lang="en-AU" altLang="en-US" sz="2400" dirty="0"/>
          </a:p>
        </p:txBody>
      </p:sp>
      <p:pic>
        <p:nvPicPr>
          <p:cNvPr id="9219" name="Picture 6">
            <a:extLst>
              <a:ext uri="{FF2B5EF4-FFF2-40B4-BE49-F238E27FC236}">
                <a16:creationId xmlns:a16="http://schemas.microsoft.com/office/drawing/2014/main" id="{2CA82EC8-CE9A-46D8-AEE5-B1084518B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1690688"/>
            <a:ext cx="2841625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>
            <a:extLst>
              <a:ext uri="{FF2B5EF4-FFF2-40B4-BE49-F238E27FC236}">
                <a16:creationId xmlns:a16="http://schemas.microsoft.com/office/drawing/2014/main" id="{4BB11177-2526-4305-B8F7-3A411756BE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775" y="4787184"/>
            <a:ext cx="2178050" cy="179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>
            <a:extLst>
              <a:ext uri="{FF2B5EF4-FFF2-40B4-BE49-F238E27FC236}">
                <a16:creationId xmlns:a16="http://schemas.microsoft.com/office/drawing/2014/main" id="{364C32B9-4947-4EE3-AC1C-3308DB9D7F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1625600"/>
            <a:ext cx="1541462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>
            <a:extLst>
              <a:ext uri="{FF2B5EF4-FFF2-40B4-BE49-F238E27FC236}">
                <a16:creationId xmlns:a16="http://schemas.microsoft.com/office/drawing/2014/main" id="{C8C241BB-6B6E-4ECE-BAFC-D04FE2C42B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63" y="1668463"/>
            <a:ext cx="2773362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0">
            <a:extLst>
              <a:ext uri="{FF2B5EF4-FFF2-40B4-BE49-F238E27FC236}">
                <a16:creationId xmlns:a16="http://schemas.microsoft.com/office/drawing/2014/main" id="{A4153093-52FF-4975-8386-79B49D30F5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4785220"/>
            <a:ext cx="2825461" cy="169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2" descr="workshop">
            <a:extLst>
              <a:ext uri="{FF2B5EF4-FFF2-40B4-BE49-F238E27FC236}">
                <a16:creationId xmlns:a16="http://schemas.microsoft.com/office/drawing/2014/main" id="{CB156192-21C9-4957-B348-58F28298F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787185"/>
            <a:ext cx="2310488" cy="171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Box 12">
            <a:extLst>
              <a:ext uri="{FF2B5EF4-FFF2-40B4-BE49-F238E27FC236}">
                <a16:creationId xmlns:a16="http://schemas.microsoft.com/office/drawing/2014/main" id="{CF6CE925-4D20-4947-A7FB-F16C8A1AE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71888"/>
            <a:ext cx="3040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Care Manager (practice nurse)</a:t>
            </a:r>
          </a:p>
        </p:txBody>
      </p:sp>
      <p:sp>
        <p:nvSpPr>
          <p:cNvPr id="9226" name="TextBox 13">
            <a:extLst>
              <a:ext uri="{FF2B5EF4-FFF2-40B4-BE49-F238E27FC236}">
                <a16:creationId xmlns:a16="http://schemas.microsoft.com/office/drawing/2014/main" id="{CCDF5A8E-BC94-4187-BF65-48D18DBC2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538" y="6415088"/>
            <a:ext cx="3028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IT systems –recall and tracking</a:t>
            </a:r>
          </a:p>
        </p:txBody>
      </p:sp>
      <p:sp>
        <p:nvSpPr>
          <p:cNvPr id="9227" name="TextBox 14">
            <a:extLst>
              <a:ext uri="{FF2B5EF4-FFF2-40B4-BE49-F238E27FC236}">
                <a16:creationId xmlns:a16="http://schemas.microsoft.com/office/drawing/2014/main" id="{5C401BEF-886B-4E48-9A24-5A2488385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3613" y="6480175"/>
            <a:ext cx="3221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Training and consultation-liaison</a:t>
            </a:r>
          </a:p>
        </p:txBody>
      </p:sp>
      <p:sp>
        <p:nvSpPr>
          <p:cNvPr id="9228" name="TextBox 15">
            <a:extLst>
              <a:ext uri="{FF2B5EF4-FFF2-40B4-BE49-F238E27FC236}">
                <a16:creationId xmlns:a16="http://schemas.microsoft.com/office/drawing/2014/main" id="{8B05C5D5-637F-4085-8696-9F3B998D0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9363" y="6497638"/>
            <a:ext cx="309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Measurement for stepped care</a:t>
            </a:r>
          </a:p>
        </p:txBody>
      </p:sp>
      <p:sp>
        <p:nvSpPr>
          <p:cNvPr id="9229" name="TextBox 16">
            <a:extLst>
              <a:ext uri="{FF2B5EF4-FFF2-40B4-BE49-F238E27FC236}">
                <a16:creationId xmlns:a16="http://schemas.microsoft.com/office/drawing/2014/main" id="{DC1A0EB2-909F-4732-BE26-437CB0095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7813" y="3671888"/>
            <a:ext cx="2224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GP – clinical decisions</a:t>
            </a:r>
          </a:p>
        </p:txBody>
      </p:sp>
      <p:sp>
        <p:nvSpPr>
          <p:cNvPr id="9230" name="TextBox 17">
            <a:extLst>
              <a:ext uri="{FF2B5EF4-FFF2-40B4-BE49-F238E27FC236}">
                <a16:creationId xmlns:a16="http://schemas.microsoft.com/office/drawing/2014/main" id="{CE75918A-A11C-47F5-9D2F-0D16185EF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525" y="3671888"/>
            <a:ext cx="35310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Informed and engaged and patients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With an informative care plan.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7256C1-EB53-4F68-A812-3FD3C0F4C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AU">
                <a:solidFill>
                  <a:srgbClr val="FFFFFF"/>
                </a:solidFill>
              </a:rPr>
              <a:t>Outcomes of TrueBlue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BCF26071-9FB3-49FC-8C9C-78F1FDD15C5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6025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E34020-84E2-47CA-8B2A-A5AD83E25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</a:rPr>
              <a:t>Collaborative Care for i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dentifying and treating mental illness alongside physical illness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A0CBFF-2AB9-4711-BD2C-0F4AFE791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2904" y="2509911"/>
            <a:ext cx="8551093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07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99C0C-58DC-480C-AED1-24A7067BF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AU">
                <a:solidFill>
                  <a:srgbClr val="FFFFFF"/>
                </a:solidFill>
              </a:rPr>
              <a:t>Policy that supports team-based longitudinal care in Australia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018F6C-18C1-4203-9A78-24622C115B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51968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5210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C1B8B-B1DE-4C64-939C-0AD481441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4" y="312821"/>
            <a:ext cx="5314536" cy="1325563"/>
          </a:xfrm>
        </p:spPr>
        <p:txBody>
          <a:bodyPr>
            <a:normAutofit/>
          </a:bodyPr>
          <a:lstStyle/>
          <a:p>
            <a:r>
              <a:rPr lang="en-AU" dirty="0"/>
              <a:t>My thoughts</a:t>
            </a:r>
          </a:p>
        </p:txBody>
      </p:sp>
      <p:sp>
        <p:nvSpPr>
          <p:cNvPr id="1031" name="Content Placeholder 1030">
            <a:extLst>
              <a:ext uri="{FF2B5EF4-FFF2-40B4-BE49-F238E27FC236}">
                <a16:creationId xmlns:a16="http://schemas.microsoft.com/office/drawing/2014/main" id="{4C4857B7-9DC2-451F-8BF8-90B20679D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4" y="1941095"/>
            <a:ext cx="6034336" cy="46040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dirty="0"/>
              <a:t>Remove the separation of MBS rebates for mental and physical illness</a:t>
            </a:r>
          </a:p>
          <a:p>
            <a:pPr marL="0" indent="0">
              <a:buNone/>
            </a:pPr>
            <a:r>
              <a:rPr lang="en-US" sz="1800" dirty="0"/>
              <a:t>Voluntary enrolment</a:t>
            </a:r>
          </a:p>
          <a:p>
            <a:pPr marL="0" indent="0">
              <a:buNone/>
            </a:pPr>
            <a:r>
              <a:rPr lang="en-US" sz="1800" dirty="0"/>
              <a:t>Blended payments</a:t>
            </a:r>
          </a:p>
          <a:p>
            <a:pPr marL="0" indent="0">
              <a:buNone/>
            </a:pPr>
            <a:r>
              <a:rPr lang="en-US" sz="1800" dirty="0"/>
              <a:t>New role for psychiatrists</a:t>
            </a:r>
          </a:p>
          <a:p>
            <a:pPr marL="0" indent="0">
              <a:buNone/>
            </a:pPr>
            <a:r>
              <a:rPr lang="en-US" sz="1800" dirty="0"/>
              <a:t>Allied health generalist training</a:t>
            </a:r>
          </a:p>
          <a:p>
            <a:pPr marL="0" indent="0">
              <a:buNone/>
            </a:pPr>
            <a:r>
              <a:rPr lang="en-US" sz="1800" dirty="0"/>
              <a:t>Needs based funding</a:t>
            </a:r>
          </a:p>
          <a:p>
            <a:pPr marL="0" indent="0">
              <a:buNone/>
            </a:pPr>
            <a:r>
              <a:rPr lang="en-US" sz="1800" dirty="0"/>
              <a:t>Move pharmacists from their shops</a:t>
            </a:r>
          </a:p>
          <a:p>
            <a:pPr marL="0" indent="0">
              <a:buNone/>
            </a:pPr>
            <a:r>
              <a:rPr lang="en-US" sz="1800" dirty="0"/>
              <a:t>Support for </a:t>
            </a:r>
            <a:r>
              <a:rPr lang="en-US" sz="1800" dirty="0" err="1"/>
              <a:t>behavioural</a:t>
            </a:r>
            <a:r>
              <a:rPr lang="en-US" sz="1800" dirty="0"/>
              <a:t> activation</a:t>
            </a:r>
          </a:p>
          <a:p>
            <a:pPr marL="0" indent="0">
              <a:buNone/>
            </a:pPr>
            <a:r>
              <a:rPr lang="en-US" sz="1800" dirty="0"/>
              <a:t>Symptom tracking apps</a:t>
            </a:r>
          </a:p>
          <a:p>
            <a:pPr marL="0" indent="0">
              <a:buNone/>
            </a:pPr>
            <a:r>
              <a:rPr lang="en-US" sz="1800" dirty="0"/>
              <a:t>Routine telehealth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9" name="Picture 2" descr="Image result for blue sky">
            <a:extLst>
              <a:ext uri="{FF2B5EF4-FFF2-40B4-BE49-F238E27FC236}">
                <a16:creationId xmlns:a16="http://schemas.microsoft.com/office/drawing/2014/main" id="{5BA870F2-AC48-4C29-BF86-681664213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" r="33513" b="-2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568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 aerial view of Blue Lake on Mount Gambier in South Australia.">
            <a:extLst>
              <a:ext uri="{FF2B5EF4-FFF2-40B4-BE49-F238E27FC236}">
                <a16:creationId xmlns:a16="http://schemas.microsoft.com/office/drawing/2014/main" id="{4C135D74-CCC6-4CC9-98C9-4799646494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900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3ABC541-D925-4AA1-A874-E60C009F29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6025282"/>
              </p:ext>
            </p:extLst>
          </p:nvPr>
        </p:nvGraphicFramePr>
        <p:xfrm>
          <a:off x="2677886" y="809897"/>
          <a:ext cx="7482114" cy="5328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618648E-16D4-4AC8-8BAA-B1451B176C84}"/>
              </a:ext>
            </a:extLst>
          </p:cNvPr>
          <p:cNvSpPr txBox="1"/>
          <p:nvPr/>
        </p:nvSpPr>
        <p:spPr>
          <a:xfrm>
            <a:off x="10380617" y="2865120"/>
            <a:ext cx="1465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/>
              <a:t>30% more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3F8AEA-250C-4A0C-91F6-DEF5BE56A723}"/>
              </a:ext>
            </a:extLst>
          </p:cNvPr>
          <p:cNvSpPr txBox="1"/>
          <p:nvPr/>
        </p:nvSpPr>
        <p:spPr>
          <a:xfrm>
            <a:off x="10380617" y="3992880"/>
            <a:ext cx="1465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/>
              <a:t>41% more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CCD979-536B-4B8E-94E9-F4A69E03334A}"/>
              </a:ext>
            </a:extLst>
          </p:cNvPr>
          <p:cNvSpPr txBox="1"/>
          <p:nvPr/>
        </p:nvSpPr>
        <p:spPr>
          <a:xfrm>
            <a:off x="33383" y="2967334"/>
            <a:ext cx="30242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/>
              <a:t>1.5 – 2 times more</a:t>
            </a:r>
          </a:p>
          <a:p>
            <a:endParaRPr lang="en-AU" sz="2400" b="1" dirty="0"/>
          </a:p>
          <a:p>
            <a:r>
              <a:rPr lang="en-AU" sz="2400" b="1" dirty="0"/>
              <a:t>About 30% of patients</a:t>
            </a:r>
          </a:p>
        </p:txBody>
      </p:sp>
      <p:sp>
        <p:nvSpPr>
          <p:cNvPr id="8" name="Arrow: Curved Right 7">
            <a:extLst>
              <a:ext uri="{FF2B5EF4-FFF2-40B4-BE49-F238E27FC236}">
                <a16:creationId xmlns:a16="http://schemas.microsoft.com/office/drawing/2014/main" id="{ED68A5C3-8BD6-4F8B-B758-1206D380944B}"/>
              </a:ext>
            </a:extLst>
          </p:cNvPr>
          <p:cNvSpPr/>
          <p:nvPr/>
        </p:nvSpPr>
        <p:spPr>
          <a:xfrm>
            <a:off x="4328160" y="4650377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11A8557B-9009-465D-9492-EB725D7C07A4}"/>
              </a:ext>
            </a:extLst>
          </p:cNvPr>
          <p:cNvSpPr/>
          <p:nvPr/>
        </p:nvSpPr>
        <p:spPr>
          <a:xfrm>
            <a:off x="6709954" y="4650377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1037D4-9D17-4495-B6EE-DF0EC6B22634}"/>
              </a:ext>
            </a:extLst>
          </p:cNvPr>
          <p:cNvSpPr txBox="1"/>
          <p:nvPr/>
        </p:nvSpPr>
        <p:spPr>
          <a:xfrm>
            <a:off x="3938460" y="5907500"/>
            <a:ext cx="3855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/>
              <a:t>Mortality increased up to x 3</a:t>
            </a:r>
          </a:p>
        </p:txBody>
      </p:sp>
    </p:spTree>
    <p:extLst>
      <p:ext uri="{BB962C8B-B14F-4D97-AF65-F5344CB8AC3E}">
        <p14:creationId xmlns:p14="http://schemas.microsoft.com/office/powerpoint/2010/main" val="3059371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842CFD-0A04-4228-B5F9-BF0F588D5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r>
              <a:rPr lang="en-AU" sz="3300" dirty="0">
                <a:solidFill>
                  <a:srgbClr val="FFFFFF"/>
                </a:solidFill>
              </a:rPr>
              <a:t>Mortality Rates in people with heart disease</a:t>
            </a:r>
            <a:br>
              <a:rPr lang="en-AU" sz="3300" dirty="0">
                <a:solidFill>
                  <a:srgbClr val="FFFFFF"/>
                </a:solidFill>
              </a:rPr>
            </a:br>
            <a:r>
              <a:rPr lang="en-AU" sz="1200" dirty="0">
                <a:solidFill>
                  <a:srgbClr val="FFFFFF"/>
                </a:solidFill>
              </a:rPr>
              <a:t>Doering et al. 2010</a:t>
            </a:r>
            <a:br>
              <a:rPr lang="en-AU" sz="3300" dirty="0">
                <a:solidFill>
                  <a:srgbClr val="FFFFFF"/>
                </a:solidFill>
              </a:rPr>
            </a:br>
            <a:r>
              <a:rPr lang="en-AU" sz="33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E940E7-148D-4F91-AC0A-E0437A7D0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673176"/>
            <a:ext cx="6780700" cy="550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91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diabetes depression">
            <a:extLst>
              <a:ext uri="{FF2B5EF4-FFF2-40B4-BE49-F238E27FC236}">
                <a16:creationId xmlns:a16="http://schemas.microsoft.com/office/drawing/2014/main" id="{77E6480D-CE0B-43DD-B6C1-91C2DF935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1663700"/>
            <a:ext cx="463232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>
            <a:extLst>
              <a:ext uri="{FF2B5EF4-FFF2-40B4-BE49-F238E27FC236}">
                <a16:creationId xmlns:a16="http://schemas.microsoft.com/office/drawing/2014/main" id="{EF44E116-8DFB-456F-938D-C65D53C5B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63700"/>
            <a:ext cx="298056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Neuroendocrine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dirty="0">
                <a:solidFill>
                  <a:prstClr val="black"/>
                </a:solidFill>
              </a:rPr>
              <a:t>Inflammatory and endothelial</a:t>
            </a:r>
            <a:endParaRPr kumimoji="0" lang="en-AU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Coping and adherence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Appetite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Increased cardiovascular risk</a:t>
            </a:r>
          </a:p>
        </p:txBody>
      </p:sp>
      <p:sp>
        <p:nvSpPr>
          <p:cNvPr id="3" name="Arrow: Curved Right 2">
            <a:extLst>
              <a:ext uri="{FF2B5EF4-FFF2-40B4-BE49-F238E27FC236}">
                <a16:creationId xmlns:a16="http://schemas.microsoft.com/office/drawing/2014/main" id="{8218BFFD-D688-4AF4-A984-CBBEE575A913}"/>
              </a:ext>
            </a:extLst>
          </p:cNvPr>
          <p:cNvSpPr/>
          <p:nvPr/>
        </p:nvSpPr>
        <p:spPr>
          <a:xfrm rot="5400000">
            <a:off x="5048250" y="-1557337"/>
            <a:ext cx="1320800" cy="47117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rrow: Curved Left 3">
            <a:extLst>
              <a:ext uri="{FF2B5EF4-FFF2-40B4-BE49-F238E27FC236}">
                <a16:creationId xmlns:a16="http://schemas.microsoft.com/office/drawing/2014/main" id="{8A1220D7-4BEC-4953-A4A0-B45CF6B0EE06}"/>
              </a:ext>
            </a:extLst>
          </p:cNvPr>
          <p:cNvSpPr/>
          <p:nvPr/>
        </p:nvSpPr>
        <p:spPr>
          <a:xfrm rot="5400000" flipV="1">
            <a:off x="4999037" y="3157538"/>
            <a:ext cx="1687513" cy="49799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8" name="TextBox 4">
            <a:extLst>
              <a:ext uri="{FF2B5EF4-FFF2-40B4-BE49-F238E27FC236}">
                <a16:creationId xmlns:a16="http://schemas.microsoft.com/office/drawing/2014/main" id="{FD44A4CD-2E17-4A3F-8975-AD9696642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229" y="1663700"/>
            <a:ext cx="336367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Fatigue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Daily stress of managing diabetes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Neuroendocrine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altLang="en-US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Inflammatory and endothelial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Increased cardiovascular risk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mount gambier hospital">
            <a:extLst>
              <a:ext uri="{FF2B5EF4-FFF2-40B4-BE49-F238E27FC236}">
                <a16:creationId xmlns:a16="http://schemas.microsoft.com/office/drawing/2014/main" id="{F11E7B9D-7955-488A-89DC-A8B71B6D02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5" r="7024" b="-2"/>
          <a:stretch/>
        </p:blipFill>
        <p:spPr bwMode="auto">
          <a:xfrm>
            <a:off x="3793813" y="744344"/>
            <a:ext cx="4627646" cy="4627648"/>
          </a:xfrm>
          <a:custGeom>
            <a:avLst/>
            <a:gdLst>
              <a:gd name="connsiteX0" fmla="*/ 2313823 w 4627646"/>
              <a:gd name="connsiteY0" fmla="*/ 0 h 4627648"/>
              <a:gd name="connsiteX1" fmla="*/ 4627646 w 4627646"/>
              <a:gd name="connsiteY1" fmla="*/ 2313824 h 4627648"/>
              <a:gd name="connsiteX2" fmla="*/ 2313823 w 4627646"/>
              <a:gd name="connsiteY2" fmla="*/ 4627648 h 4627648"/>
              <a:gd name="connsiteX3" fmla="*/ 0 w 4627646"/>
              <a:gd name="connsiteY3" fmla="*/ 2313824 h 4627648"/>
              <a:gd name="connsiteX4" fmla="*/ 2313823 w 4627646"/>
              <a:gd name="connsiteY4" fmla="*/ 0 h 46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24436A-5397-41F3-AD83-747B72D658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" r="16291" b="-3"/>
          <a:stretch/>
        </p:blipFill>
        <p:spPr>
          <a:xfrm>
            <a:off x="326572" y="1499596"/>
            <a:ext cx="3583872" cy="3872396"/>
          </a:xfrm>
          <a:custGeom>
            <a:avLst/>
            <a:gdLst>
              <a:gd name="connsiteX0" fmla="*/ 1463478 w 2590737"/>
              <a:gd name="connsiteY0" fmla="*/ 0 h 2926956"/>
              <a:gd name="connsiteX1" fmla="*/ 2498313 w 2590737"/>
              <a:gd name="connsiteY1" fmla="*/ 428643 h 2926956"/>
              <a:gd name="connsiteX2" fmla="*/ 2501029 w 2590737"/>
              <a:gd name="connsiteY2" fmla="*/ 431631 h 2926956"/>
              <a:gd name="connsiteX3" fmla="*/ 2445696 w 2590737"/>
              <a:gd name="connsiteY3" fmla="*/ 582811 h 2926956"/>
              <a:gd name="connsiteX4" fmla="*/ 2335437 w 2590737"/>
              <a:gd name="connsiteY4" fmla="*/ 1312109 h 2926956"/>
              <a:gd name="connsiteX5" fmla="*/ 2528166 w 2590737"/>
              <a:gd name="connsiteY5" fmla="*/ 2266732 h 2926956"/>
              <a:gd name="connsiteX6" fmla="*/ 2590737 w 2590737"/>
              <a:gd name="connsiteY6" fmla="*/ 2396622 h 2926956"/>
              <a:gd name="connsiteX7" fmla="*/ 2498313 w 2590737"/>
              <a:gd name="connsiteY7" fmla="*/ 2498313 h 2926956"/>
              <a:gd name="connsiteX8" fmla="*/ 1463478 w 2590737"/>
              <a:gd name="connsiteY8" fmla="*/ 2926956 h 2926956"/>
              <a:gd name="connsiteX9" fmla="*/ 0 w 2590737"/>
              <a:gd name="connsiteY9" fmla="*/ 1463478 h 2926956"/>
              <a:gd name="connsiteX10" fmla="*/ 1463478 w 2590737"/>
              <a:gd name="connsiteY10" fmla="*/ 0 h 292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9FC0DB-65C9-4656-BE4A-8BB83373EB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4" r="8740" b="-5"/>
          <a:stretch/>
        </p:blipFill>
        <p:spPr>
          <a:xfrm>
            <a:off x="8421459" y="1486008"/>
            <a:ext cx="3894006" cy="3872396"/>
          </a:xfrm>
          <a:custGeom>
            <a:avLst/>
            <a:gdLst>
              <a:gd name="connsiteX0" fmla="*/ 1114351 w 2577829"/>
              <a:gd name="connsiteY0" fmla="*/ 0 h 2926956"/>
              <a:gd name="connsiteX1" fmla="*/ 2577829 w 2577829"/>
              <a:gd name="connsiteY1" fmla="*/ 1463478 h 2926956"/>
              <a:gd name="connsiteX2" fmla="*/ 1114351 w 2577829"/>
              <a:gd name="connsiteY2" fmla="*/ 2926956 h 2926956"/>
              <a:gd name="connsiteX3" fmla="*/ 79516 w 2577829"/>
              <a:gd name="connsiteY3" fmla="*/ 2498313 h 2926956"/>
              <a:gd name="connsiteX4" fmla="*/ 0 w 2577829"/>
              <a:gd name="connsiteY4" fmla="*/ 2410824 h 2926956"/>
              <a:gd name="connsiteX5" fmla="*/ 69413 w 2577829"/>
              <a:gd name="connsiteY5" fmla="*/ 2266732 h 2926956"/>
              <a:gd name="connsiteX6" fmla="*/ 262142 w 2577829"/>
              <a:gd name="connsiteY6" fmla="*/ 1312109 h 2926956"/>
              <a:gd name="connsiteX7" fmla="*/ 151883 w 2577829"/>
              <a:gd name="connsiteY7" fmla="*/ 582811 h 2926956"/>
              <a:gd name="connsiteX8" fmla="*/ 91478 w 2577829"/>
              <a:gd name="connsiteY8" fmla="*/ 417771 h 2926956"/>
              <a:gd name="connsiteX9" fmla="*/ 183443 w 2577829"/>
              <a:gd name="connsiteY9" fmla="*/ 334187 h 2926956"/>
              <a:gd name="connsiteX10" fmla="*/ 1114351 w 2577829"/>
              <a:gd name="connsiteY10" fmla="*/ 0 h 292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78507F-C56A-41F7-92CF-A8BBBA633819}"/>
              </a:ext>
            </a:extLst>
          </p:cNvPr>
          <p:cNvSpPr/>
          <p:nvPr/>
        </p:nvSpPr>
        <p:spPr>
          <a:xfrm>
            <a:off x="5315802" y="5651991"/>
            <a:ext cx="1821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039691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>
            <a:extLst>
              <a:ext uri="{FF2B5EF4-FFF2-40B4-BE49-F238E27FC236}">
                <a16:creationId xmlns:a16="http://schemas.microsoft.com/office/drawing/2014/main" id="{BABF8381-ED10-4B5C-B0EB-FF5A570542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27575" y="4076700"/>
            <a:ext cx="1333500" cy="463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0" cap="none" spc="0" normalizeH="0" baseline="0" noProof="0">
                <a:ln>
                  <a:noFill/>
                </a:ln>
                <a:solidFill>
                  <a:srgbClr val="FF99CC"/>
                </a:solidFill>
                <a:effectLst>
                  <a:outerShdw blurRad="63500"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Blood tests</a:t>
            </a:r>
          </a:p>
        </p:txBody>
      </p:sp>
      <p:sp>
        <p:nvSpPr>
          <p:cNvPr id="5123" name="WordArt 3">
            <a:extLst>
              <a:ext uri="{FF2B5EF4-FFF2-40B4-BE49-F238E27FC236}">
                <a16:creationId xmlns:a16="http://schemas.microsoft.com/office/drawing/2014/main" id="{D4AADD9E-DFEA-4103-B998-EAD561E45D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24338" y="1844675"/>
            <a:ext cx="1438275" cy="8350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0" cap="none" spc="0" normalizeH="0" baseline="0" noProof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Cholesterol</a:t>
            </a:r>
          </a:p>
        </p:txBody>
      </p:sp>
      <p:sp>
        <p:nvSpPr>
          <p:cNvPr id="5124" name="WordArt 4">
            <a:extLst>
              <a:ext uri="{FF2B5EF4-FFF2-40B4-BE49-F238E27FC236}">
                <a16:creationId xmlns:a16="http://schemas.microsoft.com/office/drawing/2014/main" id="{EB986084-A35D-4A53-BE4A-46062E1FCE7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117190">
            <a:off x="7175500" y="1052513"/>
            <a:ext cx="2209800" cy="457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0" cap="none" spc="0" normalizeH="0" baseline="0" noProof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4260000" scaled="1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Blood sugar levels</a:t>
            </a:r>
          </a:p>
        </p:txBody>
      </p:sp>
      <p:sp>
        <p:nvSpPr>
          <p:cNvPr id="5125" name="WordArt 5">
            <a:extLst>
              <a:ext uri="{FF2B5EF4-FFF2-40B4-BE49-F238E27FC236}">
                <a16:creationId xmlns:a16="http://schemas.microsoft.com/office/drawing/2014/main" id="{A96ADE4D-D177-4649-8A64-C218CDDF27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948271">
            <a:off x="6959600" y="2852738"/>
            <a:ext cx="2486025" cy="5778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Driving licence</a:t>
            </a:r>
          </a:p>
        </p:txBody>
      </p:sp>
      <p:sp>
        <p:nvSpPr>
          <p:cNvPr id="5126" name="WordArt 6">
            <a:extLst>
              <a:ext uri="{FF2B5EF4-FFF2-40B4-BE49-F238E27FC236}">
                <a16:creationId xmlns:a16="http://schemas.microsoft.com/office/drawing/2014/main" id="{E9672501-4B7D-4D4C-8FAB-0E95907921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114148">
            <a:off x="7032625" y="4724400"/>
            <a:ext cx="25527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046000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Triglycerides</a:t>
            </a:r>
          </a:p>
        </p:txBody>
      </p:sp>
      <p:sp>
        <p:nvSpPr>
          <p:cNvPr id="5127" name="WordArt 7">
            <a:extLst>
              <a:ext uri="{FF2B5EF4-FFF2-40B4-BE49-F238E27FC236}">
                <a16:creationId xmlns:a16="http://schemas.microsoft.com/office/drawing/2014/main" id="{B5EFCBCC-3759-43F2-B8C8-EEA1632DC2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24113" y="2924175"/>
            <a:ext cx="1143000" cy="6000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toe nails</a:t>
            </a:r>
          </a:p>
        </p:txBody>
      </p:sp>
      <p:sp>
        <p:nvSpPr>
          <p:cNvPr id="5128" name="WordArt 8">
            <a:extLst>
              <a:ext uri="{FF2B5EF4-FFF2-40B4-BE49-F238E27FC236}">
                <a16:creationId xmlns:a16="http://schemas.microsoft.com/office/drawing/2014/main" id="{1EE3E778-D804-469F-9C7F-13BFCEC625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411941">
            <a:off x="2351088" y="836613"/>
            <a:ext cx="2209800" cy="42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0" cap="none" spc="480" normalizeH="0" baseline="0" noProof="0">
                <a:ln>
                  <a:noFill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3960000" scaled="1"/>
                </a:gradFill>
                <a:effectLst>
                  <a:outerShdw blurRad="63500" dist="46662" dir="3284183" algn="ctr" rotWithShape="0">
                    <a:srgbClr val="4D4D4D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Prescriptions</a:t>
            </a:r>
          </a:p>
        </p:txBody>
      </p:sp>
      <p:sp>
        <p:nvSpPr>
          <p:cNvPr id="5129" name="WordArt 9">
            <a:extLst>
              <a:ext uri="{FF2B5EF4-FFF2-40B4-BE49-F238E27FC236}">
                <a16:creationId xmlns:a16="http://schemas.microsoft.com/office/drawing/2014/main" id="{CE83C5DB-6CAE-4238-ACE3-B8251B3E58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644333">
            <a:off x="8183563" y="3068638"/>
            <a:ext cx="2238375" cy="3714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0" cap="none" spc="-200" normalizeH="0" baseline="0" noProof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>
                      <a:alpha val="7499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Fine Touch Sensation</a:t>
            </a:r>
          </a:p>
        </p:txBody>
      </p:sp>
      <p:sp>
        <p:nvSpPr>
          <p:cNvPr id="5130" name="WordArt 10">
            <a:extLst>
              <a:ext uri="{FF2B5EF4-FFF2-40B4-BE49-F238E27FC236}">
                <a16:creationId xmlns:a16="http://schemas.microsoft.com/office/drawing/2014/main" id="{97715872-A315-408B-A7ED-1AA28F97AD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95550" y="5084763"/>
            <a:ext cx="2133600" cy="11144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0" cap="none" spc="0" normalizeH="0" baseline="0" noProof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depression</a:t>
            </a:r>
          </a:p>
        </p:txBody>
      </p:sp>
      <p:sp>
        <p:nvSpPr>
          <p:cNvPr id="5131" name="WordArt 11">
            <a:extLst>
              <a:ext uri="{FF2B5EF4-FFF2-40B4-BE49-F238E27FC236}">
                <a16:creationId xmlns:a16="http://schemas.microsoft.com/office/drawing/2014/main" id="{6CA6BCE0-D527-4800-8A98-3F28A83FBB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59375" y="549275"/>
            <a:ext cx="1371600" cy="4953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0" cap="none" spc="0" normalizeH="0" baseline="0" noProof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8099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erections</a:t>
            </a:r>
          </a:p>
        </p:txBody>
      </p:sp>
      <p:sp>
        <p:nvSpPr>
          <p:cNvPr id="5132" name="WordArt 12" descr="Paper bag">
            <a:extLst>
              <a:ext uri="{FF2B5EF4-FFF2-40B4-BE49-F238E27FC236}">
                <a16:creationId xmlns:a16="http://schemas.microsoft.com/office/drawing/2014/main" id="{B41FAF04-0DCD-4A2B-BC72-1A06BDF658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67438" y="1989138"/>
            <a:ext cx="180022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0" cap="none" spc="0" normalizeH="0" baseline="0" noProof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blurRad="63500"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Blood pressure</a:t>
            </a:r>
          </a:p>
        </p:txBody>
      </p:sp>
      <p:sp>
        <p:nvSpPr>
          <p:cNvPr id="5133" name="WordArt 13">
            <a:extLst>
              <a:ext uri="{FF2B5EF4-FFF2-40B4-BE49-F238E27FC236}">
                <a16:creationId xmlns:a16="http://schemas.microsoft.com/office/drawing/2014/main" id="{3999D050-8513-4280-9941-7CB5780F83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43475" y="5445125"/>
            <a:ext cx="2352675" cy="8350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0" cap="none" spc="0" normalizeH="0" baseline="0" noProof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walk more, eat less</a:t>
            </a:r>
          </a:p>
        </p:txBody>
      </p:sp>
      <p:sp>
        <p:nvSpPr>
          <p:cNvPr id="5134" name="WordArt 14">
            <a:extLst>
              <a:ext uri="{FF2B5EF4-FFF2-40B4-BE49-F238E27FC236}">
                <a16:creationId xmlns:a16="http://schemas.microsoft.com/office/drawing/2014/main" id="{429271CA-047F-44B4-995A-F3194EFE530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20188" y="260350"/>
            <a:ext cx="1095375" cy="9429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0" cap="none" spc="0" normalizeH="0" baseline="0" noProof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HbA1c</a:t>
            </a:r>
          </a:p>
        </p:txBody>
      </p:sp>
      <p:sp>
        <p:nvSpPr>
          <p:cNvPr id="5135" name="WordArt 15">
            <a:extLst>
              <a:ext uri="{FF2B5EF4-FFF2-40B4-BE49-F238E27FC236}">
                <a16:creationId xmlns:a16="http://schemas.microsoft.com/office/drawing/2014/main" id="{4D7CCE0B-F52C-4889-9D45-1FA23B7630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127993">
            <a:off x="2495550" y="4437063"/>
            <a:ext cx="15240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08000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Retinopathy</a:t>
            </a:r>
          </a:p>
        </p:txBody>
      </p:sp>
      <p:sp>
        <p:nvSpPr>
          <p:cNvPr id="5136" name="WordArt 16">
            <a:extLst>
              <a:ext uri="{FF2B5EF4-FFF2-40B4-BE49-F238E27FC236}">
                <a16:creationId xmlns:a16="http://schemas.microsoft.com/office/drawing/2014/main" id="{A8E0A9AD-523B-4425-A9B6-310131DA84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959286">
            <a:off x="4008438" y="3068638"/>
            <a:ext cx="885825" cy="42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Hypos</a:t>
            </a:r>
          </a:p>
        </p:txBody>
      </p:sp>
      <p:sp>
        <p:nvSpPr>
          <p:cNvPr id="5137" name="WordArt 17" descr="Narrow vertical">
            <a:extLst>
              <a:ext uri="{FF2B5EF4-FFF2-40B4-BE49-F238E27FC236}">
                <a16:creationId xmlns:a16="http://schemas.microsoft.com/office/drawing/2014/main" id="{03594B0F-172C-404B-BDDD-25EF586F39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03388" y="1557338"/>
            <a:ext cx="2400300" cy="66198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0" cap="none" spc="0" normalizeH="0" baseline="0" noProof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blurRad="63500" dist="46662" dir="2115817" algn="ctr" rotWithShape="0">
                    <a:srgbClr val="00000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Renal function</a:t>
            </a:r>
          </a:p>
        </p:txBody>
      </p:sp>
      <p:sp>
        <p:nvSpPr>
          <p:cNvPr id="5138" name="WordArt 18">
            <a:extLst>
              <a:ext uri="{FF2B5EF4-FFF2-40B4-BE49-F238E27FC236}">
                <a16:creationId xmlns:a16="http://schemas.microsoft.com/office/drawing/2014/main" id="{9CA0160B-7FB3-4EB1-AA0B-C58E13BD56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437651">
            <a:off x="7671792" y="5794893"/>
            <a:ext cx="4174092" cy="411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CBCBCB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2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492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Allied Health </a:t>
            </a:r>
            <a:r>
              <a:rPr kumimoji="0" lang="en-AU" sz="28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4920000" scaled="1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Referrals</a:t>
            </a:r>
          </a:p>
        </p:txBody>
      </p:sp>
      <p:sp>
        <p:nvSpPr>
          <p:cNvPr id="5139" name="WordArt 19">
            <a:extLst>
              <a:ext uri="{FF2B5EF4-FFF2-40B4-BE49-F238E27FC236}">
                <a16:creationId xmlns:a16="http://schemas.microsoft.com/office/drawing/2014/main" id="{63066663-D24D-444C-BF69-91AF867CE0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03388" y="6165850"/>
            <a:ext cx="3200400" cy="4667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GP Management Plans</a:t>
            </a:r>
          </a:p>
        </p:txBody>
      </p:sp>
      <p:sp>
        <p:nvSpPr>
          <p:cNvPr id="5140" name="WordArt 20">
            <a:extLst>
              <a:ext uri="{FF2B5EF4-FFF2-40B4-BE49-F238E27FC236}">
                <a16:creationId xmlns:a16="http://schemas.microsoft.com/office/drawing/2014/main" id="{9BEAC209-29F8-4EFD-A9B2-1411AFD152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711586">
            <a:off x="7751763" y="4076700"/>
            <a:ext cx="2571750" cy="323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Team Care Arrangements</a:t>
            </a:r>
          </a:p>
        </p:txBody>
      </p:sp>
      <p:sp>
        <p:nvSpPr>
          <p:cNvPr id="5141" name="WordArt 21">
            <a:extLst>
              <a:ext uri="{FF2B5EF4-FFF2-40B4-BE49-F238E27FC236}">
                <a16:creationId xmlns:a16="http://schemas.microsoft.com/office/drawing/2014/main" id="{F4FB6C40-6B4B-4152-89B5-459A2854D7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525613">
            <a:off x="3575050" y="333375"/>
            <a:ext cx="142875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004000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Smoking</a:t>
            </a:r>
          </a:p>
        </p:txBody>
      </p:sp>
      <p:sp>
        <p:nvSpPr>
          <p:cNvPr id="5142" name="WordArt 22" descr="Narrow vertical">
            <a:extLst>
              <a:ext uri="{FF2B5EF4-FFF2-40B4-BE49-F238E27FC236}">
                <a16:creationId xmlns:a16="http://schemas.microsoft.com/office/drawing/2014/main" id="{B937CD1C-1323-4604-8B4A-A7F8B1A657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942518">
            <a:off x="4583113" y="4797425"/>
            <a:ext cx="1733550" cy="5254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0" cap="none" spc="0" normalizeH="0" baseline="0" noProof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blurRad="63500" dist="46662" dir="2115817" algn="ctr" rotWithShape="0">
                    <a:srgbClr val="00000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Item numbers</a:t>
            </a:r>
          </a:p>
        </p:txBody>
      </p:sp>
      <p:sp>
        <p:nvSpPr>
          <p:cNvPr id="5143" name="WordArt 23">
            <a:extLst>
              <a:ext uri="{FF2B5EF4-FFF2-40B4-BE49-F238E27FC236}">
                <a16:creationId xmlns:a16="http://schemas.microsoft.com/office/drawing/2014/main" id="{7FDF115B-D875-4AAD-BC28-9D9B5E2F81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648369">
            <a:off x="1992313" y="3933825"/>
            <a:ext cx="790575" cy="533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Waist</a:t>
            </a:r>
          </a:p>
        </p:txBody>
      </p:sp>
      <p:sp>
        <p:nvSpPr>
          <p:cNvPr id="5144" name="WordArt 24">
            <a:extLst>
              <a:ext uri="{FF2B5EF4-FFF2-40B4-BE49-F238E27FC236}">
                <a16:creationId xmlns:a16="http://schemas.microsoft.com/office/drawing/2014/main" id="{B9ECEF6F-8231-4B13-AB31-ECCADB4635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710524">
            <a:off x="5808663" y="2924175"/>
            <a:ext cx="790575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0" cap="none" spc="0" normalizeH="0" baseline="0" noProof="0">
                <a:ln>
                  <a:noFill/>
                </a:ln>
                <a:solidFill>
                  <a:srgbClr val="FF99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Goals</a:t>
            </a:r>
          </a:p>
        </p:txBody>
      </p:sp>
      <p:sp>
        <p:nvSpPr>
          <p:cNvPr id="5145" name="WordArt 25">
            <a:extLst>
              <a:ext uri="{FF2B5EF4-FFF2-40B4-BE49-F238E27FC236}">
                <a16:creationId xmlns:a16="http://schemas.microsoft.com/office/drawing/2014/main" id="{522652B9-D2A9-4AD5-B5F1-4A5A27501F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420076">
            <a:off x="6527800" y="260350"/>
            <a:ext cx="260985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42000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Influenza injection</a:t>
            </a:r>
          </a:p>
        </p:txBody>
      </p:sp>
    </p:spTree>
    <p:extLst>
      <p:ext uri="{BB962C8B-B14F-4D97-AF65-F5344CB8AC3E}">
        <p14:creationId xmlns:p14="http://schemas.microsoft.com/office/powerpoint/2010/main" val="2250422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kpwashingtonresearch.org/files/6514/0660/6167/Wagner_Edward_H_hi-res.jpg">
            <a:extLst>
              <a:ext uri="{FF2B5EF4-FFF2-40B4-BE49-F238E27FC236}">
                <a16:creationId xmlns:a16="http://schemas.microsoft.com/office/drawing/2014/main" id="{3E5D958F-AA15-405C-8B6B-889597ECE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75" y="1123527"/>
            <a:ext cx="3292432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5EDF83A-5135-480F-B363-994919881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676" y="2762675"/>
            <a:ext cx="3537345" cy="1326503"/>
          </a:xfrm>
          <a:prstGeom prst="rect">
            <a:avLst/>
          </a:prstGeom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Image result for e h wagner chronic care model">
            <a:extLst>
              <a:ext uri="{FF2B5EF4-FFF2-40B4-BE49-F238E27FC236}">
                <a16:creationId xmlns:a16="http://schemas.microsoft.com/office/drawing/2014/main" id="{356553AB-9A14-438F-9F1F-B2E4A3F91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36" y="2005891"/>
            <a:ext cx="3517120" cy="284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749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ollaborative care wayne katon">
            <a:extLst>
              <a:ext uri="{FF2B5EF4-FFF2-40B4-BE49-F238E27FC236}">
                <a16:creationId xmlns:a16="http://schemas.microsoft.com/office/drawing/2014/main" id="{3F36DFD9-FE91-416B-AEA7-504B39DDA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08" y="1123527"/>
            <a:ext cx="3292432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1C6AAE25-BD23-41B5-AAE4-1DA5898C2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3E88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Image result for impact collaborative care model">
            <a:extLst>
              <a:ext uri="{FF2B5EF4-FFF2-40B4-BE49-F238E27FC236}">
                <a16:creationId xmlns:a16="http://schemas.microsoft.com/office/drawing/2014/main" id="{448FD655-B6FC-4805-B5DC-E850CE366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676" y="1123527"/>
            <a:ext cx="5980259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6A7CAF-E66B-4229-A8A2-505673E3E428}"/>
              </a:ext>
            </a:extLst>
          </p:cNvPr>
          <p:cNvSpPr txBox="1"/>
          <p:nvPr/>
        </p:nvSpPr>
        <p:spPr>
          <a:xfrm>
            <a:off x="1820416" y="6008915"/>
            <a:ext cx="1883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/>
              <a:t>Wayne </a:t>
            </a:r>
            <a:r>
              <a:rPr lang="en-AU" sz="2400" b="1" dirty="0" err="1"/>
              <a:t>Katon</a:t>
            </a:r>
            <a:endParaRPr lang="en-AU" sz="2400" b="1" dirty="0"/>
          </a:p>
        </p:txBody>
      </p:sp>
    </p:spTree>
    <p:extLst>
      <p:ext uri="{BB962C8B-B14F-4D97-AF65-F5344CB8AC3E}">
        <p14:creationId xmlns:p14="http://schemas.microsoft.com/office/powerpoint/2010/main" val="652372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757</Words>
  <Application>Microsoft Office PowerPoint</Application>
  <PresentationFormat>Widescreen</PresentationFormat>
  <Paragraphs>145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ＭＳ Ｐゴシック</vt:lpstr>
      <vt:lpstr>Arial</vt:lpstr>
      <vt:lpstr>Arial Black</vt:lpstr>
      <vt:lpstr>Calibri</vt:lpstr>
      <vt:lpstr>Calibri Light</vt:lpstr>
      <vt:lpstr>Impact</vt:lpstr>
      <vt:lpstr>Times New Roman</vt:lpstr>
      <vt:lpstr>Office Theme</vt:lpstr>
      <vt:lpstr>1_Office Theme</vt:lpstr>
      <vt:lpstr>2_Office Theme</vt:lpstr>
      <vt:lpstr>Identifying and treating mental illness alongside physical illness in general practice</vt:lpstr>
      <vt:lpstr>PowerPoint Presentation</vt:lpstr>
      <vt:lpstr>PowerPoint Presentation</vt:lpstr>
      <vt:lpstr>Mortality Rates in people with heart disease Doering et al. 2010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Pilot Project: D_TECT</vt:lpstr>
      <vt:lpstr>PowerPoint Presentation</vt:lpstr>
      <vt:lpstr>TrueBlue randomised trial  Does collaborative care improve outcomes for multimorbidity?</vt:lpstr>
      <vt:lpstr>Patient Pathway</vt:lpstr>
      <vt:lpstr>Collaborative Care Ingredients </vt:lpstr>
      <vt:lpstr>Outcomes of TrueBlue</vt:lpstr>
      <vt:lpstr>Collaborative Care for identifying and treating mental illness alongside physical illness</vt:lpstr>
      <vt:lpstr>Policy that supports team-based longitudinal care in Australia</vt:lpstr>
      <vt:lpstr>My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and treating mental illness alongside physical illness in general practice</dc:title>
  <dc:creator>Mark Morgan</dc:creator>
  <cp:lastModifiedBy>Mark Morgan</cp:lastModifiedBy>
  <cp:revision>17</cp:revision>
  <dcterms:created xsi:type="dcterms:W3CDTF">2019-03-26T06:49:36Z</dcterms:created>
  <dcterms:modified xsi:type="dcterms:W3CDTF">2019-03-27T10:28:16Z</dcterms:modified>
</cp:coreProperties>
</file>