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8"/>
  </p:notesMasterIdLst>
  <p:sldIdLst>
    <p:sldId id="256" r:id="rId2"/>
    <p:sldId id="277" r:id="rId3"/>
    <p:sldId id="263" r:id="rId4"/>
    <p:sldId id="279" r:id="rId5"/>
    <p:sldId id="280" r:id="rId6"/>
    <p:sldId id="281" r:id="rId7"/>
    <p:sldId id="258" r:id="rId8"/>
    <p:sldId id="262" r:id="rId9"/>
    <p:sldId id="259" r:id="rId10"/>
    <p:sldId id="271" r:id="rId11"/>
    <p:sldId id="300" r:id="rId12"/>
    <p:sldId id="345" r:id="rId13"/>
    <p:sldId id="261" r:id="rId14"/>
    <p:sldId id="267" r:id="rId15"/>
    <p:sldId id="272" r:id="rId16"/>
    <p:sldId id="346" r:id="rId17"/>
    <p:sldId id="266" r:id="rId18"/>
    <p:sldId id="273" r:id="rId19"/>
    <p:sldId id="270" r:id="rId20"/>
    <p:sldId id="276" r:id="rId21"/>
    <p:sldId id="274" r:id="rId22"/>
    <p:sldId id="275" r:id="rId23"/>
    <p:sldId id="302" r:id="rId24"/>
    <p:sldId id="278" r:id="rId25"/>
    <p:sldId id="269" r:id="rId26"/>
    <p:sldId id="260"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809" autoAdjust="0"/>
  </p:normalViewPr>
  <p:slideViewPr>
    <p:cSldViewPr snapToGrid="0">
      <p:cViewPr varScale="1">
        <p:scale>
          <a:sx n="86" d="100"/>
          <a:sy n="86" d="100"/>
        </p:scale>
        <p:origin x="126" y="138"/>
      </p:cViewPr>
      <p:guideLst/>
    </p:cSldViewPr>
  </p:slideViewPr>
  <p:notesTextViewPr>
    <p:cViewPr>
      <p:scale>
        <a:sx n="1" d="1"/>
        <a:sy n="1" d="1"/>
      </p:scale>
      <p:origin x="0" y="0"/>
    </p:cViewPr>
  </p:notesTextViewPr>
  <p:sorterViewPr>
    <p:cViewPr>
      <p:scale>
        <a:sx n="100" d="100"/>
        <a:sy n="100" d="100"/>
      </p:scale>
      <p:origin x="0" y="-9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88909565603822E-2"/>
          <c:y val="4.8965344846741164E-2"/>
          <c:w val="0.93489181757582496"/>
          <c:h val="0.85294689478946784"/>
        </c:manualLayout>
      </c:layout>
      <c:barChart>
        <c:barDir val="col"/>
        <c:grouping val="clustered"/>
        <c:varyColors val="0"/>
        <c:ser>
          <c:idx val="0"/>
          <c:order val="0"/>
          <c:invertIfNegative val="0"/>
          <c:cat>
            <c:strRef>
              <c:f>Sheet1!$A$1:$A$6</c:f>
              <c:strCache>
                <c:ptCount val="6"/>
                <c:pt idx="0">
                  <c:v>Health</c:v>
                </c:pt>
                <c:pt idx="1">
                  <c:v>Finance</c:v>
                </c:pt>
                <c:pt idx="2">
                  <c:v>Impact on others</c:v>
                </c:pt>
                <c:pt idx="3">
                  <c:v>Fitness</c:v>
                </c:pt>
                <c:pt idx="4">
                  <c:v>Stigma of being a smoker</c:v>
                </c:pt>
                <c:pt idx="5">
                  <c:v>Give up an addiction</c:v>
                </c:pt>
              </c:strCache>
            </c:strRef>
          </c:cat>
          <c:val>
            <c:numRef>
              <c:f>Sheet1!$B$1:$B$6</c:f>
              <c:numCache>
                <c:formatCode>General</c:formatCode>
                <c:ptCount val="6"/>
                <c:pt idx="0">
                  <c:v>84.9</c:v>
                </c:pt>
                <c:pt idx="1">
                  <c:v>56.2</c:v>
                </c:pt>
                <c:pt idx="2">
                  <c:v>11</c:v>
                </c:pt>
                <c:pt idx="3">
                  <c:v>7.9</c:v>
                </c:pt>
                <c:pt idx="4">
                  <c:v>6</c:v>
                </c:pt>
                <c:pt idx="5">
                  <c:v>4.4000000000000004</c:v>
                </c:pt>
              </c:numCache>
            </c:numRef>
          </c:val>
          <c:extLst xmlns:c16r2="http://schemas.microsoft.com/office/drawing/2015/06/chart">
            <c:ext xmlns:c16="http://schemas.microsoft.com/office/drawing/2014/chart" uri="{C3380CC4-5D6E-409C-BE32-E72D297353CC}">
              <c16:uniqueId val="{00000000-FBA8-4FC4-8980-FD5B8525E647}"/>
            </c:ext>
          </c:extLst>
        </c:ser>
        <c:dLbls>
          <c:showLegendKey val="0"/>
          <c:showVal val="0"/>
          <c:showCatName val="0"/>
          <c:showSerName val="0"/>
          <c:showPercent val="0"/>
          <c:showBubbleSize val="0"/>
        </c:dLbls>
        <c:gapWidth val="150"/>
        <c:axId val="407257392"/>
        <c:axId val="407258176"/>
      </c:barChart>
      <c:catAx>
        <c:axId val="407257392"/>
        <c:scaling>
          <c:orientation val="minMax"/>
        </c:scaling>
        <c:delete val="0"/>
        <c:axPos val="b"/>
        <c:numFmt formatCode="General" sourceLinked="0"/>
        <c:majorTickMark val="out"/>
        <c:minorTickMark val="none"/>
        <c:tickLblPos val="nextTo"/>
        <c:crossAx val="407258176"/>
        <c:crosses val="autoZero"/>
        <c:auto val="1"/>
        <c:lblAlgn val="ctr"/>
        <c:lblOffset val="100"/>
        <c:noMultiLvlLbl val="0"/>
      </c:catAx>
      <c:valAx>
        <c:axId val="407258176"/>
        <c:scaling>
          <c:orientation val="minMax"/>
        </c:scaling>
        <c:delete val="0"/>
        <c:axPos val="l"/>
        <c:majorGridlines/>
        <c:numFmt formatCode="General" sourceLinked="1"/>
        <c:majorTickMark val="out"/>
        <c:minorTickMark val="none"/>
        <c:tickLblPos val="nextTo"/>
        <c:crossAx val="407257392"/>
        <c:crosses val="autoZero"/>
        <c:crossBetween val="between"/>
      </c:valAx>
    </c:plotArea>
    <c:plotVisOnly val="1"/>
    <c:dispBlanksAs val="gap"/>
    <c:showDLblsOverMax val="0"/>
  </c:chart>
  <c:externalData r:id="rId2">
    <c:autoUpdate val="0"/>
  </c:externalData>
</c:chartSpace>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21:49:05.226"/>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0 355 0,'0'0'265,"0"0"-218,47 0-32,-47 0 1,94 0-1,-94 0-15,47 0 16,-47 0 0,94 0-1,-94 0-15,47 0 16,-47 0-16,95 0 15,-95 0 1,47 0-16,-47 0 16,94 0-1,-94 0 1,47 0-1,-47 0 1,47 0 0,0 0-1,0 0-15,-47 0 16,47 0-1,0 0 1,0 0 0,-47 0 15,47 0-16,47 0 1,-94 0 31,94 0-32,-94 0 1,47 0 0,-47 0-1,94 0 1,-94 0-16,47 0 15,-47 0 1,94 0 0,-94 0-1,47 47-15,-47-47 16,94 0-1,-94 0-15,47 0 16,-47 0 0,95 47-16,-48-47 15,0 0-15,47 0 16,-94 0-16,47 47 15,0-47 1,0 0-16,47 0 0,-47 0 16,47 47-1,-47-47-15,0 0 16,47 0-16,-47 0 15,0 0-15,-47 0 16,94 0-16,47 0 16,-141 0-16,47 0 15,95 0-15,-142 0 16,94 47-16,-47-47 15,-47 0-15,47 0 16,47 0-16,-47 0 16,-47 0-1,94 0-15,-47 0 16,-47 0-16,47 0 15,0 0-15,0 0 16,-47 0-16,47 0 16,0 0-16,0 0 15,-47 0-15,47 0 16,0 0-16,0 0 15,47 0-15,-47 0 16,47 0 0,-47 0-1,1 0-15,-1 0 16,0 0-1,-47 0-15,47 0 16,0 0-16,0 0 16,-47 0-16,47 0 15,0 0 1,0 0-16,0 0 15,0 0 1,0 0-16,0 0 16,0 0-16,0 0 15,0 0-15,47 0 16,-94 0-1,47 0-15,-47 0 16,94 0-16,-47 0 16,-47 0-16,94 0 15,-94 0 1,47 0-16,-47 0 15,94 0 1,-94 0-16,48 0 16,46 0-1,-94 0 1,47 0-16,0 0 15,0 0-15,-47 0 16,47 0 0,0 0-16,0 0 15,-47 0 16,47 0-15,0 0 202,0 0-186,-47 0-17,47 0 1,-47 0 31,94 0-47,-94 0 15,47 0 16,-47 0 890,0 0-906,-47 0-15,0 0 16,0 0 0,47 0-1,-47 0 1,0 0 15,0 0 219,47 0-235,-94-47-15,47 0 16,0 47-16,0 0 15,-47 0-15,0-47 16,46 47-16,-93 0 16,47 0-1,-47-47-15,47 0 16,0 47-16,-47 0 15,0 0-15,47 0 16,-47-47-16,-48 47 16,48 0-16,-47-47 15,0 47-15,141 0 16,-47-47-16,47 47 15,0 0-15,0 0 16,0 0 0,47 0-1,-47 0 1,0 0-1,0 0 1,47 0-16,-47 0 16,0 0-1,0 0 1,47 0-1,-47 0-15,0 0 16,-1 0 62,48 0-62,-47 0-1,0 0 1,-47 0-1,94 0 1,-47 0 15,-47 0 0,94 0-15,-94 0 0,94 0-1,-47 0 1,47 0-1,-94 0 1,94 0-16,-47 0 16,47 0-1,-94 0-15,47 0 16,47 0-16,-94 0 15,47 0-15,-47 0 16,47 0-16,47 0 16,-94 0-1,47 0 1,47 0-16,-47 0 31,-1 0-31,1 0 16,47 0-16,-94 0 15,47 0-15,0 0 16,0 0-16,-47 0 15,0 0-15,94 0 16,-94 0-16,47 0 16,0 0-16,0 0 15,47 0-15,-47 0 16,0 0-16,47 0 15,-47 0-15,0 0 32,0 0-32,47 0 15,-47 0-15,0 0 16,0 0-16,47 0 15,-47 0 1,0 0-16,0-47 16,-1 47 15,1 0 0,0 0-15,47 0-1,-47-47 1,0 47-1,0 0 1,47 0 15,-47 0 0,47 0 359,94 0-374,0 0-16,-47 0 16,48 0-16,46 0 15,0 0-15,-47 0 16,94 0-16,-141 0 15,94 0-15,0 0 16,-47 0-16,47 0 16,-47 0-16,-46 0 15,46 0-15,0 0 16,0 0-16,-94 0 15,94 0-15,-47 0 16,0 0-16,-47 0 16,47 0-16,47 0 15,-47 0-15,47 0 16,-47 0-16,94 0 15,-141 0-15,94 0 16,0 0 0,0 0-16,-94 0 15,95 0-15,-48 0 16,0 0-16,0 0 15,0 0-15,0 0 16,-47 0 0,47 0-16,0 0 15,0 0-15,0 0 16,0 0-1,0 0-15,-47 0 16,47 0 0,47 0-16,-94 0 15,47 0 1,0 0-16,0 0 15,94 0 1,-141 0-16,47 0 16,47 0-16,-47 0 15,0 0-15,48 0 16,-48 0-16,0 0 15,47 0 17,-94 0-17,47 0 1,0 0-1,0 0-15,-47 0 16,47 0 0,0 0-16,0 0 31,-47 0-16,47 0 1,0 0 0,0 0-1,-47 0 1,47 0-1,0 0-15,0 0 16,-47 0-16,47 0 16,47 0-16,-94 0 15,47 0-15,0 0 16,0 0-1,-47 0-15,47 0 32,0 0-1,0 0-16,-47 0 1,48 0-16,46-94 16,-94 94-1,94 0 16,-94 0-15,47 0 0,-47 0 30,94 0-30,-94 0-16,47 0 16,-47 0-16,94 0 15,-94 0 1,47 0-16,-47 0 31,94 0-15,-94 0-1,47 0-15,-47 0 16,47 0 31,0 0-47,-47 0 15,47 0 79,-47 0-47,94 0-16,-94 0-16,47 0 32,-47 0-16,94 0-15,-94 0 15,47 0-15,-47 0-1,94 0-15,-94 0 16,47 0 0,-47 0 62,95 0-32,-95 0 1,47 0 265,-47 0-296,0 47-16,0 0 15,0-47 1,0 47 0,0 0-1,0 0 16,0-47 16,0 94 16,0-47 264,0 0-280,-47-47-16,47 0 63,-47 0-63,-1 0-15,1 0 30,47 0-30,0 0 780,47 0-781,-47 0-15,95 0 16,-1 0-16,0 47 15,-94-47-15,94 0 16,0 0-16,0 0 16,-47 0-16,47 0 15,0 0-15,-94 0 16,94 0-16,0 0 15,-47 0-15,-47 0 16,94 0-16,-47 0 16,0 0-16,0 0 15,48 0-15,-95 0 16,94 0-16,-47 0 15,0 0-15,-47 0 16,47 0 0,47 0-16,-94 0 15,94 0-15,-47 0 16,-47 0-1,94 0-15,-94 0 32,47 0-32,47 0 15,-94 0 1,47 0-16,0 0 15,0 0-15,0 0 16,47 0-16,-47 0 16,-47 0-16,94 0 15,-47 0-15,-47 0 16,48 0-16,-1 0 15,0 0-15,-47 0 16,47 0-16,0 0 16,0 0-1,-47 0 1,47 0-16,0 0 15,0 0-15,94 0 16,-141 0 0,47 0-16,-47 0 15,94 0 1,-94 0-16,47 0 15,-47 0-15,94 0 16,-94 0-16,47 0 16,47 0-16,-94 0 15,47 0-15,-47 0 16,94 0-1,-94 0-15,47 0 16,-47 0 0,94 0-16,-46 0 15,-1 0-15,47 0 16,-94 0-16,47 0 15,0 0 1,0 0-16,-47 0 16,47 0-16,47-47 15,-94 47 32,47 0-31,47-47-1,-47 47-15,47 0 16,-47 0-16,-47 0 15,94 0-15,-94 0 16,47 0-16,-47 0 16,94 0-1,-47 0 1,0-47-16,-47 47 15,47 0 1,-47 0 0,94-47-16,-94 47 15,48 0-15,46-47 16,-47 47-1,0 0 17,-47 0-17,47 0 16,0 0-15,0-47 0,-47 0-1,47 47 16,0 0-15,0 0 0,-47 0-1,47 0 1,-47-47 280,-47 47-296,-94 0 16,94 0-16,-94 0 15,94 0-15,-47 0 16,46 0-16,-93 0 16,94 0-16,0 0 15,0 0-15,0 0 16,0 0-16,-47 0 15,94 0 1,-47 0 0,0 0-16,0 0 15,47 0-15,-47 0 16,-47 0-16,94 0 15,-94 0-15,94 0 16,-47 0 0,-47 0-16,47 0 15,0 0 1,-47 0-16,47 0 15,-1 0-15,1 0 16,0 0-16,-47 0 16,47 0-16,-47 0 15,47 0-15,0 0 16,0 0-16,-47 0 15,47 0-15,0 0 16,47 0-16,-47 0 16,0 0 15,0 0-31,47 0 15,-47 0 1,0 0 0,0 0-16,0 0 15,-47 0-15,47 0 16,47 0-16,-94 0 15,46 0-15,48 0 32,-47 0-32,0 0 15,0 0 1,47 0-1,-94 0-15,0 0 16,94 0 0,-47 0-16,0 0 31,47 0-16,-94 0-15,94 0 16,-47 0-16,47 0 16,-94 0-16,47 0 15,0 0-15,-47 0 16,94 0-16,-47 0 15,0 0-15,0 0 16,47 0-16,-47 0 16,0 0-16,0 0 15,0 0 1,0 0-16,-1 0 15,48 0-15,-47 0 32,0 0-17,0 0 1,0 0-1,0 0-15,0 0 16,47 0 0,-47 0-1,0 0-15,-47 0 16,94 0-1,-47 0-15,0 0 16,47 0 0,-47 0 15,0 0-16,0 0-15,47 0 16,-47 0-16,0 0 16,0 0-1,47 0 1,-47 0-1,0 0-15,47 0 16,-47 0 0,-94 0-1,141 0-15,-47 0 16,-95 0-1,95 0-15,0 0 16,0 0-16,47 0 16,-94 0-16,0 0 15,94 0-15,-94 0 16,94 0-16,-47 0 15,-47 0-15,94 0 16,-47 0 31,47 0-32,-94 0 1,94 0-16,-47 0 16,47 0 15,-94 0 47,94 0 530,47 0-592,0 0-16,94 0 15,-94 0-15,47 0 16,0 0-16,-94 0 16,94 0-16,-47 0 15,47 0-15,-94 0 16,47 0-16,-47 0 15,94 0 1,-94 0-16,47 0 16,-47 0-1,95 0 1,-95 0-1,47 0 32,-47 0 203,0 47-235,0-47-15,0 47 16,0 0-16,0 0 16,0 0-1,0-47 63,0 0 31,-47 0-77,-48 47-17,48 0 1,47-47-1,-47 0-15,0 0 16,0 0 0,47 0-1,-94 0 32,47 0-31,47 0-16,-94 47 15,47-47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21:49:14.170"/>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11759 96 0,'0'-47'219,"0"47"-219,-94 0 15,94 0 1,-47 0-1,-47 0 1,94 0 0,-94 0-16,47 0 15,0 0-15,-47 0 16,0 0-1,94 0-15,-47 0 16,0 0-16,0 0 16,-47 0-16,47 0 15,0 0 1,0 0-16,0 0 15,-47 0-15,46 0 16,48 0-16,-47 0 16,-47 0-16,47 0 15,-47 0-15,94 0 16,-47 0-16,-94 0 15,141 0-15,-47 0 16,-47 0-16,94 0 16,-47 0-16,-47 0 15,94 0-15,-47 0 16,0 0-16,0 0 15,-94 0-15,94 0 16,0 0-16,-47 0 16,-1 0-16,1 0 15,-47 0-15,141 0 16,-94 0-1,0 0-15,0 0 16,94 0-16,-94 0 16,0 0-1,94 0-15,-47 0 16,0 0-16,0 0 15,47 0-15,-47 0 16,0 0 0,0 0-16,47 0 15,-47 0-15,0 0 16,0 0-16,47 0 15,-47 0-15,-48 0 16,48 0-16,-47 0 16,94 0-16,-47 0 15,-47 0-15,47 0 16,0 0-16,-47 0 15,47 0-15,0 0 16,0 0-16,0 0 16,-47 0-16,47 0 15,-47 0-15,47 0 16,-47 0-1,0 0-15,-48 0 16,95 0-16,-94 0 16,47 0-16,47 0 15,0 0-15,-47 0 16,47 0-16,-94 0 15,94 0-15,-47 0 16,47 0-16,-94 0 16,94 0-16,0 0 15,-47 0-15,94 0 16,-95 0-16,48 0 15,47 0-15,-94 0 16,0 0-16,47 0 16,0 0-16,-47 0 15,0 0-15,94 0 16,-94 0-16,0 0 15,0 0-15,94 0 16,-47 0 0,-47 0-16,94 0 46,-47 0-30,0 0 0,-47 0-16,94 0 15,-95 0-15,48 0 16,-47 0-16,94 0 15,-94 0-15,0 0 16,94 0 0,-47 0-16,0 0 15,0 0-15,0 0 16,0 0-16,0 0 15,47 0-15,-47 0 16,-47 0-16,47 0 16,-47 0-16,47 0 15,-94 0-15,94 0 16,-47 0-16,46 0 15,-46 0-15,47 0 16,0 0-16,0 0 16,0 0-16,0 0 15,-47 0-15,0 0 16,47 0-1,47 0-15,-47 0 16,0 0-16,0 0 16,0 0-16,0 0 15,0 0-15,0 0 16,47 0-16,-47 0 15,0 0-15,0 0 16,0 0-16,0 0 16,0 0-16,0 0 15,-1 0-15,1 0 16,0 0-16,-47 0 15,47 0 1,47 0-16,-94 0 16,94 0-1,-47 0 1,47 0-16,-94 0 15,94 0 1,-47 0-16,47 0 16,-94 0 15,94 0-16,-47 0 17,47 0-32,-94 0 15,94 0-15,-47 0 16,47 0-1,-94 0 17,94 0-17,-47 0 1,47 0-1,-94 0 1,94 0 62,-47 0-62,47 0 15,-94 0 0,94 0-31,-47 0 16,47 0-1,-48 0 1,48 0-1,-47 0 32,0 0-47,47 0 16,-47 0-16,0 0 15,0 0-15,47 0 47,-47 0-16,0 0-15,0 0-16,47 0 31,-47 0 94</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21:49:25.018"/>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11994 0 0,'-47'0'94,"0"0"-79,47 0 1,-47 0 0,-47 47 15,94-47 0,-47 0-31,0 0 16,-47 0-16,94 47 15,-47-47 1,47 0-16,-94 0 15,47 0-15,-47 47 16,94-47-16,-47 0 16,-47 0-16,47 0 15,47 0-15,-47 47 16,0-47-1,0 0 1,47 0 0,-48 0-16,1 0 15,0 0-15,47 0 16,-47 0-1,0 0-15,0 0 16,47 0 0,-47 0-16,0 0 15,0 0-15,-47 0 16,-94 0-16,-47 47 15,94-47 1,-95 0-16,48 0 16,94 0-16,-94 0 15,188 0-15,-94 0 16,47 0-16,-47 0 15,47 0-15,-47 0 16,0 0-16,0 0 16,47 0-16,-47 0 15,47 0-15,-95 0 16,142 0-16,-94 0 15,47 0-15,47 0 16,-47 0-16,0 0 16,-47 0-16,94 0 15,-94 0 1,47 0-16,0 0 15,-47 0-15,47 0 16,-94 0-16,0 0 16,47 0-16,-48 0 15,1 0 1,94 0-16,-94 0 15,94 0-15,-47 0 16,94 0 0,-47 0-16,0 0 15,0 0 1,47 0-16,-47 0 15,0 0-15,-47 0 16,0 0-16,47 0 16,0 0-16,-94 0 15,141 0-15,-94 0 16,46 0-16,48 0 15,-94 0-15,47 0 16,47 0 0,-94 0-16,94 0 15,-47 0 1,47 0-16,-94 0 15,47 0-15,0 0 16,-47 0-16,47 0 16,-94 0-1,47 0-15,47 0 16,-94 0-16,47 0 15,-48 0-15,1 0 16,94 0-16,-47 0 16,47 0-16,47 0 15,-94 0-15,94 0 16,-47 0-16,-94 0 15,94 0-15,-47 0 16,47 0-16,-94 0 16,141 0-16,-94 0 15,47 0-15,0 0 16,0 0-16,0 0 15,47 0-15,-95 0 16,48 0-16,0 0 16,47 0-16,-47 0 15,0 0-15,0 0 16,-47 0-16,94 0 15,-47 0-15,47 0 16,-94 0-16,47 0 31,47 0-31,-94 0 0,0 0 16,47 0-16,0 0 15,-94 0 1,141 0-16,-47 0 16,47 0-1,-94 0-15,94 0 16,-47 0-1,47 0-15,-95 0 16,48 0-16,47 0 16,-94 0-16,94 0 15,-47 0-15,-47 0 16,94 0-16,-47 0 15,0 0-15,0 0 16,0 0-16,-94 0 16,141 0-16,-47 0 15,0 0 1,0 0-1,47 0 1,-47 0 0,0 0-16,0 0 15,47 0 1,-47 0-1,47 0-15,-47 0 16,0 0-16,47 0 16,-47 0-1,0 0 16,0 0 16,47 0-47,-47 0 16,-1 0-1,1 0 1,47 0 0,-47 0-1,0 0 1,0 0-1,47 0 1,-47 0 0,0 0-1,0 0-15,47 0 16,-47 0-1,0 0 1,0 0 0,47 0-1,-47 0 16,0 0-31,0 0 32,47 0-17,-47 0 32,0 0-16,0 0-15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21:49:44.427"/>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11054 141 0,'-47'0'125,"0"0"-94,47 0-15,-47 0 0,0 0-16,0 0 15,47 0-15,-47 0 16,0 0-16,0 0 15,-48 0-15,95 0 16,-47 0-16,47 0 16,-94 0-16,94 0 15,-47 0-15,47 0 16,-94 0-1,94 0 1,-47 0 0,47 0-1,-94 0 1,94 0-16,-47 0 15,47 0-15,-94 0 16,94 0 0,-47 0-1,47 0-15,-94 0 16,94 0-16,-47 0 15,47 0 1,-94 0-16,94 0 16,-47 0-16,-47 0 15,47 0-15,-47 0 16,47 0-16,-48 0 15,48 0-15,0 0 16,-47 0-16,94 0 16,-47 0-16,-47 0 15,94 0-15,-47 0 16,0 0-16,0 0 15,0 0-15,0 0 16,-47 0-16,47 0 16,0 0-16,-47 0 15,0 0 1,94 0-16,-47 0 0,47 0 15,-94 0 1,94 0 0,-47 0-16,47 0 15,-94 0 1,46 0-16,1 0 15,0 0-15,0 0 16,-47 0-16,0 0 16,0 0-16,94 0 15,-94 0-15,47 0 16,0 0-16,0 0 15,0 0-15,0 0 16,0 0-16,0 0 16,-47 0-16,94 0 15,-47 0-15,0 0 16,0 0-16,47 0 15,-47 0-15,0 0 16,47 0-16,-95 0 16,48 0-16,0 0 15,-47 0-15,94 0 16,-47 0-16,-94 0 15,94 0 1,0 0-16,0 0 16,47 0-16,-47 0 15,0 0-15,0 0 16,47 0-16,-47 0 15,-47 0-15,47 0 16,47 0-16,-94 0 16,47 0-16,-47 0 15,94 0-15,-47 0 16,47 0-16,-94 0 15,94 0-15,-48 0 16,48 0 0,-94 0-1,94 0-15,-47 0 16,47 0-1,-94 0-15,94 0 16,-47 0-16,0 0 16,0 0-16,0 0 15,-47 0 1,94 0-16,-47 0 15,0 0 1,0 0-16,0 0 16,-47 0-1,47 0-15,47 0 16,-47 0-16,0 0 15,0 0-15,47 0 16,-47 0-16,0 0 16,0 0-16,47 0 15,-47 0-15,0 0 16,-48 0-16,95 0 15,-47 0-15,0 0 16,0 0 0,47 0-16,-94 0 15,47 0-15,47 0 16,-47 0-16,0 0 15,0 0-15,47 0 16,-47 0-16,0 0 16,0 0-16,47 0 15,-47 0-15,0 0 16,0 0-16,47 0 31,-47 0-31,0 0 16,0 0-1,47 0-15,-47 0 16,0 0 0,0 0-16,-47 0 15,47 0 1,0 0-16,-1 0 15,48 0 1,-47 0-16,-47 0 16,47 0-1,0 0 1,0 0-1,0 0-15,47 0 16,-94 0-16,47 0 16,47 0-16,-94 0 15,47 0-15,0 0 16,-47 0-1,47 0-15,0 0 16,0 0 0,47 0-1,-47 0-15,0 0 16,-47 0-16,94 0 15,-47 0-15,0 0 16,0 0 0,47 0-1,-48 0-15,1 0 16,47 0-1,-47 0-15,0 0 16,0 0 15,47 0-31,-47 0 16,0 0-16,-47 0 15,47 0 1,0 0-16,0 0 16,0 0-16,0 0 15,0 0-15,0 0 16,0 0-16,0 0 15,0 0-15,47 0 16,-94-47-16,47 47 31,47 0-31,-94 0 16,94 0-1,-47 0 1,47 0 0,-94 0 15,94 0-31,-48 0 31,48 0-31,-94 0 16,94 0-16,-47 0 31,47-47-16,-47 47 17,0 0-17,47 0 250,-47 0-249,47 0 62,-94 0-16,94 0-46,-47-47 62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21:50:01.475"/>
    </inkml:context>
    <inkml:brush xml:id="br0">
      <inkml:brushProperty name="width" value="0.2" units="cm"/>
      <inkml:brushProperty name="height" value="0.2" units="cm"/>
      <inkml:brushProperty name="color" value="#E71224"/>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05:20:43.692"/>
    </inkml:context>
    <inkml:brush xml:id="br0">
      <inkml:brushProperty name="width" value="0.2" units="cm"/>
      <inkml:brushProperty name="height" value="0.2" units="cm"/>
      <inkml:brushProperty name="color" value="#E71224"/>
      <inkml:brushProperty name="fitToCurve" value="1"/>
    </inkml:brush>
  </inkml:definitions>
  <inkml:trace contextRef="#ctx0" brushRef="#br0">225 2483 0,'0'0'46,"0"37"-30,0-37 0,0 73-16,74-36 15,-37 0-15,0 0 16,0 36-16,-1-73 15,1 37-15,0-37 16,0 37-16,-37-37 16,37 37-1,-1-37 1,-36 0-16,37 0 15,-37 0 1,74 0-16,-74 0 16,37 0-16,-37 0 15,73 0-15,-36 0 16,110 36-16,-73-36 15,-37 0 1,36 0-16,1 0 16,-74 0-16,74 0 15,-38 0-15,38 0 16,-74 0-16,74 0 15,-1 0-15,-73 0 16,37 0 0,0 0-16,0 0 15,0 0-15,-1 0 16,1 0-1,-37 0-15,37 0 16,0 0-16,0 0 16,-37 0-16,36 0 15,1 0 1,0 0-16,-37 0 15,37 0-15,37 0 16,-38 0-16,75 0 16,-38-36-1,-36-1 1,0 37-16,-37 0 15,37-37 1,0 37-16,-37 0 16,36-37-16,-36 0 15,0 37-15,37-36 16,0-38-16,-37 74 15,37-74 17,-37 38-32,0 36 15,0-74-15,0 37 16,0 0-16,0-36 15,0 36-15,0 0 16,0 0-16,37 0 16,-37 1-16,0-38 15,0 74-15,0-74 16,36 1-16,-36 73 15,0-37-15,0 0 16,0 0-16,0-36 16,0 36-16,0 0 15,0-37-15,0 1 16,0 73-16,0-74 15,0 37-15,0 37 16,0-73-16,0 36 16,0 0-16,0 0 15,0 1 1,0-1-16,0 0 15,0-37-15,0 37 16,0-36 0,0 36-16,0 37 15,0-74-15,0 1 16,0 36-16,0 0 15,0 37-15,0-37 16,0 1-16,0-1 31,0 0-15,-36-37-1,36 37 1,-37 37-16,0-73 16,0 36-1,-36 37-15,36-37 16,-37 0-1,37 37-15,-36-36 16,36-1-16,-37 37 16,38 0-16,-1 0 15,-74-74-15,111 74 16,-37 0-16,-36-37 15,73 37-15,-74 0 16,37 0 0,-36 0-16,73 0 15,-74 0-15,1 0 16,73 0-16,-74 0 15,37 0-15,0 0 16,-36 0-16,36 0 16,37 0-16,-111 0 15,75 37 1,-1-37-16,-37 0 15,74 0-15,-37 37 16,1-37-16,-1 0 16,-37 0-16,37 74 15,0-74-15,37 36 16,-36-36-16,-1 0 15,0 37-15,-37 0 16,74 0 0,-36 0-1,-1-1 1,-37 1-1,74-37 1,-37 37 0,37-37-16,-36 0 15,36 37-15,0 0 16,-37-37-1,0 37-15,37-37 16,-37 73 0,0-73-1,37 37 1,-73-37-1,73 37 1,-37 0-16,37-37 16,0 36-1,-37 38-15,37 0 31,-37-38-31,37 1 32,-37 0-32,37 0 15,0 0 1,-36 36-16,36-73 15,0 37-15,0-37 16,0 74 0,0-74-16,0 37 15,0 36-15,0-73 16,0 37-16,0 37 15,0-74-15,0 73 16,0-36-16,0 0 16,0 0-1,0 36-15,0-73 16,0 111-16,0-74 15,0-37-15,0 36 16,0 38-16,0-74 16,0 74-16,0-74 15,0 36-15,0 1 16,0 0-16,0-37 15,0 37-15,0-37 16,36 110-16,-36-36 31,0-74-31,0 37 16,0 0-16,37-1 15,-37 1 1,37-37 0,0 74 15,-37-74-16,0 73 1,0-73 31,37 37 15,-37-37 125,-37 37-171,-37-37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3-27T05:20:59.408"/>
    </inkml:context>
    <inkml:brush xml:id="br0">
      <inkml:brushProperty name="width" value="0.2" units="cm"/>
      <inkml:brushProperty name="height" value="0.2" units="cm"/>
      <inkml:brushProperty name="color" value="#E71224"/>
      <inkml:brushProperty name="fitToCurve" value="1"/>
    </inkml:brush>
  </inkml:definitions>
  <inkml:trace contextRef="#ctx0" brushRef="#br0">2786 885 0,'0'0'15,"0"-37"-15,0 37 16,0-37-16,0 0 16,-37 1-1,37-1-15,-37 0 16,37 37-1,0-74-15,-74 1 16,38 73-16,-38-74 16,74 74-1,-74-37-15,74 1 16,-73 36-16,36-37 15,37 37 1,-37-37 0,0 0-16,37 37 15,-36 0-15,-1-37 16,0 37-16,0 0 15,0-37-15,-36 1 16,36-1-16,-37 37 16,-36-37-16,73 37 15,-73-37-15,73 37 16,-74 0-16,1-37 15,73 37-15,-37 0 16,38 0-16,-1 0 16,0 0-1,0 0-15,37 0 16,-37 0-1,1 0-15,-1 0 16,0 0-16,0 0 16,0 0-16,1 0 15,-38 0-15,37 0 16,-37 74-16,1-74 15,73 0-15,-74 0 16,37 37-16,-36 0 16,36-1-1,0 1 1,37-37-1,-37 37-15,1 0 16,-1 0 0,37-37-16,0 73 15,-74-36-15,37 0 16,37 0-1,0-37-15,-37 73 16,1 38 0,36-111-1,0 73 1,-37-36-1,37 0-15,0 0 16,0 0-16,0 0 16,0-1-16,0 1 15,0 0-15,0 0 16,0 36-16,0 1 15,0-37-15,0 36 16,0-36-16,0 0 16,0 37-16,0-38 15,0 38-15,0 0 16,0-37-16,37 36 15,-37-73-15,0 74 16,36-1-16,-36-73 16,37 74-16,-37-37 15,37 0-15,0 36 16,-37 1-1,74-37-15,-38 0 0,1 36 16,-37-73-16,37 74 16,37-37-1,-74-1-15,0-36 16,36 37-16,38 0 15,-74 0 1,37-37-16,0 37 16,-37-37-16,73 36 15,-36-36-15,0 37 16,37-37-1,-1 0-15,-36 37 16,0-37-16,0 0 16,36 37-16,-36 0 15,37-37-15,-38 0 16,1 0-16,0 0 15,0 0-15,37 0 16,-1 37 0,1-37-16,-37 0 15,-1 0-15,1 0 16,0 0-16,0 0 15,36 0-15,-36 0 16,-37 0 0,37 0-1,37 0-15,-74-37 16,73 37-1,-73 0-15,37 0 16,0 0-16,0 0 16,-37-37-16,73 0 15,-73 0 1,37 37-1,-37 0 1,74-37 0,-74 37-1,37-73-15,-1 73 16,1-37-1,-37 0-15,0 0 16,74 1 0,-74-1-16,0 37 15,0-37-15,37 37 16,-37-74-1,0 74-15,0-36 16,0 36 0,0-74-1,0 74-15,36-37 16,-36 37-16,0-74 15,0 74-15,37-36 16,-37 36 0,0-74-16,0 74 15,0-37-15,0 37 16,0-73-16,37 73 15,-37-37 1,0 37 0,0-74-1,0 74 1,0-37-16,0 37 15,0-73 1,0 73 0,0-37-1,0 37-15,0-74 16,0 74-16,0-37 15,0 37 17,0-36-32,0 36 15,0-37 1,0 0 0,0 37-16,0-37 15,0 0 1,0 1-16,0 36 31,0-37-15,0 0-16,0 0 31,0 37-16,0-37 1,0 1 0,0-1-1,74 0 1,-74 0 15,0 37 31,0-37-15,0 37 16,0-36-32,0-1 31,0 0 203,0 37-265,-37 37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369AA7-63A7-4EAF-B8FB-12F85CCC43F4}" type="datetimeFigureOut">
              <a:rPr lang="en-AU" smtClean="0"/>
              <a:t>29/05/2019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1B07C6-C576-4304-9EC4-296C657557E8}" type="slidenum">
              <a:rPr lang="en-AU" smtClean="0"/>
              <a:t>‹#›</a:t>
            </a:fld>
            <a:endParaRPr lang="en-AU"/>
          </a:p>
        </p:txBody>
      </p:sp>
    </p:spTree>
    <p:extLst>
      <p:ext uri="{BB962C8B-B14F-4D97-AF65-F5344CB8AC3E}">
        <p14:creationId xmlns:p14="http://schemas.microsoft.com/office/powerpoint/2010/main" val="9974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ngadget.com/2017/07/28/fda-change-of-heart-about-e-cigarette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monitoringthefuture.org/pressreleases/18drugpr.pdf" TargetMode="External"/><Relationship Id="rId4" Type="http://schemas.openxmlformats.org/officeDocument/2006/relationships/hyperlink" Target="https://www.engadget.com/2018/09/12/fda-e-cigarette-crackdown-juul-blu-vuse-markten-logi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jama.jamanetwork.com/article.aspx?articleid=181296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a:t>
            </a:fld>
            <a:endParaRPr lang="en-AU"/>
          </a:p>
        </p:txBody>
      </p:sp>
    </p:spTree>
    <p:extLst>
      <p:ext uri="{BB962C8B-B14F-4D97-AF65-F5344CB8AC3E}">
        <p14:creationId xmlns:p14="http://schemas.microsoft.com/office/powerpoint/2010/main" val="415076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10</a:t>
            </a:fld>
            <a:endParaRPr lang="en-AU"/>
          </a:p>
        </p:txBody>
      </p:sp>
    </p:spTree>
    <p:extLst>
      <p:ext uri="{BB962C8B-B14F-4D97-AF65-F5344CB8AC3E}">
        <p14:creationId xmlns:p14="http://schemas.microsoft.com/office/powerpoint/2010/main" val="62307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11</a:t>
            </a:fld>
            <a:endParaRPr lang="en-AU"/>
          </a:p>
        </p:txBody>
      </p:sp>
    </p:spTree>
    <p:extLst>
      <p:ext uri="{BB962C8B-B14F-4D97-AF65-F5344CB8AC3E}">
        <p14:creationId xmlns:p14="http://schemas.microsoft.com/office/powerpoint/2010/main" val="38746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E1B07C6-C576-4304-9EC4-296C657557E8}" type="slidenum">
              <a:rPr lang="en-AU" smtClean="0"/>
              <a:t>13</a:t>
            </a:fld>
            <a:endParaRPr lang="en-AU"/>
          </a:p>
        </p:txBody>
      </p:sp>
    </p:spTree>
    <p:extLst>
      <p:ext uri="{BB962C8B-B14F-4D97-AF65-F5344CB8AC3E}">
        <p14:creationId xmlns:p14="http://schemas.microsoft.com/office/powerpoint/2010/main" val="200379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14</a:t>
            </a:fld>
            <a:endParaRPr lang="en-AU"/>
          </a:p>
        </p:txBody>
      </p:sp>
    </p:spTree>
    <p:extLst>
      <p:ext uri="{BB962C8B-B14F-4D97-AF65-F5344CB8AC3E}">
        <p14:creationId xmlns:p14="http://schemas.microsoft.com/office/powerpoint/2010/main" val="280011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15</a:t>
            </a:fld>
            <a:endParaRPr lang="en-AU"/>
          </a:p>
        </p:txBody>
      </p:sp>
    </p:spTree>
    <p:extLst>
      <p:ext uri="{BB962C8B-B14F-4D97-AF65-F5344CB8AC3E}">
        <p14:creationId xmlns:p14="http://schemas.microsoft.com/office/powerpoint/2010/main" val="144776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16</a:t>
            </a:fld>
            <a:endParaRPr lang="en-AU"/>
          </a:p>
        </p:txBody>
      </p:sp>
    </p:spTree>
    <p:extLst>
      <p:ext uri="{BB962C8B-B14F-4D97-AF65-F5344CB8AC3E}">
        <p14:creationId xmlns:p14="http://schemas.microsoft.com/office/powerpoint/2010/main" val="90741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17</a:t>
            </a:fld>
            <a:endParaRPr lang="en-AU"/>
          </a:p>
        </p:txBody>
      </p:sp>
    </p:spTree>
    <p:extLst>
      <p:ext uri="{BB962C8B-B14F-4D97-AF65-F5344CB8AC3E}">
        <p14:creationId xmlns:p14="http://schemas.microsoft.com/office/powerpoint/2010/main" val="421660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18</a:t>
            </a:fld>
            <a:endParaRPr lang="en-AU"/>
          </a:p>
        </p:txBody>
      </p:sp>
    </p:spTree>
    <p:extLst>
      <p:ext uri="{BB962C8B-B14F-4D97-AF65-F5344CB8AC3E}">
        <p14:creationId xmlns:p14="http://schemas.microsoft.com/office/powerpoint/2010/main" val="77542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19</a:t>
            </a:fld>
            <a:endParaRPr lang="en-AU"/>
          </a:p>
        </p:txBody>
      </p:sp>
    </p:spTree>
    <p:extLst>
      <p:ext uri="{BB962C8B-B14F-4D97-AF65-F5344CB8AC3E}">
        <p14:creationId xmlns:p14="http://schemas.microsoft.com/office/powerpoint/2010/main" val="47280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pitchFamily="34" charset="-128"/>
                <a:cs typeface="+mn-cs"/>
              </a:rPr>
              <a:t>Public Health England maintain that e-cigarettes are “at least 95 per cent” less harmful than cigarettes and there are “substantial health benefits” for those who quit smoking to vape. </a:t>
            </a:r>
            <a:endParaRPr lang="en-AU" b="1" dirty="0"/>
          </a:p>
          <a:p>
            <a:endParaRPr lang="en-AU" b="1" dirty="0"/>
          </a:p>
          <a:p>
            <a:r>
              <a:rPr lang="en-AU" b="1" dirty="0"/>
              <a:t>The main findings of PHE’s evidence review are that:</a:t>
            </a:r>
          </a:p>
          <a:p>
            <a:r>
              <a:rPr lang="en-AU" dirty="0"/>
              <a:t>- vaping poses only a small fraction of the risks of smoking and switching completely from smoking to vaping conveys substantial health benefits</a:t>
            </a:r>
          </a:p>
          <a:p>
            <a:r>
              <a:rPr lang="en-AU" dirty="0"/>
              <a:t>- e-cigarettes could be contributing to at least 20,000 successful new quits per year and possibly many more</a:t>
            </a:r>
          </a:p>
          <a:p>
            <a:r>
              <a:rPr lang="en-AU" dirty="0"/>
              <a:t>e-cigarette use is associated with improved quit success rates over the last year and an accelerated drop in smoking rates across the country</a:t>
            </a:r>
          </a:p>
          <a:p>
            <a:r>
              <a:rPr lang="en-AU" dirty="0"/>
              <a:t>many thousands of smokers incorrectly believe that vaping is as harmful as smoking; around 40% of smokers have not even tried an e-cigarette</a:t>
            </a:r>
          </a:p>
          <a:p>
            <a:r>
              <a:rPr lang="en-AU" dirty="0"/>
              <a:t>there is much public misunderstanding about nicotine (less than 10% of adults understand that most of the harms to health from smoking are not caused by nicotine)</a:t>
            </a:r>
          </a:p>
          <a:p>
            <a:r>
              <a:rPr lang="en-AU" dirty="0"/>
              <a:t>the use of e-cigarettes in the UK has plateaued over the last few years at just under 3 million</a:t>
            </a:r>
          </a:p>
          <a:p>
            <a:r>
              <a:rPr lang="en-AU" dirty="0"/>
              <a:t>the evidence does not support the concern that e-cigarettes are a route into smoking among young people (youth smoking rates in the UK continue to decline, regular use is rare and is almost entirely confined to those who have smoked)</a:t>
            </a:r>
          </a:p>
          <a:p>
            <a:endParaRPr lang="en-AU" dirty="0"/>
          </a:p>
          <a:p>
            <a:r>
              <a:rPr lang="en-AU" dirty="0"/>
              <a:t>Concern has been expressed that e-cigarette use will lead young people into smoking. But in the UK, research clearly shows that regular use of e-cigarettes among young people who have never smoked remains negligible, less than 1%, and youth smoking continues to decline at an encouraging rate. We need to keep closely monitoring these trends, but so far the data suggest that e-cigarettes are not acting as a route into regular smoking amongst young people</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2E1B07C6-C576-4304-9EC4-296C657557E8}" type="slidenum">
              <a:rPr lang="en-AU" smtClean="0"/>
              <a:t>20</a:t>
            </a:fld>
            <a:endParaRPr lang="en-AU"/>
          </a:p>
        </p:txBody>
      </p:sp>
    </p:spTree>
    <p:extLst>
      <p:ext uri="{BB962C8B-B14F-4D97-AF65-F5344CB8AC3E}">
        <p14:creationId xmlns:p14="http://schemas.microsoft.com/office/powerpoint/2010/main" val="88158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CHO report 2018 </a:t>
            </a:r>
          </a:p>
        </p:txBody>
      </p:sp>
      <p:sp>
        <p:nvSpPr>
          <p:cNvPr id="4" name="Slide Number Placeholder 3"/>
          <p:cNvSpPr>
            <a:spLocks noGrp="1"/>
          </p:cNvSpPr>
          <p:nvPr>
            <p:ph type="sldNum" sz="quarter" idx="10"/>
          </p:nvPr>
        </p:nvSpPr>
        <p:spPr/>
        <p:txBody>
          <a:bodyPr/>
          <a:lstStyle/>
          <a:p>
            <a:fld id="{2E1B07C6-C576-4304-9EC4-296C657557E8}" type="slidenum">
              <a:rPr lang="en-AU" smtClean="0"/>
              <a:t>2</a:t>
            </a:fld>
            <a:endParaRPr lang="en-AU"/>
          </a:p>
        </p:txBody>
      </p:sp>
    </p:spTree>
    <p:extLst>
      <p:ext uri="{BB962C8B-B14F-4D97-AF65-F5344CB8AC3E}">
        <p14:creationId xmlns:p14="http://schemas.microsoft.com/office/powerpoint/2010/main" val="1976780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We know that nicotine is addictive. We know that cigarette smoking is a major cause of multiple health issues. We do not know what liquid nicotine, the flavours and other additives that are in these vaping products do to the human body and immune system.</a:t>
            </a: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Since introduction of e-cigarettes sales have increased 14 fold in the US over the last decade.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mn-cs"/>
              </a:rPr>
              <a:t>March 2019 University of Kansas School of Medicine </a:t>
            </a: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This study found that compared with nonusers, e-cigarette users were 56 percent more likely to have a heart attack and 30 percent more likely to suffer a stroke. Coronary artery disease and circulatory problems, including blood clots, were also much higher among those who vape -- 10 percent and 44 percent higher, respectively. This group was also twice as likely to suffer from depression, anxiety and other emotional problems.</a:t>
            </a: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ＭＳ Ｐゴシック"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Most, but not all, of these associations held true when controlling for other known cardiovascular risk factors, such as age, sex, body mass index, high cholesterol, high blood pressure and smoking. After adjusting for these variables, e-cigarette users were 34 percent more likely to have a heart attack, 25 percent more likely to have coronary artery disease and 55 percent more likely to suffer from depression or anxiety.</a:t>
            </a:r>
          </a:p>
          <a:p>
            <a:endParaRPr lang="en-AU" dirty="0"/>
          </a:p>
          <a:p>
            <a:r>
              <a:rPr lang="en-GB" sz="1200" kern="1200" dirty="0">
                <a:solidFill>
                  <a:schemeClr val="tx1"/>
                </a:solidFill>
                <a:effectLst/>
                <a:latin typeface="+mn-lt"/>
                <a:ea typeface="ＭＳ Ｐゴシック" pitchFamily="34" charset="-128"/>
                <a:cs typeface="+mn-cs"/>
              </a:rPr>
              <a:t>However the researchers indicated they were also unable to determine whether the damage had occurred prior to using e-cigarettes, or was </a:t>
            </a:r>
            <a:r>
              <a:rPr lang="en-GB" sz="1200" u="none" strike="noStrike" kern="1200" dirty="0">
                <a:solidFill>
                  <a:schemeClr val="tx1"/>
                </a:solidFill>
                <a:effectLst/>
                <a:latin typeface="+mn-lt"/>
                <a:ea typeface="ＭＳ Ｐゴシック" pitchFamily="34" charset="-128"/>
                <a:cs typeface="+mn-cs"/>
              </a:rPr>
              <a:t>caused by vaping</a:t>
            </a:r>
          </a:p>
          <a:p>
            <a:endParaRPr lang="en-GB" sz="1200" u="none" strike="noStrike" kern="1200" dirty="0">
              <a:solidFill>
                <a:schemeClr val="tx1"/>
              </a:solidFill>
              <a:effectLst/>
              <a:latin typeface="+mn-lt"/>
              <a:ea typeface="ＭＳ Ｐゴシック"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mn-cs"/>
              </a:rPr>
              <a:t>Study, used data from a total of 96,467 respondents from the National Health Interview Survey, a Centre for Disease Control and Prevention survey of Americans, from 2014, 2016 and 2017. </a:t>
            </a:r>
            <a:endParaRPr lang="en-AU" sz="1200" kern="1200" dirty="0">
              <a:solidFill>
                <a:schemeClr val="tx1"/>
              </a:solidFill>
              <a:effectLst/>
              <a:latin typeface="+mn-lt"/>
              <a:ea typeface="ＭＳ Ｐゴシック" pitchFamily="34" charset="-128"/>
              <a:cs typeface="+mn-cs"/>
            </a:endParaRPr>
          </a:p>
          <a:p>
            <a:endParaRPr lang="en-GB" sz="1200" u="none" strike="noStrike" kern="1200" dirty="0">
              <a:solidFill>
                <a:schemeClr val="tx1"/>
              </a:solidFill>
              <a:effectLst/>
              <a:latin typeface="+mn-lt"/>
              <a:ea typeface="ＭＳ Ｐゴシック" pitchFamily="34" charset="-128"/>
              <a:cs typeface="+mn-cs"/>
            </a:endParaRPr>
          </a:p>
          <a:p>
            <a:r>
              <a:rPr lang="en-GB" sz="1200" kern="1200" dirty="0">
                <a:solidFill>
                  <a:schemeClr val="tx1"/>
                </a:solidFill>
                <a:effectLst/>
                <a:latin typeface="+mn-lt"/>
                <a:ea typeface="ＭＳ Ｐゴシック" pitchFamily="34" charset="-128"/>
                <a:cs typeface="+mn-cs"/>
              </a:rPr>
              <a:t>Cigarette smoking carries a much higher probability of heart attack and stroke than e-cigarettes, but that doesn’t mean that vaping is safe</a:t>
            </a:r>
            <a:endParaRPr lang="en-GB" sz="1200" u="none" strike="noStrike" kern="1200" dirty="0">
              <a:solidFill>
                <a:schemeClr val="tx1"/>
              </a:solidFill>
              <a:effectLst/>
              <a:latin typeface="+mn-lt"/>
              <a:ea typeface="ＭＳ Ｐゴシック" pitchFamily="34" charset="-128"/>
              <a:cs typeface="+mn-cs"/>
            </a:endParaRPr>
          </a:p>
          <a:p>
            <a:endParaRPr lang="en-GB" sz="1200" u="none" strike="noStrike" kern="1200" dirty="0">
              <a:solidFill>
                <a:schemeClr val="tx1"/>
              </a:solidFill>
              <a:effectLst/>
              <a:latin typeface="+mn-lt"/>
              <a:ea typeface="ＭＳ Ｐゴシック" pitchFamily="34" charset="-128"/>
              <a:cs typeface="+mn-cs"/>
            </a:endParaRPr>
          </a:p>
          <a:p>
            <a:pPr>
              <a:lnSpc>
                <a:spcPct val="107000"/>
              </a:lnSpc>
              <a:spcAft>
                <a:spcPts val="0"/>
              </a:spcAft>
            </a:pPr>
            <a:r>
              <a:rPr lang="en-AU" dirty="0">
                <a:latin typeface="MetaNormalLF-Roman"/>
                <a:ea typeface="Calibri" panose="020F0502020204030204" pitchFamily="34" charset="0"/>
                <a:cs typeface="MetaNormalLF-Roman"/>
              </a:rPr>
              <a:t>Furthermore, the evidence is building on the influence</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of </a:t>
            </a:r>
            <a:r>
              <a:rPr lang="en-GB" sz="1200" kern="1200" dirty="0">
                <a:solidFill>
                  <a:schemeClr val="tx1"/>
                </a:solidFill>
                <a:effectLst/>
                <a:latin typeface="+mn-lt"/>
                <a:ea typeface="ＭＳ Ｐゴシック" pitchFamily="34" charset="-128"/>
                <a:cs typeface="+mn-cs"/>
              </a:rPr>
              <a:t>e-cigarettes</a:t>
            </a:r>
            <a:r>
              <a:rPr lang="en-AU" dirty="0">
                <a:latin typeface="MetaNormalLF-Roman"/>
                <a:ea typeface="Calibri" panose="020F0502020204030204" pitchFamily="34" charset="0"/>
                <a:cs typeface="MetaNormalLF-Roman"/>
              </a:rPr>
              <a:t> which may serve as a gateway to future</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smoking. </a:t>
            </a:r>
          </a:p>
          <a:p>
            <a:pPr>
              <a:lnSpc>
                <a:spcPct val="107000"/>
              </a:lnSpc>
              <a:spcAft>
                <a:spcPts val="0"/>
              </a:spcAft>
            </a:pPr>
            <a:endParaRPr lang="en-AU" dirty="0">
              <a:latin typeface="MetaNormalLF-Roman"/>
              <a:ea typeface="Calibri" panose="020F0502020204030204" pitchFamily="34" charset="0"/>
              <a:cs typeface="MetaNormalLF-Roman"/>
            </a:endParaRPr>
          </a:p>
          <a:p>
            <a:pPr>
              <a:lnSpc>
                <a:spcPct val="107000"/>
              </a:lnSpc>
              <a:spcAft>
                <a:spcPts val="0"/>
              </a:spcAft>
            </a:pPr>
            <a:r>
              <a:rPr lang="en-AU" dirty="0">
                <a:latin typeface="MetaNormalLF-Roman"/>
                <a:ea typeface="Calibri" panose="020F0502020204030204" pitchFamily="34" charset="0"/>
                <a:cs typeface="MetaNormalLF-Roman"/>
              </a:rPr>
              <a:t>Tobacco industry determined to</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secure future markets and potentially position themselves</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as a part of the solution, may promote the use of these</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latin typeface="MetaNormalLF-Roman"/>
                <a:ea typeface="Calibri" panose="020F0502020204030204" pitchFamily="34" charset="0"/>
                <a:cs typeface="MetaNormalLF-Roman"/>
              </a:rPr>
              <a:t>devices as ‘reduced risk’ products.</a:t>
            </a:r>
          </a:p>
          <a:p>
            <a:pPr>
              <a:lnSpc>
                <a:spcPct val="107000"/>
              </a:lnSpc>
              <a:spcAft>
                <a:spcPts val="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latin typeface="MetaNormalLF-Roman"/>
                <a:ea typeface="Calibri" panose="020F0502020204030204" pitchFamily="34" charset="0"/>
                <a:cs typeface="MetaNormalLF-Roman"/>
              </a:rPr>
              <a:t>Use of e-cigarettes in Queensland doubled between 2013</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and 2016. (CHO Report 2018) </a:t>
            </a:r>
            <a:endParaRPr lang="en-GB" sz="1200" u="none" strike="noStrike" kern="1200" dirty="0">
              <a:solidFill>
                <a:schemeClr val="tx1"/>
              </a:solidFill>
              <a:effectLst/>
              <a:latin typeface="+mn-lt"/>
              <a:ea typeface="ＭＳ Ｐゴシック" pitchFamily="34" charset="-128"/>
              <a:cs typeface="+mn-cs"/>
            </a:endParaRPr>
          </a:p>
          <a:p>
            <a:endParaRPr lang="en-GB" sz="1200" u="none" strike="noStrike" kern="1200" dirty="0">
              <a:solidFill>
                <a:schemeClr val="tx1"/>
              </a:solidFill>
              <a:effectLst/>
              <a:latin typeface="+mn-lt"/>
              <a:ea typeface="ＭＳ Ｐゴシック" pitchFamily="34" charset="-128"/>
              <a:cs typeface="+mn-cs"/>
            </a:endParaRPr>
          </a:p>
          <a:p>
            <a:endParaRPr lang="en-AU" dirty="0"/>
          </a:p>
        </p:txBody>
      </p:sp>
      <p:sp>
        <p:nvSpPr>
          <p:cNvPr id="4" name="Slide Number Placeholder 3"/>
          <p:cNvSpPr>
            <a:spLocks noGrp="1"/>
          </p:cNvSpPr>
          <p:nvPr>
            <p:ph type="sldNum" sz="quarter" idx="10"/>
          </p:nvPr>
        </p:nvSpPr>
        <p:spPr/>
        <p:txBody>
          <a:bodyPr/>
          <a:lstStyle/>
          <a:p>
            <a:fld id="{2E1B07C6-C576-4304-9EC4-296C657557E8}" type="slidenum">
              <a:rPr lang="en-AU" smtClean="0"/>
              <a:t>21</a:t>
            </a:fld>
            <a:endParaRPr lang="en-AU"/>
          </a:p>
        </p:txBody>
      </p:sp>
    </p:spTree>
    <p:extLst>
      <p:ext uri="{BB962C8B-B14F-4D97-AF65-F5344CB8AC3E}">
        <p14:creationId xmlns:p14="http://schemas.microsoft.com/office/powerpoint/2010/main" val="13250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etaNormalLF-Roman"/>
                <a:ea typeface="Calibri" panose="020F0502020204030204" pitchFamily="34" charset="0"/>
                <a:cs typeface="MetaNormalLF-Roman"/>
              </a:rPr>
              <a:t>Experimentation with e-cigarettes by young</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people has the potential to increase uptake and nicotine</a:t>
            </a:r>
            <a:r>
              <a:rPr lang="en-AU" sz="16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etaNormalLF-Roman"/>
                <a:ea typeface="Calibri" panose="020F0502020204030204" pitchFamily="34" charset="0"/>
                <a:cs typeface="MetaNormalLF-Roman"/>
              </a:rPr>
              <a:t>dependence. </a:t>
            </a:r>
            <a:endParaRPr lang="en-AU" dirty="0"/>
          </a:p>
          <a:p>
            <a:endParaRPr lang="en-AU" dirty="0"/>
          </a:p>
          <a:p>
            <a:r>
              <a:rPr lang="en-AU" dirty="0"/>
              <a:t>San Francisco are considering banning the sale of </a:t>
            </a:r>
            <a:r>
              <a:rPr lang="en-AU" dirty="0">
                <a:hlinkClick r:id="rId3"/>
              </a:rPr>
              <a:t>e-cigarettes</a:t>
            </a:r>
            <a:r>
              <a:rPr lang="en-AU" dirty="0"/>
              <a:t> until the FDA carries out an investigation on their effects on health</a:t>
            </a:r>
          </a:p>
          <a:p>
            <a:endParaRPr lang="en-AU" dirty="0"/>
          </a:p>
          <a:p>
            <a:r>
              <a:rPr lang="en-AU" dirty="0"/>
              <a:t>The proposed law would be the first of its kind in the US, and aims to crack down on what activists call an "epidemic" of </a:t>
            </a:r>
            <a:r>
              <a:rPr lang="en-AU" dirty="0">
                <a:hlinkClick r:id="rId4"/>
              </a:rPr>
              <a:t>youth e-cigarette use</a:t>
            </a:r>
            <a:r>
              <a:rPr lang="en-AU" dirty="0"/>
              <a:t>.</a:t>
            </a:r>
          </a:p>
          <a:p>
            <a:endParaRPr lang="en-AU" dirty="0"/>
          </a:p>
          <a:p>
            <a:r>
              <a:rPr lang="en-AU" dirty="0"/>
              <a:t>According to the US centre for Disease Control and prevention the number of </a:t>
            </a:r>
            <a:r>
              <a:rPr lang="en-AU" dirty="0">
                <a:effectLst/>
              </a:rPr>
              <a:t>US teenagers who admitted using tobacco products "within the last 30 days" rose 36% between 2017 and 2018 - from 3.6m to 4.9m. It attributes this to a growth in e-cigarette use. March 2019</a:t>
            </a:r>
          </a:p>
          <a:p>
            <a:endParaRPr lang="en-AU" dirty="0">
              <a:effectLst/>
            </a:endParaRPr>
          </a:p>
          <a:p>
            <a:r>
              <a:rPr lang="en-AU" dirty="0">
                <a:effectLst/>
              </a:rPr>
              <a:t>Monitoring the Future study, based on interviews with 45,000 students across the country, said </a:t>
            </a:r>
            <a:r>
              <a:rPr lang="en-AU" dirty="0">
                <a:effectLst/>
                <a:hlinkClick r:id="rId5"/>
              </a:rPr>
              <a:t>this was the largest single-year increase in its 44-year history</a:t>
            </a:r>
            <a:r>
              <a:rPr lang="en-AU" dirty="0">
                <a:effectLst/>
              </a:rPr>
              <a:t>, surpassing a surge in marijuana smoking in the 1970s. University of Michigan 2018</a:t>
            </a:r>
          </a:p>
          <a:p>
            <a:endParaRPr lang="en-AU" dirty="0">
              <a:effectLst/>
            </a:endParaRPr>
          </a:p>
          <a:p>
            <a:r>
              <a:rPr lang="en-AU" dirty="0">
                <a:effectLst/>
              </a:rPr>
              <a:t>The US Food and Drug Administration (FDA) said in September 2018 there was an "epidemic" of use of flavoured e-cigarettes among teens.</a:t>
            </a:r>
            <a:endParaRPr lang="en-AU" dirty="0"/>
          </a:p>
          <a:p>
            <a:endParaRPr lang="en-AU" dirty="0"/>
          </a:p>
        </p:txBody>
      </p:sp>
      <p:sp>
        <p:nvSpPr>
          <p:cNvPr id="4" name="Slide Number Placeholder 3"/>
          <p:cNvSpPr>
            <a:spLocks noGrp="1"/>
          </p:cNvSpPr>
          <p:nvPr>
            <p:ph type="sldNum" sz="quarter" idx="10"/>
          </p:nvPr>
        </p:nvSpPr>
        <p:spPr/>
        <p:txBody>
          <a:bodyPr/>
          <a:lstStyle/>
          <a:p>
            <a:fld id="{2E1B07C6-C576-4304-9EC4-296C657557E8}" type="slidenum">
              <a:rPr lang="en-AU" smtClean="0"/>
              <a:t>22</a:t>
            </a:fld>
            <a:endParaRPr lang="en-AU"/>
          </a:p>
        </p:txBody>
      </p:sp>
    </p:spTree>
    <p:extLst>
      <p:ext uri="{BB962C8B-B14F-4D97-AF65-F5344CB8AC3E}">
        <p14:creationId xmlns:p14="http://schemas.microsoft.com/office/powerpoint/2010/main" val="2217524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23</a:t>
            </a:fld>
            <a:endParaRPr lang="en-AU"/>
          </a:p>
        </p:txBody>
      </p:sp>
    </p:spTree>
    <p:extLst>
      <p:ext uri="{BB962C8B-B14F-4D97-AF65-F5344CB8AC3E}">
        <p14:creationId xmlns:p14="http://schemas.microsoft.com/office/powerpoint/2010/main" val="3726110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Norway has reduced smoking prevalence by </a:t>
            </a:r>
            <a:r>
              <a:rPr lang="en-AU" dirty="0">
                <a:hlinkClick r:id="rId3"/>
              </a:rPr>
              <a:t>more than half since 1980 </a:t>
            </a:r>
            <a:r>
              <a:rPr lang="en-AU" dirty="0"/>
              <a:t>and has exhibited </a:t>
            </a:r>
            <a:r>
              <a:rPr lang="en-AU" b="1" dirty="0"/>
              <a:t>a remarkable performance</a:t>
            </a:r>
            <a:r>
              <a:rPr lang="en-AU" dirty="0"/>
              <a:t> with annual rates of decline greater than 2% from 1980 to 2012</a:t>
            </a:r>
          </a:p>
        </p:txBody>
      </p:sp>
      <p:sp>
        <p:nvSpPr>
          <p:cNvPr id="4" name="Slide Number Placeholder 3"/>
          <p:cNvSpPr>
            <a:spLocks noGrp="1"/>
          </p:cNvSpPr>
          <p:nvPr>
            <p:ph type="sldNum" sz="quarter" idx="10"/>
          </p:nvPr>
        </p:nvSpPr>
        <p:spPr/>
        <p:txBody>
          <a:bodyPr/>
          <a:lstStyle/>
          <a:p>
            <a:fld id="{2E1B07C6-C576-4304-9EC4-296C657557E8}" type="slidenum">
              <a:rPr lang="en-AU" smtClean="0"/>
              <a:t>24</a:t>
            </a:fld>
            <a:endParaRPr lang="en-AU"/>
          </a:p>
        </p:txBody>
      </p:sp>
    </p:spTree>
    <p:extLst>
      <p:ext uri="{BB962C8B-B14F-4D97-AF65-F5344CB8AC3E}">
        <p14:creationId xmlns:p14="http://schemas.microsoft.com/office/powerpoint/2010/main" val="150010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25</a:t>
            </a:fld>
            <a:endParaRPr lang="en-AU"/>
          </a:p>
        </p:txBody>
      </p:sp>
    </p:spTree>
    <p:extLst>
      <p:ext uri="{BB962C8B-B14F-4D97-AF65-F5344CB8AC3E}">
        <p14:creationId xmlns:p14="http://schemas.microsoft.com/office/powerpoint/2010/main" val="182974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26</a:t>
            </a:fld>
            <a:endParaRPr lang="en-AU"/>
          </a:p>
        </p:txBody>
      </p:sp>
    </p:spTree>
    <p:extLst>
      <p:ext uri="{BB962C8B-B14F-4D97-AF65-F5344CB8AC3E}">
        <p14:creationId xmlns:p14="http://schemas.microsoft.com/office/powerpoint/2010/main" val="293888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3</a:t>
            </a:fld>
            <a:endParaRPr lang="en-AU"/>
          </a:p>
        </p:txBody>
      </p:sp>
    </p:spTree>
    <p:extLst>
      <p:ext uri="{BB962C8B-B14F-4D97-AF65-F5344CB8AC3E}">
        <p14:creationId xmlns:p14="http://schemas.microsoft.com/office/powerpoint/2010/main" val="166675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4</a:t>
            </a:fld>
            <a:endParaRPr lang="en-AU"/>
          </a:p>
        </p:txBody>
      </p:sp>
    </p:spTree>
    <p:extLst>
      <p:ext uri="{BB962C8B-B14F-4D97-AF65-F5344CB8AC3E}">
        <p14:creationId xmlns:p14="http://schemas.microsoft.com/office/powerpoint/2010/main" val="426258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5</a:t>
            </a:fld>
            <a:endParaRPr lang="en-AU"/>
          </a:p>
        </p:txBody>
      </p:sp>
    </p:spTree>
    <p:extLst>
      <p:ext uri="{BB962C8B-B14F-4D97-AF65-F5344CB8AC3E}">
        <p14:creationId xmlns:p14="http://schemas.microsoft.com/office/powerpoint/2010/main" val="377537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6</a:t>
            </a:fld>
            <a:endParaRPr lang="en-AU"/>
          </a:p>
        </p:txBody>
      </p:sp>
    </p:spTree>
    <p:extLst>
      <p:ext uri="{BB962C8B-B14F-4D97-AF65-F5344CB8AC3E}">
        <p14:creationId xmlns:p14="http://schemas.microsoft.com/office/powerpoint/2010/main" val="385190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7</a:t>
            </a:fld>
            <a:endParaRPr lang="en-AU"/>
          </a:p>
        </p:txBody>
      </p:sp>
    </p:spTree>
    <p:extLst>
      <p:ext uri="{BB962C8B-B14F-4D97-AF65-F5344CB8AC3E}">
        <p14:creationId xmlns:p14="http://schemas.microsoft.com/office/powerpoint/2010/main" val="414574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8</a:t>
            </a:fld>
            <a:endParaRPr lang="en-AU"/>
          </a:p>
        </p:txBody>
      </p:sp>
    </p:spTree>
    <p:extLst>
      <p:ext uri="{BB962C8B-B14F-4D97-AF65-F5344CB8AC3E}">
        <p14:creationId xmlns:p14="http://schemas.microsoft.com/office/powerpoint/2010/main" val="82464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E1B07C6-C576-4304-9EC4-296C657557E8}" type="slidenum">
              <a:rPr lang="en-AU" smtClean="0"/>
              <a:t>9</a:t>
            </a:fld>
            <a:endParaRPr lang="en-AU"/>
          </a:p>
        </p:txBody>
      </p:sp>
    </p:spTree>
    <p:extLst>
      <p:ext uri="{BB962C8B-B14F-4D97-AF65-F5344CB8AC3E}">
        <p14:creationId xmlns:p14="http://schemas.microsoft.com/office/powerpoint/2010/main" val="20282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2F0A3-02A2-4E81-B6F0-0E7995E580F5}"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152841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4E578B-0F97-4812-BD07-E1324B4AA7B7}"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125598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A6BF6C-A1FF-416A-BEE6-5F0EBE8C14B8}"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8086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7B99CD-CC04-4B22-B221-45094065A8DB}"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246055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ED5566-743C-44ED-9F21-0B8F994C4AF2}"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726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5378F-BC32-4B98-9D16-4C1367AC4687}"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276198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17A3A-86DF-4232-BBC3-A1D5A6EFDECD}"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3105257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80123-C255-40AD-8D7C-5F000840BA73}"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160022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55F6FE-97A6-47BD-A75A-EC9B621A34D0}"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373865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40100-0EF8-4A8E-A393-6A62A30C4CDB}" type="datetime1">
              <a:rPr lang="en-AU" smtClean="0"/>
              <a:t>29/05/2019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20275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C032C8-C616-4BDA-A9F8-39DAC58EC2BC}" type="datetime1">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310066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2DA143-9E35-4158-97F8-A968B85AEAA4}" type="datetime1">
              <a:rPr lang="en-AU" smtClean="0"/>
              <a:t>29/05/2019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379148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ACCC4-8291-4ED5-B2A9-CD912B49D157}" type="datetime1">
              <a:rPr lang="en-AU" smtClean="0"/>
              <a:t>29/05/2019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146092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2786E-B829-4CB3-8335-89C4B50F7FA3}" type="datetime1">
              <a:rPr lang="en-AU" smtClean="0"/>
              <a:t>29/05/2019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154422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CB9F15-F1AD-4AD9-8C00-1F43801F5FC8}" type="datetime1">
              <a:rPr lang="en-AU" smtClean="0"/>
              <a:t>29/05/2019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49C6B4-55BD-4998-AFF7-89364DAF5F3E}" type="slidenum">
              <a:rPr lang="en-AU" smtClean="0"/>
              <a:t>‹#›</a:t>
            </a:fld>
            <a:endParaRPr lang="en-AU"/>
          </a:p>
        </p:txBody>
      </p:sp>
    </p:spTree>
    <p:extLst>
      <p:ext uri="{BB962C8B-B14F-4D97-AF65-F5344CB8AC3E}">
        <p14:creationId xmlns:p14="http://schemas.microsoft.com/office/powerpoint/2010/main" val="22084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49C6B4-55BD-4998-AFF7-89364DAF5F3E}" type="slidenum">
              <a:rPr lang="en-AU" smtClean="0"/>
              <a:t>‹#›</a:t>
            </a:fld>
            <a:endParaRPr lang="en-AU"/>
          </a:p>
        </p:txBody>
      </p:sp>
      <p:sp>
        <p:nvSpPr>
          <p:cNvPr id="5" name="Date Placeholder 4"/>
          <p:cNvSpPr>
            <a:spLocks noGrp="1"/>
          </p:cNvSpPr>
          <p:nvPr>
            <p:ph type="dt" sz="half" idx="10"/>
          </p:nvPr>
        </p:nvSpPr>
        <p:spPr/>
        <p:txBody>
          <a:bodyPr/>
          <a:lstStyle/>
          <a:p>
            <a:fld id="{7DE2F6C4-54DE-4644-94C8-E9FBD5B12C6A}" type="datetime1">
              <a:rPr lang="en-AU" smtClean="0"/>
              <a:t>29/05/2019</a:t>
            </a:fld>
            <a:endParaRPr lang="en-AU"/>
          </a:p>
        </p:txBody>
      </p:sp>
    </p:spTree>
    <p:extLst>
      <p:ext uri="{BB962C8B-B14F-4D97-AF65-F5344CB8AC3E}">
        <p14:creationId xmlns:p14="http://schemas.microsoft.com/office/powerpoint/2010/main" val="25448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A903A8-66D2-41EF-89C1-7B9AA17A4659}" type="datetime1">
              <a:rPr lang="en-AU" smtClean="0"/>
              <a:t>29/05/2019</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49C6B4-55BD-4998-AFF7-89364DAF5F3E}" type="slidenum">
              <a:rPr lang="en-AU" smtClean="0"/>
              <a:t>‹#›</a:t>
            </a:fld>
            <a:endParaRPr lang="en-AU"/>
          </a:p>
        </p:txBody>
      </p:sp>
    </p:spTree>
    <p:extLst>
      <p:ext uri="{BB962C8B-B14F-4D97-AF65-F5344CB8AC3E}">
        <p14:creationId xmlns:p14="http://schemas.microsoft.com/office/powerpoint/2010/main" val="39144997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customXml" Target="../ink/ink3.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customXml" Target="../ink/ink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507067" y="4093228"/>
            <a:ext cx="7766936" cy="1096899"/>
          </a:xfrm>
        </p:spPr>
        <p:txBody>
          <a:bodyPr>
            <a:normAutofit lnSpcReduction="10000"/>
          </a:bodyPr>
          <a:lstStyle/>
          <a:p>
            <a:r>
              <a:rPr lang="en-AU" dirty="0"/>
              <a:t>by John Allan </a:t>
            </a:r>
          </a:p>
          <a:p>
            <a:r>
              <a:rPr lang="en-AU" dirty="0"/>
              <a:t>Executive Director MHAODB Queensland </a:t>
            </a:r>
          </a:p>
          <a:p>
            <a:r>
              <a:rPr lang="en-AU" dirty="0"/>
              <a:t>President Elect RANZCP</a:t>
            </a:r>
          </a:p>
          <a:p>
            <a:endParaRPr lang="en-AU" dirty="0"/>
          </a:p>
        </p:txBody>
      </p:sp>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000" y="6029989"/>
            <a:ext cx="1465618" cy="63378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987" y="202730"/>
            <a:ext cx="6296025" cy="12573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87056"/>
            <a:ext cx="2146049" cy="670640"/>
          </a:xfrm>
          <a:prstGeom prst="rect">
            <a:avLst/>
          </a:prstGeom>
        </p:spPr>
      </p:pic>
      <p:sp>
        <p:nvSpPr>
          <p:cNvPr id="18" name="TextBox 17"/>
          <p:cNvSpPr txBox="1"/>
          <p:nvPr/>
        </p:nvSpPr>
        <p:spPr>
          <a:xfrm>
            <a:off x="4572000" y="1460030"/>
            <a:ext cx="5405718" cy="691499"/>
          </a:xfrm>
          <a:prstGeom prst="rect">
            <a:avLst/>
          </a:prstGeom>
          <a:noFill/>
        </p:spPr>
        <p:txBody>
          <a:bodyPr wrap="square" rtlCol="0">
            <a:spAutoFit/>
          </a:bodyPr>
          <a:lstStyle/>
          <a:p>
            <a:endParaRPr lang="en-AU"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3090" y="1114509"/>
            <a:ext cx="3734321" cy="514422"/>
          </a:xfrm>
          <a:prstGeom prst="rect">
            <a:avLst/>
          </a:prstGeom>
        </p:spPr>
      </p:pic>
      <p:sp>
        <p:nvSpPr>
          <p:cNvPr id="20" name="Title 19"/>
          <p:cNvSpPr>
            <a:spLocks noGrp="1"/>
          </p:cNvSpPr>
          <p:nvPr>
            <p:ph type="ctrTitle"/>
          </p:nvPr>
        </p:nvSpPr>
        <p:spPr/>
        <p:txBody>
          <a:bodyPr/>
          <a:lstStyle/>
          <a:p>
            <a:r>
              <a:rPr lang="en-AU" sz="4000" dirty="0"/>
              <a:t>Mental health and smoking  cessation– resetting policy levers and targets to achieve parity </a:t>
            </a:r>
          </a:p>
        </p:txBody>
      </p:sp>
    </p:spTree>
    <p:extLst>
      <p:ext uri="{BB962C8B-B14F-4D97-AF65-F5344CB8AC3E}">
        <p14:creationId xmlns:p14="http://schemas.microsoft.com/office/powerpoint/2010/main" val="36542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9"/>
                                        </p:tgtEl>
                                        <p:attrNameLst>
                                          <p:attrName>style.color</p:attrName>
                                        </p:attrNameLst>
                                      </p:cBhvr>
                                      <p:by>
                                        <p:hsl h="0" s="-12549" l="-25098"/>
                                      </p:by>
                                    </p:animClr>
                                    <p:animClr clrSpc="hsl" dir="cw">
                                      <p:cBhvr>
                                        <p:cTn id="7" dur="500" fill="hold"/>
                                        <p:tgtEl>
                                          <p:spTgt spid="19"/>
                                        </p:tgtEl>
                                        <p:attrNameLst>
                                          <p:attrName>fillcolor</p:attrName>
                                        </p:attrNameLst>
                                      </p:cBhvr>
                                      <p:by>
                                        <p:hsl h="0" s="-12549" l="-25098"/>
                                      </p:by>
                                    </p:animClr>
                                    <p:animClr clrSpc="hsl" dir="cw">
                                      <p:cBhvr>
                                        <p:cTn id="8" dur="500" fill="hold"/>
                                        <p:tgtEl>
                                          <p:spTgt spid="19"/>
                                        </p:tgtEl>
                                        <p:attrNameLst>
                                          <p:attrName>stroke.color</p:attrName>
                                        </p:attrNameLst>
                                      </p:cBhvr>
                                      <p:by>
                                        <p:hsl h="0" s="-12549" l="-25098"/>
                                      </p:by>
                                    </p:animClr>
                                    <p:set>
                                      <p:cBhvr>
                                        <p:cTn id="9"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39F996-B80D-4EDF-9B0C-B914E387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953FFAF2-251D-40ED-B829-67B508F10585}"/>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
        <p:nvSpPr>
          <p:cNvPr id="4" name="Rectangle 1">
            <a:extLst>
              <a:ext uri="{FF2B5EF4-FFF2-40B4-BE49-F238E27FC236}">
                <a16:creationId xmlns:a16="http://schemas.microsoft.com/office/drawing/2014/main" xmlns="" id="{49174CA2-CC57-4F02-9A50-5C09AF043A86}"/>
              </a:ext>
            </a:extLst>
          </p:cNvPr>
          <p:cNvSpPr txBox="1">
            <a:spLocks noChangeArrowheads="1"/>
          </p:cNvSpPr>
          <p:nvPr/>
        </p:nvSpPr>
        <p:spPr bwMode="auto">
          <a:xfrm>
            <a:off x="1854679" y="753928"/>
            <a:ext cx="5443269" cy="779462"/>
          </a:xfrm>
          <a:prstGeom prst="rect">
            <a:avLst/>
          </a:prstGeom>
          <a:noFill/>
          <a:ln>
            <a:noFill/>
          </a:ln>
          <a:effectLst/>
        </p:spPr>
        <p:txBody>
          <a:bodyPr anchor="ct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78279" indent="-428538" defTabSz="913689" eaLnBrk="1" fontAlgn="auto" hangingPunct="1">
              <a:spcAft>
                <a:spcPts val="0"/>
              </a:spcAft>
              <a:defRPr/>
            </a:pPr>
            <a:r>
              <a:rPr lang="en-US" sz="3600" dirty="0">
                <a:solidFill>
                  <a:schemeClr val="accent1"/>
                </a:solidFill>
              </a:rPr>
              <a:t>Anti-smoking messaging</a:t>
            </a:r>
          </a:p>
        </p:txBody>
      </p:sp>
      <p:sp>
        <p:nvSpPr>
          <p:cNvPr id="5" name="Rectangle 2">
            <a:extLst>
              <a:ext uri="{FF2B5EF4-FFF2-40B4-BE49-F238E27FC236}">
                <a16:creationId xmlns:a16="http://schemas.microsoft.com/office/drawing/2014/main" xmlns="" id="{F72F688B-29AA-49D8-B125-140A2687D5AB}"/>
              </a:ext>
            </a:extLst>
          </p:cNvPr>
          <p:cNvSpPr>
            <a:spLocks noChangeArrowheads="1"/>
          </p:cNvSpPr>
          <p:nvPr/>
        </p:nvSpPr>
        <p:spPr bwMode="auto">
          <a:xfrm>
            <a:off x="625324" y="1429872"/>
            <a:ext cx="8424862"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i="1" dirty="0">
                <a:ea typeface="ＭＳ Ｐゴシック" panose="020B0600070205080204" pitchFamily="34" charset="-128"/>
              </a:rPr>
              <a:t>“If the campaign is strategically planned and based on carefully conducted market research, the executions are creatively developed, and the campaign messages are delivered repeatedly and consistently over a long time period, then the chances of a successful campaign are maximized.”</a:t>
            </a:r>
            <a:endParaRPr lang="en-US" altLang="ja-JP" sz="2800" i="1" dirty="0">
              <a:ea typeface="ＭＳ Ｐゴシック" panose="020B0600070205080204" pitchFamily="34" charset="-128"/>
            </a:endParaRPr>
          </a:p>
          <a:p>
            <a:pPr algn="ctr" eaLnBrk="1" hangingPunct="1">
              <a:spcBef>
                <a:spcPct val="0"/>
              </a:spcBef>
              <a:buFontTx/>
              <a:buNone/>
            </a:pPr>
            <a:endParaRPr lang="en-US" altLang="en-US" sz="2800" i="1" dirty="0">
              <a:ea typeface="ＭＳ Ｐゴシック" panose="020B0600070205080204" pitchFamily="34" charset="-128"/>
            </a:endParaRPr>
          </a:p>
          <a:p>
            <a:pPr algn="ctr" eaLnBrk="1" hangingPunct="1">
              <a:spcBef>
                <a:spcPct val="0"/>
              </a:spcBef>
              <a:buFontTx/>
              <a:buNone/>
            </a:pPr>
            <a:r>
              <a:rPr lang="en-US" altLang="en-US" sz="1800" i="1" dirty="0">
                <a:ea typeface="ＭＳ Ｐゴシック" panose="020B0600070205080204" pitchFamily="34" charset="-128"/>
              </a:rPr>
              <a:t>(</a:t>
            </a:r>
            <a:r>
              <a:rPr lang="en-US" altLang="en-US" sz="1800" dirty="0">
                <a:ea typeface="ＭＳ Ｐゴシック" panose="020B0600070205080204" pitchFamily="34" charset="-128"/>
              </a:rPr>
              <a:t>Siegel, M. 2002. Anti-smoking advertising: Figuring out what works.</a:t>
            </a:r>
          </a:p>
          <a:p>
            <a:pPr algn="ctr" eaLnBrk="1" hangingPunct="1">
              <a:spcBef>
                <a:spcPct val="0"/>
              </a:spcBef>
              <a:buFontTx/>
              <a:buNone/>
            </a:pPr>
            <a:r>
              <a:rPr lang="en-US" altLang="en-US" sz="1800" i="1" dirty="0">
                <a:ea typeface="ＭＳ Ｐゴシック" panose="020B0600070205080204" pitchFamily="34" charset="-128"/>
              </a:rPr>
              <a:t>Journal of Health Communication, </a:t>
            </a:r>
            <a:r>
              <a:rPr lang="en-US" altLang="en-US" sz="1800" dirty="0">
                <a:ea typeface="ＭＳ Ｐゴシック" panose="020B0600070205080204" pitchFamily="34" charset="-128"/>
              </a:rPr>
              <a:t>Vol 7, p.159).</a:t>
            </a:r>
          </a:p>
        </p:txBody>
      </p:sp>
      <p:sp>
        <p:nvSpPr>
          <p:cNvPr id="7" name="Title 1">
            <a:extLst>
              <a:ext uri="{FF2B5EF4-FFF2-40B4-BE49-F238E27FC236}">
                <a16:creationId xmlns:a16="http://schemas.microsoft.com/office/drawing/2014/main" xmlns="" id="{799CCBDC-5E60-4483-A741-571BE7F2117B}"/>
              </a:ext>
            </a:extLst>
          </p:cNvPr>
          <p:cNvSpPr txBox="1">
            <a:spLocks noChangeArrowheads="1"/>
          </p:cNvSpPr>
          <p:nvPr/>
        </p:nvSpPr>
        <p:spPr>
          <a:xfrm>
            <a:off x="247398" y="5300474"/>
            <a:ext cx="9730595" cy="87190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2800" dirty="0">
                <a:ea typeface="ＭＳ Ｐゴシック" panose="020B0600070205080204" pitchFamily="34" charset="-128"/>
              </a:rPr>
              <a:t>Why is it then that the incidence of smoking is high amongst </a:t>
            </a:r>
            <a:r>
              <a:rPr lang="en-US" altLang="en-US" sz="2800" dirty="0" err="1">
                <a:ea typeface="ＭＳ Ｐゴシック" panose="020B0600070205080204" pitchFamily="34" charset="-128"/>
              </a:rPr>
              <a:t>marginalised</a:t>
            </a:r>
            <a:r>
              <a:rPr lang="en-US" altLang="en-US" sz="2800" dirty="0">
                <a:ea typeface="ＭＳ Ｐゴシック" panose="020B0600070205080204" pitchFamily="34" charset="-128"/>
              </a:rPr>
              <a:t> communities?</a:t>
            </a:r>
          </a:p>
        </p:txBody>
      </p:sp>
    </p:spTree>
    <p:extLst>
      <p:ext uri="{BB962C8B-B14F-4D97-AF65-F5344CB8AC3E}">
        <p14:creationId xmlns:p14="http://schemas.microsoft.com/office/powerpoint/2010/main" val="172102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pic>
        <p:nvPicPr>
          <p:cNvPr id="4" name="Content Placeholder 6">
            <a:extLst>
              <a:ext uri="{FF2B5EF4-FFF2-40B4-BE49-F238E27FC236}">
                <a16:creationId xmlns:a16="http://schemas.microsoft.com/office/drawing/2014/main" xmlns="" id="{20BEE4FA-A951-4CEB-B91C-8A40F83EE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3" r="-1453"/>
          <a:stretch>
            <a:fillRect/>
          </a:stretch>
        </p:blipFill>
        <p:spPr>
          <a:xfrm rot="21403554">
            <a:off x="1690334" y="1518914"/>
            <a:ext cx="4386969" cy="2413114"/>
          </a:xfrm>
          <a:prstGeom prst="rect">
            <a:avLst/>
          </a:prstGeom>
        </p:spPr>
      </p:pic>
      <p:pic>
        <p:nvPicPr>
          <p:cNvPr id="5" name="Picture 2">
            <a:extLst>
              <a:ext uri="{FF2B5EF4-FFF2-40B4-BE49-F238E27FC236}">
                <a16:creationId xmlns:a16="http://schemas.microsoft.com/office/drawing/2014/main" xmlns="" id="{D36CB6D3-7AED-4D19-807F-2DC458EB60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95045">
            <a:off x="6498305" y="1393960"/>
            <a:ext cx="2834512" cy="3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B67D562A-4FB3-47D3-927B-5DD598DD15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65497" y="4129292"/>
            <a:ext cx="3680202" cy="206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xmlns="" id="{4197154F-8E70-4E9F-9136-CF1669E489E4}"/>
              </a:ext>
            </a:extLst>
          </p:cNvPr>
          <p:cNvSpPr txBox="1">
            <a:spLocks noChangeArrowheads="1"/>
          </p:cNvSpPr>
          <p:nvPr/>
        </p:nvSpPr>
        <p:spPr>
          <a:xfrm>
            <a:off x="-152271" y="1011638"/>
            <a:ext cx="3548063"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77888" indent="-427038" defTabSz="912813"/>
            <a:r>
              <a:rPr lang="en-US" altLang="en-US" dirty="0">
                <a:ea typeface="ＭＳ Ｐゴシック" panose="020B0600070205080204" pitchFamily="34" charset="-128"/>
              </a:rPr>
              <a:t>stimuli:</a:t>
            </a:r>
          </a:p>
        </p:txBody>
      </p:sp>
    </p:spTree>
    <p:extLst>
      <p:ext uri="{BB962C8B-B14F-4D97-AF65-F5344CB8AC3E}">
        <p14:creationId xmlns:p14="http://schemas.microsoft.com/office/powerpoint/2010/main" val="284624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59A3A8-5694-4047-A552-1482BF60B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03" y="651532"/>
            <a:ext cx="5416350" cy="4065873"/>
          </a:xfrm>
          <a:prstGeom prst="rect">
            <a:avLst/>
          </a:prstGeom>
        </p:spPr>
      </p:pic>
      <p:pic>
        <p:nvPicPr>
          <p:cNvPr id="5" name="Picture 4">
            <a:extLst>
              <a:ext uri="{FF2B5EF4-FFF2-40B4-BE49-F238E27FC236}">
                <a16:creationId xmlns:a16="http://schemas.microsoft.com/office/drawing/2014/main" xmlns="" id="{B18B562C-6346-4C56-9ECB-52566CE26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977" y="1561169"/>
            <a:ext cx="4230165" cy="3478019"/>
          </a:xfrm>
          <a:prstGeom prst="rect">
            <a:avLst/>
          </a:prstGeom>
        </p:spPr>
      </p:pic>
      <p:sp>
        <p:nvSpPr>
          <p:cNvPr id="6" name="TextBox 5">
            <a:extLst>
              <a:ext uri="{FF2B5EF4-FFF2-40B4-BE49-F238E27FC236}">
                <a16:creationId xmlns:a16="http://schemas.microsoft.com/office/drawing/2014/main" xmlns="" id="{162E383F-D952-450A-86EA-5D8CE4605146}"/>
              </a:ext>
            </a:extLst>
          </p:cNvPr>
          <p:cNvSpPr txBox="1"/>
          <p:nvPr/>
        </p:nvSpPr>
        <p:spPr>
          <a:xfrm>
            <a:off x="655094" y="5595583"/>
            <a:ext cx="8993874" cy="830997"/>
          </a:xfrm>
          <a:prstGeom prst="rect">
            <a:avLst/>
          </a:prstGeom>
          <a:noFill/>
        </p:spPr>
        <p:txBody>
          <a:bodyPr wrap="square" rtlCol="0">
            <a:spAutoFit/>
          </a:bodyPr>
          <a:lstStyle/>
          <a:p>
            <a:r>
              <a:rPr lang="en-AU" sz="2400" dirty="0"/>
              <a:t>Period Drama – Product Placement – Mad Men 2015</a:t>
            </a:r>
          </a:p>
          <a:p>
            <a:r>
              <a:rPr lang="en-AU" sz="2400" dirty="0"/>
              <a:t>Smoking on TV is the new cool! </a:t>
            </a:r>
          </a:p>
        </p:txBody>
      </p:sp>
    </p:spTree>
    <p:extLst>
      <p:ext uri="{BB962C8B-B14F-4D97-AF65-F5344CB8AC3E}">
        <p14:creationId xmlns:p14="http://schemas.microsoft.com/office/powerpoint/2010/main" val="107933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13C41-C661-489B-A217-04D3215D16AC}"/>
              </a:ext>
            </a:extLst>
          </p:cNvPr>
          <p:cNvSpPr txBox="1">
            <a:spLocks noChangeArrowheads="1"/>
          </p:cNvSpPr>
          <p:nvPr/>
        </p:nvSpPr>
        <p:spPr>
          <a:xfrm>
            <a:off x="838200" y="943089"/>
            <a:ext cx="8458200" cy="8815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a:t>Ambivalence and myths I inherited</a:t>
            </a:r>
            <a:endParaRPr lang="en-AU" altLang="en-US" sz="4000" dirty="0"/>
          </a:p>
        </p:txBody>
      </p:sp>
      <p:sp>
        <p:nvSpPr>
          <p:cNvPr id="3" name="Rectangle 2">
            <a:extLst>
              <a:ext uri="{FF2B5EF4-FFF2-40B4-BE49-F238E27FC236}">
                <a16:creationId xmlns:a16="http://schemas.microsoft.com/office/drawing/2014/main" xmlns="" id="{7CEBED45-AAC1-4FC0-97E6-0B93CB570628}"/>
              </a:ext>
            </a:extLst>
          </p:cNvPr>
          <p:cNvSpPr/>
          <p:nvPr/>
        </p:nvSpPr>
        <p:spPr>
          <a:xfrm>
            <a:off x="838200" y="1755745"/>
            <a:ext cx="7704137" cy="4524315"/>
          </a:xfrm>
          <a:prstGeom prst="rect">
            <a:avLst/>
          </a:prstGeom>
        </p:spPr>
        <p:txBody>
          <a:bodyPr>
            <a:spAutoFit/>
          </a:bodyPr>
          <a:lstStyle/>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Not interested in giving up </a:t>
            </a:r>
          </a:p>
          <a:p>
            <a:pPr marL="342900" indent="-342900" defTabSz="457200">
              <a:spcBef>
                <a:spcPts val="400"/>
              </a:spcBef>
              <a:buClr>
                <a:schemeClr val="accent1"/>
              </a:buClr>
              <a:buSzPct val="80000"/>
              <a:buFont typeface="Wingdings 3" charset="2"/>
              <a:buChar char=""/>
              <a:defRPr/>
            </a:pPr>
            <a:endParaRPr lang="en-US" sz="1600" dirty="0">
              <a:solidFill>
                <a:schemeClr val="tx1">
                  <a:lumMod val="75000"/>
                  <a:lumOff val="25000"/>
                </a:schemeClr>
              </a:solidFill>
            </a:endParaRPr>
          </a:p>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Is a form of treatment</a:t>
            </a:r>
          </a:p>
          <a:p>
            <a:pPr marL="342900" indent="-342900" defTabSz="457200">
              <a:spcBef>
                <a:spcPts val="400"/>
              </a:spcBef>
              <a:buClr>
                <a:schemeClr val="accent1"/>
              </a:buClr>
              <a:buSzPct val="80000"/>
              <a:buFont typeface="Wingdings 3" charset="2"/>
              <a:buChar char=""/>
              <a:defRPr/>
            </a:pPr>
            <a:endParaRPr lang="en-US" sz="1600" dirty="0">
              <a:solidFill>
                <a:schemeClr val="tx1">
                  <a:lumMod val="75000"/>
                  <a:lumOff val="25000"/>
                </a:schemeClr>
              </a:solidFill>
            </a:endParaRPr>
          </a:p>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Symptoms will get worse if stop smoking and the illness will recur</a:t>
            </a:r>
          </a:p>
          <a:p>
            <a:pPr marL="342900" indent="-342900" defTabSz="457200">
              <a:spcBef>
                <a:spcPts val="400"/>
              </a:spcBef>
              <a:buClr>
                <a:schemeClr val="accent1"/>
              </a:buClr>
              <a:buSzPct val="80000"/>
              <a:buFont typeface="Wingdings 3" charset="2"/>
              <a:buChar char=""/>
              <a:defRPr/>
            </a:pPr>
            <a:endParaRPr lang="en-US" sz="1600" dirty="0">
              <a:solidFill>
                <a:schemeClr val="tx1">
                  <a:lumMod val="75000"/>
                  <a:lumOff val="25000"/>
                </a:schemeClr>
              </a:solidFill>
            </a:endParaRPr>
          </a:p>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Smoking relieves stress</a:t>
            </a:r>
          </a:p>
          <a:p>
            <a:pPr marL="342900" indent="-342900" defTabSz="457200">
              <a:spcBef>
                <a:spcPts val="400"/>
              </a:spcBef>
              <a:buClr>
                <a:schemeClr val="accent1"/>
              </a:buClr>
              <a:buSzPct val="80000"/>
              <a:buFont typeface="Wingdings 3" charset="2"/>
              <a:buChar char=""/>
              <a:defRPr/>
            </a:pPr>
            <a:endParaRPr lang="en-US" sz="1600" dirty="0">
              <a:solidFill>
                <a:schemeClr val="tx1">
                  <a:lumMod val="75000"/>
                  <a:lumOff val="25000"/>
                </a:schemeClr>
              </a:solidFill>
            </a:endParaRPr>
          </a:p>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Only vice left as  so much taken away &amp; may decrease friendships or opportunities to recover</a:t>
            </a:r>
          </a:p>
          <a:p>
            <a:pPr marL="342900" indent="-342900" defTabSz="457200">
              <a:spcBef>
                <a:spcPts val="400"/>
              </a:spcBef>
              <a:buClr>
                <a:schemeClr val="accent1"/>
              </a:buClr>
              <a:buSzPct val="80000"/>
              <a:buFont typeface="Wingdings 3" charset="2"/>
              <a:buChar char=""/>
              <a:defRPr/>
            </a:pPr>
            <a:endParaRPr lang="en-US" sz="1600" dirty="0">
              <a:solidFill>
                <a:schemeClr val="tx1">
                  <a:lumMod val="75000"/>
                  <a:lumOff val="25000"/>
                </a:schemeClr>
              </a:solidFill>
            </a:endParaRPr>
          </a:p>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Smoking restrictions are ineffectual</a:t>
            </a:r>
          </a:p>
          <a:p>
            <a:pPr defTabSz="457200">
              <a:spcBef>
                <a:spcPts val="400"/>
              </a:spcBef>
              <a:buClr>
                <a:schemeClr val="accent1"/>
              </a:buClr>
              <a:buSzPct val="80000"/>
              <a:defRPr/>
            </a:pPr>
            <a:endParaRPr lang="en-US" sz="1600" dirty="0">
              <a:solidFill>
                <a:schemeClr val="tx1">
                  <a:lumMod val="75000"/>
                  <a:lumOff val="25000"/>
                </a:schemeClr>
              </a:solidFill>
            </a:endParaRPr>
          </a:p>
          <a:p>
            <a:pPr marL="342900" indent="-342900" defTabSz="457200">
              <a:spcBef>
                <a:spcPts val="400"/>
              </a:spcBef>
              <a:buClr>
                <a:schemeClr val="accent1"/>
              </a:buClr>
              <a:buSzPct val="80000"/>
              <a:buFont typeface="Wingdings 3" charset="2"/>
              <a:buChar char=""/>
              <a:defRPr/>
            </a:pPr>
            <a:r>
              <a:rPr lang="en-US" sz="1600" dirty="0">
                <a:solidFill>
                  <a:schemeClr val="tx1">
                    <a:lumMod val="75000"/>
                    <a:lumOff val="25000"/>
                  </a:schemeClr>
                </a:solidFill>
              </a:rPr>
              <a:t>Smoking is a lifestyle choice and even a right –not an addiction</a:t>
            </a:r>
          </a:p>
          <a:p>
            <a:pPr marL="342900" indent="-342900">
              <a:buFont typeface="Arial" panose="020B0604020202020204" pitchFamily="34" charset="0"/>
              <a:buChar char="•"/>
              <a:defRPr/>
            </a:pPr>
            <a:endParaRPr lang="en-US" sz="2400" dirty="0">
              <a:latin typeface="Arial" charset="0"/>
            </a:endParaRPr>
          </a:p>
        </p:txBody>
      </p:sp>
      <p:sp>
        <p:nvSpPr>
          <p:cNvPr id="4" name="TextBox 3">
            <a:extLst>
              <a:ext uri="{FF2B5EF4-FFF2-40B4-BE49-F238E27FC236}">
                <a16:creationId xmlns:a16="http://schemas.microsoft.com/office/drawing/2014/main" xmlns="" id="{AF45B3D4-2D4D-4958-87FB-BC906E330A96}"/>
              </a:ext>
            </a:extLst>
          </p:cNvPr>
          <p:cNvSpPr txBox="1"/>
          <p:nvPr/>
        </p:nvSpPr>
        <p:spPr>
          <a:xfrm>
            <a:off x="0" y="625426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5" name="Picture 4">
            <a:extLst>
              <a:ext uri="{FF2B5EF4-FFF2-40B4-BE49-F238E27FC236}">
                <a16:creationId xmlns:a16="http://schemas.microsoft.com/office/drawing/2014/main" xmlns="" id="{9C00F444-EB67-4F8C-BEB6-0CDDA3E19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321883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183B7D2-B2BE-419C-B4BA-B2EAF5F98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61140"/>
            <a:ext cx="6859007" cy="450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286570FA-85A4-4C5C-9C97-8DB1CB2F2478}"/>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4" name="Picture 3">
            <a:extLst>
              <a:ext uri="{FF2B5EF4-FFF2-40B4-BE49-F238E27FC236}">
                <a16:creationId xmlns:a16="http://schemas.microsoft.com/office/drawing/2014/main" xmlns="" id="{942C30E0-F6D5-4C2D-913E-15630A544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5" name="Title 1">
            <a:extLst>
              <a:ext uri="{FF2B5EF4-FFF2-40B4-BE49-F238E27FC236}">
                <a16:creationId xmlns:a16="http://schemas.microsoft.com/office/drawing/2014/main" xmlns="" id="{8EDD11F8-B9A6-479C-A846-9231A498A96B}"/>
              </a:ext>
            </a:extLst>
          </p:cNvPr>
          <p:cNvSpPr txBox="1">
            <a:spLocks noChangeArrowheads="1"/>
          </p:cNvSpPr>
          <p:nvPr/>
        </p:nvSpPr>
        <p:spPr>
          <a:xfrm>
            <a:off x="838200" y="943089"/>
            <a:ext cx="8590472" cy="8815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a:t>My History of Mental Health Services and Smoking</a:t>
            </a:r>
            <a:endParaRPr lang="en-AU" altLang="en-US" sz="4000" dirty="0"/>
          </a:p>
        </p:txBody>
      </p:sp>
    </p:spTree>
    <p:extLst>
      <p:ext uri="{BB962C8B-B14F-4D97-AF65-F5344CB8AC3E}">
        <p14:creationId xmlns:p14="http://schemas.microsoft.com/office/powerpoint/2010/main" val="81710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39F996-B80D-4EDF-9B0C-B914E387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953FFAF2-251D-40ED-B829-67B508F10585}"/>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
        <p:nvSpPr>
          <p:cNvPr id="4" name="Title 1">
            <a:extLst>
              <a:ext uri="{FF2B5EF4-FFF2-40B4-BE49-F238E27FC236}">
                <a16:creationId xmlns:a16="http://schemas.microsoft.com/office/drawing/2014/main" xmlns="" id="{6EBA32D1-3DEF-48EF-AB88-21A6DB4B9D3E}"/>
              </a:ext>
            </a:extLst>
          </p:cNvPr>
          <p:cNvSpPr txBox="1">
            <a:spLocks noChangeArrowheads="1"/>
          </p:cNvSpPr>
          <p:nvPr/>
        </p:nvSpPr>
        <p:spPr>
          <a:xfrm>
            <a:off x="337868" y="1001081"/>
            <a:ext cx="10515600" cy="1325563"/>
          </a:xfrm>
          <a:prstGeom prst="rect">
            <a:avLst/>
          </a:prstGeom>
          <a:no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ltLang="en-US" dirty="0"/>
              <a:t>Health system responsibilities</a:t>
            </a:r>
          </a:p>
        </p:txBody>
      </p:sp>
      <p:sp>
        <p:nvSpPr>
          <p:cNvPr id="5" name="Content Placeholder 2">
            <a:extLst>
              <a:ext uri="{FF2B5EF4-FFF2-40B4-BE49-F238E27FC236}">
                <a16:creationId xmlns:a16="http://schemas.microsoft.com/office/drawing/2014/main" xmlns="" id="{DC1908FB-B23F-41FD-AE52-39AA7DE95B4D}"/>
              </a:ext>
            </a:extLst>
          </p:cNvPr>
          <p:cNvSpPr txBox="1">
            <a:spLocks noChangeArrowheads="1"/>
          </p:cNvSpPr>
          <p:nvPr/>
        </p:nvSpPr>
        <p:spPr>
          <a:xfrm>
            <a:off x="337868" y="1663863"/>
            <a:ext cx="9202947" cy="471105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400"/>
              </a:spcBef>
            </a:pPr>
            <a:r>
              <a:rPr lang="en-AU" altLang="en-US" sz="2200" dirty="0"/>
              <a:t>To provide a healthy environment that promotes wellness</a:t>
            </a:r>
          </a:p>
          <a:p>
            <a:pPr marL="0" indent="0">
              <a:spcBef>
                <a:spcPts val="400"/>
              </a:spcBef>
              <a:buNone/>
            </a:pPr>
            <a:endParaRPr lang="en-AU" altLang="en-US" sz="2200" dirty="0"/>
          </a:p>
          <a:p>
            <a:pPr>
              <a:spcBef>
                <a:spcPts val="400"/>
              </a:spcBef>
            </a:pPr>
            <a:r>
              <a:rPr lang="en-AU" altLang="en-US" sz="2200" dirty="0"/>
              <a:t>To not support addiction by condoning smoking</a:t>
            </a:r>
          </a:p>
          <a:p>
            <a:pPr>
              <a:spcBef>
                <a:spcPts val="400"/>
              </a:spcBef>
            </a:pPr>
            <a:endParaRPr lang="en-AU" altLang="en-US" sz="2200" dirty="0"/>
          </a:p>
          <a:p>
            <a:pPr>
              <a:spcBef>
                <a:spcPts val="400"/>
              </a:spcBef>
            </a:pPr>
            <a:r>
              <a:rPr lang="en-AU" altLang="en-US" sz="2200" dirty="0"/>
              <a:t>To support health, wellness and recovery</a:t>
            </a:r>
          </a:p>
          <a:p>
            <a:pPr>
              <a:spcBef>
                <a:spcPts val="400"/>
              </a:spcBef>
            </a:pPr>
            <a:endParaRPr lang="en-AU" altLang="en-US" sz="2200" dirty="0"/>
          </a:p>
          <a:p>
            <a:pPr>
              <a:spcBef>
                <a:spcPts val="400"/>
              </a:spcBef>
            </a:pPr>
            <a:r>
              <a:rPr lang="en-AU" altLang="en-US" sz="2200" dirty="0"/>
              <a:t>To be assertive in protecting all consumers entrusted to our care from the harmful effects of tobacco including second-hand smoke</a:t>
            </a:r>
          </a:p>
          <a:p>
            <a:pPr>
              <a:spcBef>
                <a:spcPts val="400"/>
              </a:spcBef>
            </a:pPr>
            <a:endParaRPr lang="en-AU" altLang="en-US" sz="2200" dirty="0"/>
          </a:p>
          <a:p>
            <a:pPr>
              <a:spcBef>
                <a:spcPts val="400"/>
              </a:spcBef>
            </a:pPr>
            <a:r>
              <a:rPr lang="en-AU" altLang="en-US" sz="2200" dirty="0"/>
              <a:t>To act on what we know- to educate all consumers and families about the devastating effects of tobacco and to facilitate and support their ability to manage their own physical wellness</a:t>
            </a:r>
          </a:p>
          <a:p>
            <a:pPr>
              <a:spcBef>
                <a:spcPts val="400"/>
              </a:spcBef>
            </a:pPr>
            <a:endParaRPr lang="en-AU" altLang="en-US" sz="2200" dirty="0"/>
          </a:p>
          <a:p>
            <a:pPr>
              <a:spcBef>
                <a:spcPts val="400"/>
              </a:spcBef>
            </a:pPr>
            <a:r>
              <a:rPr lang="en-AU" altLang="en-US" sz="2200" dirty="0"/>
              <a:t>Smoking staff, transparent about own values</a:t>
            </a:r>
          </a:p>
        </p:txBody>
      </p:sp>
    </p:spTree>
    <p:extLst>
      <p:ext uri="{BB962C8B-B14F-4D97-AF65-F5344CB8AC3E}">
        <p14:creationId xmlns:p14="http://schemas.microsoft.com/office/powerpoint/2010/main" val="200687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4" name="Title 1">
            <a:extLst>
              <a:ext uri="{FF2B5EF4-FFF2-40B4-BE49-F238E27FC236}">
                <a16:creationId xmlns:a16="http://schemas.microsoft.com/office/drawing/2014/main" xmlns="" id="{37AEEFC7-89A1-4CEC-9997-01319304C10B}"/>
              </a:ext>
            </a:extLst>
          </p:cNvPr>
          <p:cNvSpPr txBox="1">
            <a:spLocks/>
          </p:cNvSpPr>
          <p:nvPr/>
        </p:nvSpPr>
        <p:spPr>
          <a:xfrm>
            <a:off x="247398" y="1006691"/>
            <a:ext cx="10515600" cy="1325563"/>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a:t>Policy tips for the Smoking in mental health initiative</a:t>
            </a:r>
          </a:p>
        </p:txBody>
      </p:sp>
      <p:sp>
        <p:nvSpPr>
          <p:cNvPr id="5" name="Content Placeholder 2">
            <a:extLst>
              <a:ext uri="{FF2B5EF4-FFF2-40B4-BE49-F238E27FC236}">
                <a16:creationId xmlns:a16="http://schemas.microsoft.com/office/drawing/2014/main" xmlns="" id="{67669B6E-F32D-4E0D-B2AC-C0468956E476}"/>
              </a:ext>
            </a:extLst>
          </p:cNvPr>
          <p:cNvSpPr txBox="1">
            <a:spLocks/>
          </p:cNvSpPr>
          <p:nvPr/>
        </p:nvSpPr>
        <p:spPr>
          <a:xfrm>
            <a:off x="247398" y="2332254"/>
            <a:ext cx="7999413" cy="419258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a:t>Work out who is addicted to what</a:t>
            </a:r>
          </a:p>
          <a:p>
            <a:pPr>
              <a:defRPr/>
            </a:pPr>
            <a:r>
              <a:rPr lang="en-US"/>
              <a:t>Join with an accepted program e.g. physical health care </a:t>
            </a:r>
          </a:p>
          <a:p>
            <a:pPr>
              <a:defRPr/>
            </a:pPr>
            <a:r>
              <a:rPr lang="en-US"/>
              <a:t>Respect your partner’s capacity to bring a fresh set of ideas which may challenge you</a:t>
            </a:r>
          </a:p>
          <a:p>
            <a:pPr>
              <a:defRPr/>
            </a:pPr>
            <a:r>
              <a:rPr lang="en-US"/>
              <a:t>Endlessly talk to your critics – they might change </a:t>
            </a:r>
          </a:p>
          <a:p>
            <a:pPr>
              <a:defRPr/>
            </a:pPr>
            <a:r>
              <a:rPr lang="en-US"/>
              <a:t>Get noticed by others- they may want to give you money</a:t>
            </a:r>
          </a:p>
          <a:p>
            <a:pPr>
              <a:defRPr/>
            </a:pPr>
            <a:r>
              <a:rPr lang="en-US"/>
              <a:t>Identify  your leaders who may not always be obvious</a:t>
            </a:r>
          </a:p>
          <a:p>
            <a:pPr>
              <a:defRPr/>
            </a:pPr>
            <a:r>
              <a:rPr lang="en-US"/>
              <a:t>Introduce evidence but be patient </a:t>
            </a:r>
            <a:endParaRPr lang="en-US" dirty="0"/>
          </a:p>
        </p:txBody>
      </p:sp>
    </p:spTree>
    <p:extLst>
      <p:ext uri="{BB962C8B-B14F-4D97-AF65-F5344CB8AC3E}">
        <p14:creationId xmlns:p14="http://schemas.microsoft.com/office/powerpoint/2010/main" val="383597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39F996-B80D-4EDF-9B0C-B914E387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953FFAF2-251D-40ED-B829-67B508F10585}"/>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graphicFrame>
        <p:nvGraphicFramePr>
          <p:cNvPr id="4" name="Table 3">
            <a:extLst>
              <a:ext uri="{FF2B5EF4-FFF2-40B4-BE49-F238E27FC236}">
                <a16:creationId xmlns:a16="http://schemas.microsoft.com/office/drawing/2014/main" xmlns="" id="{59AC3B4B-0755-4DE7-8D83-740D8C472712}"/>
              </a:ext>
            </a:extLst>
          </p:cNvPr>
          <p:cNvGraphicFramePr>
            <a:graphicFrameLocks noGrp="1"/>
          </p:cNvGraphicFramePr>
          <p:nvPr>
            <p:extLst>
              <p:ext uri="{D42A27DB-BD31-4B8C-83A1-F6EECF244321}">
                <p14:modId xmlns:p14="http://schemas.microsoft.com/office/powerpoint/2010/main" val="4098761217"/>
              </p:ext>
            </p:extLst>
          </p:nvPr>
        </p:nvGraphicFramePr>
        <p:xfrm>
          <a:off x="450011" y="1846226"/>
          <a:ext cx="7712016" cy="4389894"/>
        </p:xfrm>
        <a:graphic>
          <a:graphicData uri="http://schemas.openxmlformats.org/drawingml/2006/table">
            <a:tbl>
              <a:tblPr/>
              <a:tblGrid>
                <a:gridCol w="2459229">
                  <a:extLst>
                    <a:ext uri="{9D8B030D-6E8A-4147-A177-3AD203B41FA5}">
                      <a16:colId xmlns:a16="http://schemas.microsoft.com/office/drawing/2014/main" xmlns="" val="20000"/>
                    </a:ext>
                  </a:extLst>
                </a:gridCol>
                <a:gridCol w="5252787">
                  <a:extLst>
                    <a:ext uri="{9D8B030D-6E8A-4147-A177-3AD203B41FA5}">
                      <a16:colId xmlns:a16="http://schemas.microsoft.com/office/drawing/2014/main" xmlns="" val="20001"/>
                    </a:ext>
                  </a:extLst>
                </a:gridCol>
              </a:tblGrid>
              <a:tr h="998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4C4C4C"/>
                          </a:solidFill>
                          <a:effectLst/>
                          <a:latin typeface="Arial" pitchFamily="34" charset="0"/>
                          <a:cs typeface="Arial" pitchFamily="34" charset="0"/>
                        </a:rPr>
                        <a:t>Tackle institutionalised ambivalence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chemeClr val="tx1"/>
                        </a:solidFill>
                        <a:effectLst/>
                        <a:latin typeface="Arial" pitchFamily="34" charset="0"/>
                        <a:cs typeface="Arial" pitchFamily="34" charset="0"/>
                      </a:endParaRP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FF6"/>
                    </a:solidFill>
                  </a:tcPr>
                </a:tc>
                <a:tc>
                  <a:txBody>
                    <a:bodyPr/>
                    <a:lstStyle/>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4C4C4C"/>
                          </a:solidFill>
                          <a:effectLst/>
                          <a:latin typeface="Arial" pitchFamily="34" charset="0"/>
                          <a:cs typeface="Arial" pitchFamily="34" charset="0"/>
                        </a:rPr>
                        <a:t>Provide advice and support to mental health professionals, carers and    consumers</a:t>
                      </a:r>
                    </a:p>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Improve education and awareness</a:t>
                      </a:r>
                    </a:p>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Engage and support research</a:t>
                      </a: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0"/>
                  </a:ext>
                </a:extLst>
              </a:tr>
              <a:tr h="12290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4C4C4C"/>
                          </a:solidFill>
                          <a:effectLst/>
                          <a:latin typeface="Arial" pitchFamily="34" charset="0"/>
                          <a:cs typeface="Arial" pitchFamily="34" charset="0"/>
                        </a:rPr>
                        <a:t>Exploring harm reduction approach rather than just a quit approach</a:t>
                      </a:r>
                      <a:endParaRPr kumimoji="0" lang="en-AU" sz="1400" b="1" i="0" u="none" strike="noStrike" cap="none" normalizeH="0" baseline="0" dirty="0">
                        <a:ln>
                          <a:noFill/>
                        </a:ln>
                        <a:solidFill>
                          <a:schemeClr val="tx1"/>
                        </a:solidFill>
                        <a:effectLst/>
                        <a:latin typeface="Arial" pitchFamily="34" charset="0"/>
                        <a:cs typeface="Arial" pitchFamily="34" charset="0"/>
                      </a:endParaRP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DEEC"/>
                    </a:solidFill>
                  </a:tcPr>
                </a:tc>
                <a:tc>
                  <a:txBody>
                    <a:bodyPr/>
                    <a:lstStyle/>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 Undertake and support research that explores harm reduction</a:t>
                      </a:r>
                    </a:p>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 Support and work with stakeholders to develop and implement strategies that  incorporate a range of techniques that minimise harms</a:t>
                      </a: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1"/>
                  </a:ext>
                </a:extLst>
              </a:tr>
              <a:tr h="998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rgbClr val="4C4C4C"/>
                          </a:solidFill>
                          <a:effectLst/>
                          <a:latin typeface="Arial" pitchFamily="34" charset="0"/>
                          <a:cs typeface="Arial" pitchFamily="34" charset="0"/>
                        </a:rPr>
                        <a:t>Address smoking cessation from a physical healthcare perspective</a:t>
                      </a:r>
                      <a:endParaRPr kumimoji="0" lang="en-AU" sz="1400" b="1" i="0" u="none" strike="noStrike" cap="none" normalizeH="0" baseline="0">
                        <a:ln>
                          <a:noFill/>
                        </a:ln>
                        <a:solidFill>
                          <a:schemeClr val="tx1"/>
                        </a:solidFill>
                        <a:effectLst/>
                        <a:latin typeface="Arial" pitchFamily="34" charset="0"/>
                        <a:cs typeface="Arial" pitchFamily="34" charset="0"/>
                      </a:endParaRP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FF6"/>
                    </a:solidFill>
                  </a:tcPr>
                </a:tc>
                <a:tc>
                  <a:txBody>
                    <a:bodyPr/>
                    <a:lstStyle/>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 Work with stakeholders to broaden focus of smoking cessation to include physical healthcare </a:t>
                      </a:r>
                    </a:p>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 Incorporate smoking cessation into new and current physical healthcare initiatives </a:t>
                      </a: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2"/>
                  </a:ext>
                </a:extLst>
              </a:tr>
              <a:tr h="1026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rgbClr val="4C4C4C"/>
                          </a:solidFill>
                          <a:effectLst/>
                          <a:latin typeface="Arial" pitchFamily="34" charset="0"/>
                          <a:cs typeface="Arial" pitchFamily="34" charset="0"/>
                        </a:rPr>
                        <a:t>Ensure uniformity of effort</a:t>
                      </a:r>
                      <a:endParaRPr kumimoji="0" lang="en-AU" sz="1400" b="1" i="0" u="none" strike="noStrike" cap="none" normalizeH="0" baseline="0">
                        <a:ln>
                          <a:noFill/>
                        </a:ln>
                        <a:solidFill>
                          <a:schemeClr val="tx1"/>
                        </a:solidFill>
                        <a:effectLst/>
                        <a:latin typeface="Arial" pitchFamily="34" charset="0"/>
                        <a:cs typeface="Arial" pitchFamily="34" charset="0"/>
                      </a:endParaRP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DEEC"/>
                    </a:solidFill>
                  </a:tcPr>
                </a:tc>
                <a:tc>
                  <a:txBody>
                    <a:bodyPr/>
                    <a:lstStyle/>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 Develop agreed priorities, commitments and strategies to address smoking for people with mental health issues </a:t>
                      </a:r>
                    </a:p>
                    <a:p>
                      <a:pPr marL="285750" marR="0" lvl="0" indent="-285750" algn="l" defTabSz="966788"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400" b="0" i="0" u="none" strike="noStrike" kern="1200" cap="none" normalizeH="0" baseline="0" dirty="0">
                          <a:ln>
                            <a:noFill/>
                          </a:ln>
                          <a:solidFill>
                            <a:srgbClr val="4C4C4C"/>
                          </a:solidFill>
                          <a:effectLst/>
                          <a:latin typeface="Arial" pitchFamily="34" charset="0"/>
                          <a:ea typeface="+mn-ea"/>
                          <a:cs typeface="Arial" pitchFamily="34" charset="0"/>
                        </a:rPr>
                        <a:t> Encourage  and support stakeholders to work in partnership and share resources around smoking cessation for people with mental health issues</a:t>
                      </a:r>
                    </a:p>
                  </a:txBody>
                  <a:tcPr marL="96764" marR="96764" marT="48338" marB="48338"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3"/>
                  </a:ext>
                </a:extLst>
              </a:tr>
            </a:tbl>
          </a:graphicData>
        </a:graphic>
      </p:graphicFrame>
      <p:sp>
        <p:nvSpPr>
          <p:cNvPr id="5" name="Title 1">
            <a:extLst>
              <a:ext uri="{FF2B5EF4-FFF2-40B4-BE49-F238E27FC236}">
                <a16:creationId xmlns:a16="http://schemas.microsoft.com/office/drawing/2014/main" xmlns="" id="{0F903075-68E8-428D-A713-A404971B653F}"/>
              </a:ext>
            </a:extLst>
          </p:cNvPr>
          <p:cNvSpPr txBox="1">
            <a:spLocks noChangeArrowheads="1"/>
          </p:cNvSpPr>
          <p:nvPr/>
        </p:nvSpPr>
        <p:spPr>
          <a:xfrm>
            <a:off x="450011" y="964647"/>
            <a:ext cx="5873151" cy="8815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a:t>Policy Levers</a:t>
            </a:r>
            <a:endParaRPr lang="en-AU" altLang="en-US" sz="4000" dirty="0"/>
          </a:p>
        </p:txBody>
      </p:sp>
    </p:spTree>
    <p:extLst>
      <p:ext uri="{BB962C8B-B14F-4D97-AF65-F5344CB8AC3E}">
        <p14:creationId xmlns:p14="http://schemas.microsoft.com/office/powerpoint/2010/main" val="309672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292A8D6-838A-440F-A30E-74E9BDC30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4F18B22D-BA3C-47A7-A414-3F9746B0F6A3}"/>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
        <p:nvSpPr>
          <p:cNvPr id="4" name="Title 1">
            <a:extLst>
              <a:ext uri="{FF2B5EF4-FFF2-40B4-BE49-F238E27FC236}">
                <a16:creationId xmlns:a16="http://schemas.microsoft.com/office/drawing/2014/main" xmlns="" id="{31A695BE-012F-4965-A546-DAC86957E8AD}"/>
              </a:ext>
            </a:extLst>
          </p:cNvPr>
          <p:cNvSpPr txBox="1">
            <a:spLocks noChangeArrowheads="1"/>
          </p:cNvSpPr>
          <p:nvPr/>
        </p:nvSpPr>
        <p:spPr>
          <a:xfrm>
            <a:off x="247398" y="1103313"/>
            <a:ext cx="9362428" cy="7921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a:t>What polices and targets could we set?</a:t>
            </a:r>
            <a:endParaRPr lang="en-AU" altLang="en-US" sz="4000" dirty="0"/>
          </a:p>
        </p:txBody>
      </p:sp>
      <p:sp>
        <p:nvSpPr>
          <p:cNvPr id="5" name="Subtitle 2">
            <a:extLst>
              <a:ext uri="{FF2B5EF4-FFF2-40B4-BE49-F238E27FC236}">
                <a16:creationId xmlns:a16="http://schemas.microsoft.com/office/drawing/2014/main" xmlns="" id="{EF3834E5-6EC6-4B56-B0A9-4936CE332500}"/>
              </a:ext>
            </a:extLst>
          </p:cNvPr>
          <p:cNvSpPr txBox="1">
            <a:spLocks/>
          </p:cNvSpPr>
          <p:nvPr/>
        </p:nvSpPr>
        <p:spPr>
          <a:xfrm>
            <a:off x="318789" y="2032506"/>
            <a:ext cx="9291037" cy="410368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000" dirty="0"/>
              <a:t>People with serious mental illness and poor health become a special target group for all governments and we set hard indicators</a:t>
            </a:r>
          </a:p>
          <a:p>
            <a:pPr>
              <a:defRPr/>
            </a:pPr>
            <a:endParaRPr lang="en-US" sz="2000" dirty="0"/>
          </a:p>
          <a:p>
            <a:pPr lvl="1">
              <a:defRPr/>
            </a:pPr>
            <a:r>
              <a:rPr lang="en-US" sz="1800" dirty="0"/>
              <a:t>Population: Reduce smoking rates for people with mental illness to general population levels or lower given the other risks to physical health</a:t>
            </a:r>
          </a:p>
          <a:p>
            <a:pPr lvl="1">
              <a:defRPr/>
            </a:pPr>
            <a:r>
              <a:rPr lang="en-US" sz="1800" dirty="0"/>
              <a:t>MH Services: achieve 100% smoke-free including staff</a:t>
            </a:r>
          </a:p>
          <a:p>
            <a:pPr lvl="1">
              <a:defRPr/>
            </a:pPr>
            <a:r>
              <a:rPr lang="en-US" sz="1800" dirty="0"/>
              <a:t>Everyone who enters a mental health service has smoking status checked and is offered treatment</a:t>
            </a:r>
          </a:p>
          <a:p>
            <a:pPr lvl="1">
              <a:defRPr/>
            </a:pPr>
            <a:r>
              <a:rPr lang="en-US" sz="1800" dirty="0"/>
              <a:t>Education and awareness: All mental health staff can and do provide smoking cessation advice and treatments as indicated</a:t>
            </a:r>
          </a:p>
          <a:p>
            <a:pPr lvl="1">
              <a:defRPr/>
            </a:pPr>
            <a:r>
              <a:rPr lang="en-US" sz="1800" dirty="0"/>
              <a:t>Free NRT as a therapeutic product</a:t>
            </a:r>
          </a:p>
        </p:txBody>
      </p:sp>
    </p:spTree>
    <p:extLst>
      <p:ext uri="{BB962C8B-B14F-4D97-AF65-F5344CB8AC3E}">
        <p14:creationId xmlns:p14="http://schemas.microsoft.com/office/powerpoint/2010/main" val="395166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39F996-B80D-4EDF-9B0C-B914E387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953FFAF2-251D-40ED-B829-67B508F10585}"/>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
        <p:nvSpPr>
          <p:cNvPr id="4" name="Title 1">
            <a:extLst>
              <a:ext uri="{FF2B5EF4-FFF2-40B4-BE49-F238E27FC236}">
                <a16:creationId xmlns:a16="http://schemas.microsoft.com/office/drawing/2014/main" xmlns="" id="{1239301A-8136-4717-AFDC-82EC9A7F3E14}"/>
              </a:ext>
            </a:extLst>
          </p:cNvPr>
          <p:cNvSpPr txBox="1">
            <a:spLocks/>
          </p:cNvSpPr>
          <p:nvPr/>
        </p:nvSpPr>
        <p:spPr bwMode="auto">
          <a:xfrm>
            <a:off x="247398" y="780762"/>
            <a:ext cx="9319296" cy="1143000"/>
          </a:xfrm>
          <a:prstGeom prst="rect">
            <a:avLst/>
          </a:prstGeom>
          <a:noFill/>
          <a:ln>
            <a:noFill/>
          </a:ln>
          <a:effectLs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AU" altLang="en-US" sz="4000" kern="0" dirty="0">
                <a:solidFill>
                  <a:schemeClr val="accent1"/>
                </a:solidFill>
              </a:rPr>
              <a:t>E-Cigarettes: Panacea or Pandemic? </a:t>
            </a:r>
          </a:p>
        </p:txBody>
      </p:sp>
      <p:sp>
        <p:nvSpPr>
          <p:cNvPr id="5" name="Content Placeholder 2">
            <a:extLst>
              <a:ext uri="{FF2B5EF4-FFF2-40B4-BE49-F238E27FC236}">
                <a16:creationId xmlns:a16="http://schemas.microsoft.com/office/drawing/2014/main" xmlns="" id="{221EC1DE-135A-46E1-BB75-2E035E3BC23C}"/>
              </a:ext>
            </a:extLst>
          </p:cNvPr>
          <p:cNvSpPr txBox="1">
            <a:spLocks/>
          </p:cNvSpPr>
          <p:nvPr/>
        </p:nvSpPr>
        <p:spPr bwMode="auto">
          <a:xfrm>
            <a:off x="247398" y="1923762"/>
            <a:ext cx="9319296"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457200" eaLnBrk="1" hangingPunct="1">
              <a:spcBef>
                <a:spcPts val="400"/>
              </a:spcBef>
              <a:buClr>
                <a:schemeClr val="accent1"/>
              </a:buClr>
              <a:buSzPct val="80000"/>
              <a:buFont typeface="Wingdings 3" charset="2"/>
              <a:buChar char=""/>
              <a:defRPr/>
            </a:pPr>
            <a:r>
              <a:rPr lang="en-AU" sz="2000" dirty="0">
                <a:solidFill>
                  <a:schemeClr val="tx1">
                    <a:lumMod val="75000"/>
                    <a:lumOff val="25000"/>
                  </a:schemeClr>
                </a:solidFill>
              </a:rPr>
              <a:t>Early evidence that using nicotine-containing e-cigarettes </a:t>
            </a:r>
            <a:r>
              <a:rPr lang="en-US" sz="2000" dirty="0">
                <a:solidFill>
                  <a:schemeClr val="tx1">
                    <a:lumMod val="75000"/>
                    <a:lumOff val="25000"/>
                  </a:schemeClr>
                </a:solidFill>
              </a:rPr>
              <a:t>may reduce the post-cessation weight</a:t>
            </a:r>
          </a:p>
          <a:p>
            <a:pPr defTabSz="457200" eaLnBrk="1" hangingPunct="1">
              <a:spcBef>
                <a:spcPts val="400"/>
              </a:spcBef>
              <a:buClr>
                <a:schemeClr val="accent1"/>
              </a:buClr>
              <a:buSzPct val="80000"/>
              <a:buFont typeface="Wingdings 3" charset="2"/>
              <a:buChar char=""/>
              <a:defRPr/>
            </a:pPr>
            <a:endParaRPr lang="en-US" sz="2000" dirty="0">
              <a:solidFill>
                <a:schemeClr val="tx1">
                  <a:lumMod val="75000"/>
                  <a:lumOff val="25000"/>
                </a:schemeClr>
              </a:solidFill>
            </a:endParaRPr>
          </a:p>
          <a:p>
            <a:pPr defTabSz="457200" eaLnBrk="1" hangingPunct="1">
              <a:spcBef>
                <a:spcPts val="400"/>
              </a:spcBef>
              <a:buClr>
                <a:schemeClr val="accent1"/>
              </a:buClr>
              <a:buSzPct val="80000"/>
              <a:buFont typeface="Wingdings 3" charset="2"/>
              <a:buChar char=""/>
              <a:defRPr/>
            </a:pPr>
            <a:r>
              <a:rPr lang="en-AU" sz="2000" dirty="0">
                <a:solidFill>
                  <a:schemeClr val="tx1">
                    <a:lumMod val="75000"/>
                    <a:lumOff val="25000"/>
                  </a:schemeClr>
                </a:solidFill>
              </a:rPr>
              <a:t>Reduction in </a:t>
            </a:r>
            <a:r>
              <a:rPr lang="en-US" sz="2000" dirty="0">
                <a:solidFill>
                  <a:schemeClr val="tx1">
                    <a:lumMod val="75000"/>
                    <a:lumOff val="25000"/>
                  </a:schemeClr>
                </a:solidFill>
              </a:rPr>
              <a:t>the dose of some antipsychotic medications</a:t>
            </a:r>
          </a:p>
          <a:p>
            <a:pPr defTabSz="457200" eaLnBrk="1" hangingPunct="1">
              <a:spcBef>
                <a:spcPts val="400"/>
              </a:spcBef>
              <a:buClr>
                <a:schemeClr val="accent1"/>
              </a:buClr>
              <a:buSzPct val="80000"/>
              <a:buFont typeface="Wingdings 3" charset="2"/>
              <a:buChar char=""/>
              <a:defRPr/>
            </a:pPr>
            <a:endParaRPr lang="en-US" sz="2000" dirty="0">
              <a:solidFill>
                <a:schemeClr val="tx1">
                  <a:lumMod val="75000"/>
                  <a:lumOff val="25000"/>
                </a:schemeClr>
              </a:solidFill>
            </a:endParaRPr>
          </a:p>
          <a:p>
            <a:pPr defTabSz="457200" eaLnBrk="1" hangingPunct="1">
              <a:spcBef>
                <a:spcPts val="400"/>
              </a:spcBef>
              <a:buClr>
                <a:schemeClr val="accent1"/>
              </a:buClr>
              <a:buSzPct val="80000"/>
              <a:buFont typeface="Wingdings 3" charset="2"/>
              <a:buChar char=""/>
              <a:defRPr/>
            </a:pPr>
            <a:r>
              <a:rPr lang="en-AU" sz="2000" dirty="0">
                <a:solidFill>
                  <a:schemeClr val="tx1">
                    <a:lumMod val="75000"/>
                    <a:lumOff val="25000"/>
                  </a:schemeClr>
                </a:solidFill>
              </a:rPr>
              <a:t>Reduce </a:t>
            </a:r>
            <a:r>
              <a:rPr lang="en-US" sz="2000" dirty="0">
                <a:solidFill>
                  <a:schemeClr val="tx1">
                    <a:lumMod val="75000"/>
                    <a:lumOff val="25000"/>
                  </a:schemeClr>
                </a:solidFill>
              </a:rPr>
              <a:t>financial stress and social inequities</a:t>
            </a:r>
          </a:p>
          <a:p>
            <a:pPr defTabSz="457200" eaLnBrk="1" hangingPunct="1">
              <a:spcBef>
                <a:spcPts val="400"/>
              </a:spcBef>
              <a:buClr>
                <a:schemeClr val="accent1"/>
              </a:buClr>
              <a:buSzPct val="80000"/>
              <a:buFont typeface="Wingdings 3" charset="2"/>
              <a:buChar char=""/>
              <a:defRPr/>
            </a:pPr>
            <a:endParaRPr lang="en-US" sz="2000" dirty="0">
              <a:solidFill>
                <a:schemeClr val="tx1">
                  <a:lumMod val="75000"/>
                  <a:lumOff val="25000"/>
                </a:schemeClr>
              </a:solidFill>
            </a:endParaRPr>
          </a:p>
          <a:p>
            <a:pPr defTabSz="457200" eaLnBrk="1" hangingPunct="1">
              <a:spcBef>
                <a:spcPts val="400"/>
              </a:spcBef>
              <a:buClr>
                <a:schemeClr val="accent1"/>
              </a:buClr>
              <a:buSzPct val="80000"/>
              <a:buFont typeface="Wingdings 3" charset="2"/>
              <a:buChar char=""/>
              <a:defRPr/>
            </a:pPr>
            <a:r>
              <a:rPr lang="en-AU" sz="2000" dirty="0">
                <a:solidFill>
                  <a:schemeClr val="tx1">
                    <a:lumMod val="75000"/>
                    <a:lumOff val="25000"/>
                  </a:schemeClr>
                </a:solidFill>
              </a:rPr>
              <a:t>Reduced exposure for </a:t>
            </a:r>
            <a:r>
              <a:rPr lang="en-US" sz="2000" dirty="0">
                <a:solidFill>
                  <a:schemeClr val="tx1">
                    <a:lumMod val="75000"/>
                    <a:lumOff val="25000"/>
                  </a:schemeClr>
                </a:solidFill>
              </a:rPr>
              <a:t>patients, staff and visitors to secondhand </a:t>
            </a:r>
            <a:r>
              <a:rPr lang="en-AU" sz="2000" dirty="0">
                <a:solidFill>
                  <a:schemeClr val="tx1">
                    <a:lumMod val="75000"/>
                    <a:lumOff val="25000"/>
                  </a:schemeClr>
                </a:solidFill>
              </a:rPr>
              <a:t>smoke.</a:t>
            </a:r>
          </a:p>
          <a:p>
            <a:pPr defTabSz="457200" eaLnBrk="1" hangingPunct="1">
              <a:spcBef>
                <a:spcPts val="400"/>
              </a:spcBef>
              <a:buClr>
                <a:schemeClr val="accent1"/>
              </a:buClr>
              <a:buSzPct val="80000"/>
              <a:buFont typeface="Wingdings 3" charset="2"/>
              <a:buChar char=""/>
              <a:defRPr/>
            </a:pPr>
            <a:endParaRPr lang="en-AU" sz="2000" dirty="0">
              <a:solidFill>
                <a:schemeClr val="tx1">
                  <a:lumMod val="75000"/>
                  <a:lumOff val="25000"/>
                </a:schemeClr>
              </a:solidFill>
            </a:endParaRPr>
          </a:p>
          <a:p>
            <a:pPr defTabSz="457200" eaLnBrk="1" hangingPunct="1">
              <a:spcBef>
                <a:spcPts val="400"/>
              </a:spcBef>
              <a:buClr>
                <a:schemeClr val="accent1"/>
              </a:buClr>
              <a:buSzPct val="80000"/>
              <a:buFont typeface="Wingdings 3" charset="2"/>
              <a:buChar char=""/>
              <a:defRPr/>
            </a:pPr>
            <a:r>
              <a:rPr lang="en-AU" sz="2000" dirty="0">
                <a:solidFill>
                  <a:schemeClr val="tx1">
                    <a:lumMod val="75000"/>
                    <a:lumOff val="25000"/>
                  </a:schemeClr>
                </a:solidFill>
              </a:rPr>
              <a:t>Improve anxiety </a:t>
            </a:r>
            <a:r>
              <a:rPr lang="en-US" sz="2000" dirty="0">
                <a:solidFill>
                  <a:schemeClr val="tx1">
                    <a:lumMod val="75000"/>
                    <a:lumOff val="25000"/>
                  </a:schemeClr>
                </a:solidFill>
              </a:rPr>
              <a:t>and mood, alleviate boredom and </a:t>
            </a:r>
            <a:r>
              <a:rPr lang="en-AU" sz="2000" dirty="0">
                <a:solidFill>
                  <a:schemeClr val="tx1">
                    <a:lumMod val="75000"/>
                    <a:lumOff val="25000"/>
                  </a:schemeClr>
                </a:solidFill>
              </a:rPr>
              <a:t>can facilitate socialising.</a:t>
            </a:r>
            <a:endParaRPr lang="en-AU" altLang="en-US" sz="2000" dirty="0">
              <a:solidFill>
                <a:schemeClr val="tx1">
                  <a:lumMod val="75000"/>
                  <a:lumOff val="25000"/>
                </a:schemeClr>
              </a:solidFill>
            </a:endParaRPr>
          </a:p>
        </p:txBody>
      </p:sp>
    </p:spTree>
    <p:extLst>
      <p:ext uri="{BB962C8B-B14F-4D97-AF65-F5344CB8AC3E}">
        <p14:creationId xmlns:p14="http://schemas.microsoft.com/office/powerpoint/2010/main" val="28717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AFBB7-041E-4CD9-A542-C291793F2D23}"/>
              </a:ext>
            </a:extLst>
          </p:cNvPr>
          <p:cNvSpPr txBox="1">
            <a:spLocks/>
          </p:cNvSpPr>
          <p:nvPr/>
        </p:nvSpPr>
        <p:spPr>
          <a:xfrm>
            <a:off x="247399" y="1054025"/>
            <a:ext cx="9438468" cy="146904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t>Trends in smoking initiation and cessation Queensland </a:t>
            </a:r>
            <a:r>
              <a:rPr lang="en-AU" sz="2800" dirty="0"/>
              <a:t>(CHO Report 2018</a:t>
            </a:r>
            <a:endParaRPr lang="en-AU" sz="4000" dirty="0"/>
          </a:p>
        </p:txBody>
      </p:sp>
      <p:pic>
        <p:nvPicPr>
          <p:cNvPr id="1026" name="Picture 1" descr="image001">
            <a:extLst>
              <a:ext uri="{FF2B5EF4-FFF2-40B4-BE49-F238E27FC236}">
                <a16:creationId xmlns:a16="http://schemas.microsoft.com/office/drawing/2014/main" xmlns="" id="{E703AF17-DFB7-4548-8D95-0BC5B028D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806" y="2657401"/>
            <a:ext cx="5907953" cy="37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DF777E43-78CB-4F62-A907-68646B582F3C}"/>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7" name="Picture 6">
            <a:extLst>
              <a:ext uri="{FF2B5EF4-FFF2-40B4-BE49-F238E27FC236}">
                <a16:creationId xmlns:a16="http://schemas.microsoft.com/office/drawing/2014/main" xmlns="" id="{29FE87A2-4C11-4628-B0EA-10148DF9A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314714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2AD63-4B76-45C7-A540-527594C54E8C}"/>
              </a:ext>
            </a:extLst>
          </p:cNvPr>
          <p:cNvSpPr txBox="1">
            <a:spLocks/>
          </p:cNvSpPr>
          <p:nvPr/>
        </p:nvSpPr>
        <p:spPr>
          <a:xfrm>
            <a:off x="247398" y="937680"/>
            <a:ext cx="8930056" cy="153186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t>PHE Independent Review e-cigarette</a:t>
            </a:r>
          </a:p>
        </p:txBody>
      </p:sp>
      <p:sp>
        <p:nvSpPr>
          <p:cNvPr id="4" name="Content Placeholder 2">
            <a:extLst>
              <a:ext uri="{FF2B5EF4-FFF2-40B4-BE49-F238E27FC236}">
                <a16:creationId xmlns:a16="http://schemas.microsoft.com/office/drawing/2014/main" xmlns="" id="{A918504F-484D-4CF4-8A75-140E5CA1C449}"/>
              </a:ext>
            </a:extLst>
          </p:cNvPr>
          <p:cNvSpPr txBox="1">
            <a:spLocks/>
          </p:cNvSpPr>
          <p:nvPr/>
        </p:nvSpPr>
        <p:spPr>
          <a:xfrm>
            <a:off x="247398" y="2017965"/>
            <a:ext cx="9331500" cy="33792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000" dirty="0"/>
              <a:t>Public Health England (PHE) 2018 e-cigarette evidence review, undertaken by leading independent tobacco experts, provides an update on PHE’s 2015 review</a:t>
            </a:r>
          </a:p>
          <a:p>
            <a:r>
              <a:rPr lang="en-AU" sz="2000" dirty="0"/>
              <a:t>switching completely from smoking to e-cigarette has substantial health benefits</a:t>
            </a:r>
          </a:p>
          <a:p>
            <a:r>
              <a:rPr lang="en-AU" sz="2000" dirty="0"/>
              <a:t>e-cigarettes could be contributing to at least 20,000 successful new quits per year in the UK</a:t>
            </a:r>
          </a:p>
          <a:p>
            <a:r>
              <a:rPr lang="en-AU" sz="2000" dirty="0"/>
              <a:t>that regular use of e-cigarettes among young people who have never smoked remains negligible</a:t>
            </a:r>
          </a:p>
        </p:txBody>
      </p:sp>
      <p:sp>
        <p:nvSpPr>
          <p:cNvPr id="5" name="TextBox 4">
            <a:extLst>
              <a:ext uri="{FF2B5EF4-FFF2-40B4-BE49-F238E27FC236}">
                <a16:creationId xmlns:a16="http://schemas.microsoft.com/office/drawing/2014/main" xmlns="" id="{5BC9E3FA-C559-4745-A80A-16023516A7E0}"/>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6" name="Picture 5">
            <a:extLst>
              <a:ext uri="{FF2B5EF4-FFF2-40B4-BE49-F238E27FC236}">
                <a16:creationId xmlns:a16="http://schemas.microsoft.com/office/drawing/2014/main" xmlns="" id="{ED22CD7A-8685-492E-9828-15BB385BC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92079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9B8387DA-B6BC-4F40-9374-6791E5CF798F}"/>
              </a:ext>
            </a:extLst>
          </p:cNvPr>
          <p:cNvSpPr txBox="1">
            <a:spLocks/>
          </p:cNvSpPr>
          <p:nvPr/>
        </p:nvSpPr>
        <p:spPr>
          <a:xfrm>
            <a:off x="247398" y="1836470"/>
            <a:ext cx="8138319" cy="397331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000" dirty="0"/>
              <a:t>Significantly more likely to have a heart attack, develop coronary artery disease and suffer depression </a:t>
            </a:r>
          </a:p>
          <a:p>
            <a:pPr marL="0" indent="0">
              <a:buFont typeface="Wingdings 3" charset="2"/>
              <a:buNone/>
            </a:pPr>
            <a:endParaRPr lang="en-AU" sz="2000" dirty="0"/>
          </a:p>
          <a:p>
            <a:r>
              <a:rPr lang="en-AU" sz="2000" dirty="0"/>
              <a:t>56 percent more likely to have a heart attack</a:t>
            </a:r>
          </a:p>
          <a:p>
            <a:endParaRPr lang="en-AU" sz="2000" dirty="0"/>
          </a:p>
          <a:p>
            <a:r>
              <a:rPr lang="en-AU" sz="2000" dirty="0"/>
              <a:t>30 percent more likely to suffer a stroke</a:t>
            </a:r>
          </a:p>
          <a:p>
            <a:endParaRPr lang="en-AU" sz="2000" dirty="0"/>
          </a:p>
          <a:p>
            <a:r>
              <a:rPr lang="en-AU" sz="2000" dirty="0"/>
              <a:t>twice as likely to suffer from depression, anxiety and other emotional problems.</a:t>
            </a:r>
          </a:p>
        </p:txBody>
      </p:sp>
      <p:sp>
        <p:nvSpPr>
          <p:cNvPr id="4" name="Title 1">
            <a:extLst>
              <a:ext uri="{FF2B5EF4-FFF2-40B4-BE49-F238E27FC236}">
                <a16:creationId xmlns:a16="http://schemas.microsoft.com/office/drawing/2014/main" xmlns="" id="{9E6BA6E5-A4DC-4CDC-8DB6-94727D8A2385}"/>
              </a:ext>
            </a:extLst>
          </p:cNvPr>
          <p:cNvSpPr txBox="1">
            <a:spLocks/>
          </p:cNvSpPr>
          <p:nvPr/>
        </p:nvSpPr>
        <p:spPr>
          <a:xfrm>
            <a:off x="247398" y="1028609"/>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t>Safety of E-Cigarettes</a:t>
            </a:r>
          </a:p>
        </p:txBody>
      </p:sp>
      <p:sp>
        <p:nvSpPr>
          <p:cNvPr id="5" name="TextBox 4">
            <a:extLst>
              <a:ext uri="{FF2B5EF4-FFF2-40B4-BE49-F238E27FC236}">
                <a16:creationId xmlns:a16="http://schemas.microsoft.com/office/drawing/2014/main" xmlns="" id="{1DEF3418-5D0E-4857-B928-A38C261F3617}"/>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6" name="Picture 5">
            <a:extLst>
              <a:ext uri="{FF2B5EF4-FFF2-40B4-BE49-F238E27FC236}">
                <a16:creationId xmlns:a16="http://schemas.microsoft.com/office/drawing/2014/main" xmlns="" id="{4CA57148-BB83-429C-8E5E-45CE336F3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262726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797EE-D5D6-4F2F-B28B-CBA057D55DD4}"/>
              </a:ext>
            </a:extLst>
          </p:cNvPr>
          <p:cNvSpPr txBox="1">
            <a:spLocks/>
          </p:cNvSpPr>
          <p:nvPr/>
        </p:nvSpPr>
        <p:spPr>
          <a:xfrm>
            <a:off x="247398" y="1050911"/>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t>Rising usage of e cigarettes by young people</a:t>
            </a:r>
          </a:p>
        </p:txBody>
      </p:sp>
      <p:sp>
        <p:nvSpPr>
          <p:cNvPr id="3" name="Content Placeholder 2">
            <a:extLst>
              <a:ext uri="{FF2B5EF4-FFF2-40B4-BE49-F238E27FC236}">
                <a16:creationId xmlns:a16="http://schemas.microsoft.com/office/drawing/2014/main" xmlns="" id="{DEADF268-48A1-4DBF-8CEC-C81699A6B660}"/>
              </a:ext>
            </a:extLst>
          </p:cNvPr>
          <p:cNvSpPr txBox="1">
            <a:spLocks/>
          </p:cNvSpPr>
          <p:nvPr/>
        </p:nvSpPr>
        <p:spPr>
          <a:xfrm>
            <a:off x="247397" y="2307142"/>
            <a:ext cx="9509919" cy="192358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000" dirty="0"/>
              <a:t>teens using e-cigarettes in US surges 1.5 million in 2018 to 5 million</a:t>
            </a:r>
          </a:p>
          <a:p>
            <a:endParaRPr lang="en-AU" sz="2000" dirty="0"/>
          </a:p>
          <a:p>
            <a:r>
              <a:rPr lang="en-AU" sz="2000" dirty="0"/>
              <a:t>San Francisco lawmakers will consider a ban on e-cigarette sales to curb a rising usage by young people.</a:t>
            </a:r>
          </a:p>
        </p:txBody>
      </p:sp>
      <p:sp>
        <p:nvSpPr>
          <p:cNvPr id="4" name="TextBox 3">
            <a:extLst>
              <a:ext uri="{FF2B5EF4-FFF2-40B4-BE49-F238E27FC236}">
                <a16:creationId xmlns:a16="http://schemas.microsoft.com/office/drawing/2014/main" xmlns="" id="{BA4D2CCD-F4EC-45EC-BECF-085FA1BC8B14}"/>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5" name="Picture 4">
            <a:extLst>
              <a:ext uri="{FF2B5EF4-FFF2-40B4-BE49-F238E27FC236}">
                <a16:creationId xmlns:a16="http://schemas.microsoft.com/office/drawing/2014/main" xmlns="" id="{605DE7BB-621A-4A97-A985-20D9B3183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328142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4" name="Rectangle 1">
            <a:extLst>
              <a:ext uri="{FF2B5EF4-FFF2-40B4-BE49-F238E27FC236}">
                <a16:creationId xmlns:a16="http://schemas.microsoft.com/office/drawing/2014/main" xmlns="" id="{ABA80B1F-BBE8-455D-924E-3AA09778E97A}"/>
              </a:ext>
            </a:extLst>
          </p:cNvPr>
          <p:cNvSpPr txBox="1">
            <a:spLocks noChangeArrowheads="1"/>
          </p:cNvSpPr>
          <p:nvPr/>
        </p:nvSpPr>
        <p:spPr bwMode="auto">
          <a:xfrm>
            <a:off x="-267419" y="937680"/>
            <a:ext cx="5978106"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77888" indent="-427038"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900" dirty="0">
                <a:solidFill>
                  <a:schemeClr val="tx2">
                    <a:lumMod val="60000"/>
                    <a:lumOff val="40000"/>
                  </a:schemeClr>
                </a:solidFill>
                <a:latin typeface="+mn-lt"/>
                <a:ea typeface="ＭＳ Ｐゴシック" panose="020B0600070205080204" pitchFamily="34" charset="-128"/>
              </a:rPr>
              <a:t>Anti-smoking stimuli:</a:t>
            </a:r>
          </a:p>
        </p:txBody>
      </p:sp>
      <p:pic>
        <p:nvPicPr>
          <p:cNvPr id="5" name="Picture 4">
            <a:extLst>
              <a:ext uri="{FF2B5EF4-FFF2-40B4-BE49-F238E27FC236}">
                <a16:creationId xmlns:a16="http://schemas.microsoft.com/office/drawing/2014/main" xmlns="" id="{FF017084-7FCA-438C-AF30-A97EC2D16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1" y="2124121"/>
            <a:ext cx="3157398" cy="3528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Content Placeholder 3">
            <a:extLst>
              <a:ext uri="{FF2B5EF4-FFF2-40B4-BE49-F238E27FC236}">
                <a16:creationId xmlns:a16="http://schemas.microsoft.com/office/drawing/2014/main" xmlns="" id="{4B4CD5DF-B18F-4CCC-9463-BA872BE14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9" r="-9009"/>
          <a:stretch>
            <a:fillRect/>
          </a:stretch>
        </p:blipFill>
        <p:spPr>
          <a:xfrm rot="20927050">
            <a:off x="3484000" y="1493180"/>
            <a:ext cx="3816350" cy="2097088"/>
          </a:xfrm>
          <a:prstGeom prst="rect">
            <a:avLst/>
          </a:prstGeom>
        </p:spPr>
      </p:pic>
      <p:sp>
        <p:nvSpPr>
          <p:cNvPr id="7" name="Oval 6">
            <a:extLst>
              <a:ext uri="{FF2B5EF4-FFF2-40B4-BE49-F238E27FC236}">
                <a16:creationId xmlns:a16="http://schemas.microsoft.com/office/drawing/2014/main" xmlns="" id="{65139948-4349-4ACE-9D1A-B9BD39675B37}"/>
              </a:ext>
            </a:extLst>
          </p:cNvPr>
          <p:cNvSpPr>
            <a:spLocks noChangeArrowheads="1"/>
          </p:cNvSpPr>
          <p:nvPr/>
        </p:nvSpPr>
        <p:spPr bwMode="auto">
          <a:xfrm>
            <a:off x="2951162" y="3666836"/>
            <a:ext cx="2592388" cy="2447925"/>
          </a:xfrm>
          <a:prstGeom prst="ellipse">
            <a:avLst/>
          </a:prstGeom>
          <a:gradFill rotWithShape="1">
            <a:gsLst>
              <a:gs pos="0">
                <a:srgbClr val="AFE0E4"/>
              </a:gs>
              <a:gs pos="20000">
                <a:srgbClr val="AFDEE2"/>
              </a:gs>
              <a:gs pos="100000">
                <a:srgbClr val="85AAAD"/>
              </a:gs>
            </a:gsLst>
            <a:lin ang="5400000"/>
          </a:gradFill>
          <a:ln w="9525">
            <a:solidFill>
              <a:srgbClr val="B6DCDF"/>
            </a:solidFill>
            <a:round/>
            <a:headEnd/>
            <a:tailEnd/>
          </a:ln>
          <a:effectLst>
            <a:outerShdw blurRad="40000" dist="23000" dir="5400000" rotWithShape="0">
              <a:srgbClr val="808080">
                <a:alpha val="34999"/>
              </a:srgbClr>
            </a:outerShdw>
          </a:effectLst>
        </p:spPr>
        <p:txBody>
          <a:bodyPr/>
          <a:lstStyle/>
          <a:p>
            <a:pPr eaLnBrk="1" hangingPunct="1">
              <a:defRPr/>
            </a:pPr>
            <a:r>
              <a:rPr lang="en-US" dirty="0">
                <a:solidFill>
                  <a:schemeClr val="lt1"/>
                </a:solidFill>
                <a:latin typeface="+mn-lt"/>
              </a:rPr>
              <a:t>Non-smoker</a:t>
            </a:r>
          </a:p>
        </p:txBody>
      </p:sp>
      <p:sp>
        <p:nvSpPr>
          <p:cNvPr id="8" name="Right Arrow 28">
            <a:extLst>
              <a:ext uri="{FF2B5EF4-FFF2-40B4-BE49-F238E27FC236}">
                <a16:creationId xmlns:a16="http://schemas.microsoft.com/office/drawing/2014/main" xmlns="" id="{19CB8FC3-9C25-4B83-905F-64D1DF17C179}"/>
              </a:ext>
            </a:extLst>
          </p:cNvPr>
          <p:cNvSpPr>
            <a:spLocks noChangeArrowheads="1"/>
          </p:cNvSpPr>
          <p:nvPr/>
        </p:nvSpPr>
        <p:spPr bwMode="auto">
          <a:xfrm rot="10800000">
            <a:off x="4865102" y="5534062"/>
            <a:ext cx="2087562" cy="458788"/>
          </a:xfrm>
          <a:prstGeom prst="rightArrow">
            <a:avLst>
              <a:gd name="adj1" fmla="val 50000"/>
              <a:gd name="adj2" fmla="val 50010"/>
            </a:avLst>
          </a:prstGeom>
          <a:gradFill rotWithShape="1">
            <a:gsLst>
              <a:gs pos="0">
                <a:srgbClr val="AFE0E4"/>
              </a:gs>
              <a:gs pos="20000">
                <a:srgbClr val="AFDEE2"/>
              </a:gs>
              <a:gs pos="100000">
                <a:srgbClr val="85AAAD"/>
              </a:gs>
            </a:gsLst>
            <a:lin ang="5400000"/>
          </a:gradFill>
          <a:ln w="9525">
            <a:solidFill>
              <a:srgbClr val="7575D1"/>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US">
              <a:solidFill>
                <a:schemeClr val="lt1"/>
              </a:solidFill>
              <a:latin typeface="+mn-lt"/>
            </a:endParaRPr>
          </a:p>
        </p:txBody>
      </p:sp>
      <p:pic>
        <p:nvPicPr>
          <p:cNvPr id="9" name="Picture 3">
            <a:extLst>
              <a:ext uri="{FF2B5EF4-FFF2-40B4-BE49-F238E27FC236}">
                <a16:creationId xmlns:a16="http://schemas.microsoft.com/office/drawing/2014/main" xmlns="" id="{425DCC11-4A57-43AB-8582-8E65D77EAB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2242" y="1209950"/>
            <a:ext cx="3399213" cy="46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15">
            <a:extLst>
              <a:ext uri="{FF2B5EF4-FFF2-40B4-BE49-F238E27FC236}">
                <a16:creationId xmlns:a16="http://schemas.microsoft.com/office/drawing/2014/main" xmlns="" id="{F40843E2-5816-4CDC-AEE3-8FE5384A7B65}"/>
              </a:ext>
            </a:extLst>
          </p:cNvPr>
          <p:cNvSpPr>
            <a:spLocks noChangeArrowheads="1"/>
          </p:cNvSpPr>
          <p:nvPr/>
        </p:nvSpPr>
        <p:spPr bwMode="auto">
          <a:xfrm>
            <a:off x="4865101" y="4867326"/>
            <a:ext cx="2087563" cy="822325"/>
          </a:xfrm>
          <a:prstGeom prst="right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FF0000"/>
            </a:solidFill>
            <a:miter lim="800000"/>
            <a:headEnd/>
            <a:tailEnd/>
          </a:ln>
          <a:effectLst>
            <a:outerShdw blurRad="40000" dist="23000" dir="5400000" rotWithShape="0">
              <a:srgbClr val="808080">
                <a:alpha val="34999"/>
              </a:srgbClr>
            </a:outerShdw>
          </a:effectLst>
        </p:spPr>
        <p:txBody>
          <a:bodyPr/>
          <a:lstStyle/>
          <a:p>
            <a:pPr eaLnBrk="1" hangingPunct="1">
              <a:defRPr/>
            </a:pPr>
            <a:endParaRPr lang="en-US">
              <a:solidFill>
                <a:schemeClr val="lt1"/>
              </a:solidFill>
              <a:latin typeface="+mn-lt"/>
            </a:endParaRPr>
          </a:p>
        </p:txBody>
      </p:sp>
      <p:cxnSp>
        <p:nvCxnSpPr>
          <p:cNvPr id="11" name="Straight Connector 10">
            <a:extLst>
              <a:ext uri="{FF2B5EF4-FFF2-40B4-BE49-F238E27FC236}">
                <a16:creationId xmlns:a16="http://schemas.microsoft.com/office/drawing/2014/main" xmlns="" id="{DC14C22C-05CF-4F26-BE40-6EF0B0CC6108}"/>
              </a:ext>
            </a:extLst>
          </p:cNvPr>
          <p:cNvCxnSpPr>
            <a:cxnSpLocks noChangeShapeType="1"/>
          </p:cNvCxnSpPr>
          <p:nvPr/>
        </p:nvCxnSpPr>
        <p:spPr bwMode="auto">
          <a:xfrm flipH="1">
            <a:off x="2951162" y="4964801"/>
            <a:ext cx="2592388"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25">
            <a:extLst>
              <a:ext uri="{FF2B5EF4-FFF2-40B4-BE49-F238E27FC236}">
                <a16:creationId xmlns:a16="http://schemas.microsoft.com/office/drawing/2014/main" xmlns="" id="{1F12A35D-53B4-48E2-97B3-111418D7225D}"/>
              </a:ext>
            </a:extLst>
          </p:cNvPr>
          <p:cNvSpPr>
            <a:spLocks noChangeArrowheads="1"/>
          </p:cNvSpPr>
          <p:nvPr/>
        </p:nvSpPr>
        <p:spPr bwMode="auto">
          <a:xfrm>
            <a:off x="3316495" y="5144046"/>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ea typeface="ＭＳ Ｐゴシック" panose="020B0600070205080204" pitchFamily="34" charset="-128"/>
              </a:rPr>
              <a:t>smokers</a:t>
            </a:r>
          </a:p>
        </p:txBody>
      </p:sp>
      <p:sp>
        <p:nvSpPr>
          <p:cNvPr id="14" name="Right Arrow 27">
            <a:extLst>
              <a:ext uri="{FF2B5EF4-FFF2-40B4-BE49-F238E27FC236}">
                <a16:creationId xmlns:a16="http://schemas.microsoft.com/office/drawing/2014/main" xmlns="" id="{83BAE4BD-3B94-46F9-8759-C7F2C466C876}"/>
              </a:ext>
            </a:extLst>
          </p:cNvPr>
          <p:cNvSpPr>
            <a:spLocks noChangeArrowheads="1"/>
          </p:cNvSpPr>
          <p:nvPr/>
        </p:nvSpPr>
        <p:spPr bwMode="auto">
          <a:xfrm rot="4315565">
            <a:off x="3956050" y="4425466"/>
            <a:ext cx="582613" cy="957263"/>
          </a:xfrm>
          <a:prstGeom prst="right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ndParaRPr>
          </a:p>
        </p:txBody>
      </p:sp>
    </p:spTree>
    <p:extLst>
      <p:ext uri="{BB962C8B-B14F-4D97-AF65-F5344CB8AC3E}">
        <p14:creationId xmlns:p14="http://schemas.microsoft.com/office/powerpoint/2010/main" val="336290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1E28F11-9F50-487E-9C9D-95347ADDBBAE}"/>
              </a:ext>
            </a:extLst>
          </p:cNvPr>
          <p:cNvSpPr txBox="1">
            <a:spLocks/>
          </p:cNvSpPr>
          <p:nvPr/>
        </p:nvSpPr>
        <p:spPr>
          <a:xfrm>
            <a:off x="247398" y="937680"/>
            <a:ext cx="10455639" cy="91947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t>Generational phase-out of smoking - Tobacco-free generation</a:t>
            </a:r>
          </a:p>
        </p:txBody>
      </p:sp>
      <p:sp>
        <p:nvSpPr>
          <p:cNvPr id="6" name="Content Placeholder 2">
            <a:extLst>
              <a:ext uri="{FF2B5EF4-FFF2-40B4-BE49-F238E27FC236}">
                <a16:creationId xmlns:a16="http://schemas.microsoft.com/office/drawing/2014/main" xmlns="" id="{7F529049-DD28-4979-9EBE-09694C58215C}"/>
              </a:ext>
            </a:extLst>
          </p:cNvPr>
          <p:cNvSpPr txBox="1">
            <a:spLocks/>
          </p:cNvSpPr>
          <p:nvPr/>
        </p:nvSpPr>
        <p:spPr>
          <a:xfrm>
            <a:off x="247398" y="2223397"/>
            <a:ext cx="9576826" cy="505134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AU" sz="2800" dirty="0"/>
              <a:t>Initiatives</a:t>
            </a:r>
          </a:p>
          <a:p>
            <a:pPr marL="0" indent="0">
              <a:buNone/>
            </a:pPr>
            <a:r>
              <a:rPr lang="en-AU" b="1" dirty="0"/>
              <a:t>TFG legislation </a:t>
            </a:r>
          </a:p>
          <a:p>
            <a:r>
              <a:rPr lang="en-AU" dirty="0"/>
              <a:t>Anyone born after a defined date would not be able to purchase any tobacco product and legislation may included vaping products </a:t>
            </a:r>
          </a:p>
          <a:p>
            <a:r>
              <a:rPr lang="en-AU" dirty="0"/>
              <a:t>Goal a to be smoke-free society at a set date</a:t>
            </a:r>
          </a:p>
          <a:p>
            <a:pPr marL="0" indent="0">
              <a:buNone/>
            </a:pPr>
            <a:endParaRPr lang="en-AU" dirty="0"/>
          </a:p>
          <a:p>
            <a:pPr marL="0" indent="0">
              <a:buNone/>
            </a:pPr>
            <a:r>
              <a:rPr lang="en-AU" b="1" dirty="0"/>
              <a:t>Increase Smoking Age </a:t>
            </a:r>
          </a:p>
          <a:p>
            <a:r>
              <a:rPr lang="en-AU" dirty="0"/>
              <a:t> lift the smoking age incrementally to reduce smoking over time</a:t>
            </a:r>
          </a:p>
          <a:p>
            <a:r>
              <a:rPr lang="en-AU" dirty="0"/>
              <a:t>Goal a to be smoke-free society at future time with incremental reduction </a:t>
            </a:r>
          </a:p>
          <a:p>
            <a:pPr marL="0" indent="0">
              <a:buNone/>
            </a:pPr>
            <a:endParaRPr lang="en-AU" dirty="0"/>
          </a:p>
          <a:p>
            <a:endParaRPr lang="en-AU" dirty="0"/>
          </a:p>
        </p:txBody>
      </p:sp>
      <p:sp>
        <p:nvSpPr>
          <p:cNvPr id="7" name="TextBox 6">
            <a:extLst>
              <a:ext uri="{FF2B5EF4-FFF2-40B4-BE49-F238E27FC236}">
                <a16:creationId xmlns:a16="http://schemas.microsoft.com/office/drawing/2014/main" xmlns="" id="{7F092406-416B-4FC1-81CD-06504AF48EEC}"/>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5" name="Picture 4">
            <a:extLst>
              <a:ext uri="{FF2B5EF4-FFF2-40B4-BE49-F238E27FC236}">
                <a16:creationId xmlns:a16="http://schemas.microsoft.com/office/drawing/2014/main" xmlns="" id="{1D88728B-7955-4BB4-8095-16293DC96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203578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39F996-B80D-4EDF-9B0C-B914E387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953FFAF2-251D-40ED-B829-67B508F10585}"/>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
        <p:nvSpPr>
          <p:cNvPr id="4" name="Title 1">
            <a:extLst>
              <a:ext uri="{FF2B5EF4-FFF2-40B4-BE49-F238E27FC236}">
                <a16:creationId xmlns:a16="http://schemas.microsoft.com/office/drawing/2014/main" xmlns="" id="{7807D29F-2E7F-4F0D-B9C4-4575DFA97C5A}"/>
              </a:ext>
            </a:extLst>
          </p:cNvPr>
          <p:cNvSpPr txBox="1">
            <a:spLocks/>
          </p:cNvSpPr>
          <p:nvPr/>
        </p:nvSpPr>
        <p:spPr bwMode="auto">
          <a:xfrm>
            <a:off x="360152" y="668539"/>
            <a:ext cx="8693378" cy="1143000"/>
          </a:xfrm>
          <a:prstGeom prst="rect">
            <a:avLst/>
          </a:prstGeom>
          <a:noFill/>
          <a:ln>
            <a:noFill/>
          </a:ln>
          <a:effectLs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AU" altLang="en-US" dirty="0">
                <a:solidFill>
                  <a:schemeClr val="accent1"/>
                </a:solidFill>
              </a:rPr>
              <a:t>My right to smoke! Is it?</a:t>
            </a:r>
            <a:endParaRPr lang="en-AU" altLang="en-US" kern="0" dirty="0">
              <a:solidFill>
                <a:schemeClr val="accent1"/>
              </a:solidFill>
            </a:endParaRPr>
          </a:p>
        </p:txBody>
      </p:sp>
      <p:sp>
        <p:nvSpPr>
          <p:cNvPr id="6" name="Content Placeholder 2">
            <a:extLst>
              <a:ext uri="{FF2B5EF4-FFF2-40B4-BE49-F238E27FC236}">
                <a16:creationId xmlns:a16="http://schemas.microsoft.com/office/drawing/2014/main" xmlns="" id="{5474299A-D29D-4AB2-8602-979A5941C01F}"/>
              </a:ext>
            </a:extLst>
          </p:cNvPr>
          <p:cNvSpPr txBox="1">
            <a:spLocks noChangeArrowheads="1"/>
          </p:cNvSpPr>
          <p:nvPr/>
        </p:nvSpPr>
        <p:spPr>
          <a:xfrm>
            <a:off x="247398" y="1811539"/>
            <a:ext cx="8806132" cy="455519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altLang="en-US" sz="2000" dirty="0"/>
              <a:t>Tobacco company strategy -  worker messages expounding the right to smoke -This view further entrenched by the culture in mental health facilities</a:t>
            </a:r>
          </a:p>
          <a:p>
            <a:endParaRPr lang="en-AU" altLang="en-US" sz="2000" dirty="0"/>
          </a:p>
          <a:p>
            <a:r>
              <a:rPr lang="en-AU" altLang="en-US" sz="2000" dirty="0"/>
              <a:t>Public health/ human rights framework seeks to respect, protect and </a:t>
            </a:r>
            <a:r>
              <a:rPr lang="en-AU" altLang="en-US" sz="2000" dirty="0" err="1"/>
              <a:t>fulfill</a:t>
            </a:r>
            <a:r>
              <a:rPr lang="en-AU" altLang="en-US" sz="2000" dirty="0"/>
              <a:t> right to health</a:t>
            </a:r>
          </a:p>
          <a:p>
            <a:endParaRPr lang="en-AU" altLang="en-US" sz="2000" dirty="0"/>
          </a:p>
          <a:p>
            <a:r>
              <a:rPr lang="en-AU" altLang="en-US" sz="2000" dirty="0"/>
              <a:t>The UN article on the right to health states: </a:t>
            </a:r>
            <a:r>
              <a:rPr lang="en-US" altLang="en-US" sz="2000" i="1" dirty="0"/>
              <a:t>The right to the enjoyment of the highest attainable standard of physical and mental health, </a:t>
            </a:r>
            <a:r>
              <a:rPr lang="en-US" altLang="en-US" sz="2000" dirty="0"/>
              <a:t>including, </a:t>
            </a:r>
            <a:r>
              <a:rPr lang="en-US" altLang="en-US" sz="2000" i="1" dirty="0"/>
              <a:t>the right to prevention, treatment and control of diseases</a:t>
            </a:r>
          </a:p>
          <a:p>
            <a:r>
              <a:rPr lang="en-AU" altLang="en-US" sz="2000" dirty="0"/>
              <a:t>The addiction model- it is not a choice when addicted</a:t>
            </a:r>
          </a:p>
          <a:p>
            <a:endParaRPr lang="en-AU" altLang="en-US" sz="2000" dirty="0"/>
          </a:p>
          <a:p>
            <a:r>
              <a:rPr lang="en-AU" altLang="en-US" sz="2000" dirty="0"/>
              <a:t>The legal position</a:t>
            </a:r>
          </a:p>
        </p:txBody>
      </p:sp>
    </p:spTree>
    <p:extLst>
      <p:ext uri="{BB962C8B-B14F-4D97-AF65-F5344CB8AC3E}">
        <p14:creationId xmlns:p14="http://schemas.microsoft.com/office/powerpoint/2010/main" val="25562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6E013B3-1C44-4C35-AAC1-932C56ABB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3" name="TextBox 2">
            <a:extLst>
              <a:ext uri="{FF2B5EF4-FFF2-40B4-BE49-F238E27FC236}">
                <a16:creationId xmlns:a16="http://schemas.microsoft.com/office/drawing/2014/main" xmlns="" id="{4C238E51-174E-4629-A83C-DCC8550FA206}"/>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
        <p:nvSpPr>
          <p:cNvPr id="4" name="Title 1">
            <a:extLst>
              <a:ext uri="{FF2B5EF4-FFF2-40B4-BE49-F238E27FC236}">
                <a16:creationId xmlns:a16="http://schemas.microsoft.com/office/drawing/2014/main" xmlns="" id="{3D8C7B78-9C23-4077-B885-019932918A87}"/>
              </a:ext>
            </a:extLst>
          </p:cNvPr>
          <p:cNvSpPr txBox="1">
            <a:spLocks noChangeArrowheads="1"/>
          </p:cNvSpPr>
          <p:nvPr/>
        </p:nvSpPr>
        <p:spPr>
          <a:xfrm>
            <a:off x="247398" y="1124249"/>
            <a:ext cx="10515600" cy="132556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ltLang="en-US" dirty="0"/>
              <a:t>What should we be doing?</a:t>
            </a:r>
          </a:p>
        </p:txBody>
      </p:sp>
      <p:sp>
        <p:nvSpPr>
          <p:cNvPr id="5" name="Content Placeholder 2">
            <a:extLst>
              <a:ext uri="{FF2B5EF4-FFF2-40B4-BE49-F238E27FC236}">
                <a16:creationId xmlns:a16="http://schemas.microsoft.com/office/drawing/2014/main" xmlns="" id="{9A4E013E-FF10-4749-89DD-1971931DC6E8}"/>
              </a:ext>
            </a:extLst>
          </p:cNvPr>
          <p:cNvSpPr txBox="1">
            <a:spLocks noChangeArrowheads="1"/>
          </p:cNvSpPr>
          <p:nvPr/>
        </p:nvSpPr>
        <p:spPr>
          <a:xfrm>
            <a:off x="247397" y="1922337"/>
            <a:ext cx="9578089" cy="435088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altLang="en-US" sz="2400" dirty="0"/>
              <a:t>Young people are the new targets of big tobacco and we must respond &amp; be wary of false claims</a:t>
            </a:r>
          </a:p>
          <a:p>
            <a:r>
              <a:rPr lang="en-AU" altLang="en-US" sz="2400" dirty="0"/>
              <a:t>Organise our experience into universal coverage</a:t>
            </a:r>
          </a:p>
          <a:p>
            <a:r>
              <a:rPr lang="en-AU" altLang="en-US" sz="2400" dirty="0"/>
              <a:t>Make up our mind about vaping</a:t>
            </a:r>
          </a:p>
          <a:p>
            <a:r>
              <a:rPr lang="en-AU" altLang="en-US" sz="2400" dirty="0"/>
              <a:t>Not just about hospitals but all places</a:t>
            </a:r>
          </a:p>
          <a:p>
            <a:endParaRPr lang="en-AU" altLang="en-US" sz="900" dirty="0"/>
          </a:p>
          <a:p>
            <a:r>
              <a:rPr lang="en-AU" altLang="en-US" sz="2400" dirty="0"/>
              <a:t>Involve families – smoking is environmentally triggered</a:t>
            </a:r>
          </a:p>
          <a:p>
            <a:r>
              <a:rPr lang="en-AU" altLang="en-US" sz="2400" dirty="0"/>
              <a:t>If we can’t achieve reasonable change, </a:t>
            </a:r>
            <a:r>
              <a:rPr lang="en-AU" altLang="en-US" sz="2400"/>
              <a:t>change direction</a:t>
            </a:r>
            <a:endParaRPr lang="en-AU" altLang="en-US" sz="2400" dirty="0"/>
          </a:p>
          <a:p>
            <a:endParaRPr lang="en-AU" altLang="en-US" sz="900" dirty="0"/>
          </a:p>
          <a:p>
            <a:endParaRPr lang="en-AU" altLang="en-US" sz="900" dirty="0"/>
          </a:p>
          <a:p>
            <a:endParaRPr lang="en-AU" altLang="en-US" sz="900" dirty="0"/>
          </a:p>
        </p:txBody>
      </p:sp>
    </p:spTree>
    <p:extLst>
      <p:ext uri="{BB962C8B-B14F-4D97-AF65-F5344CB8AC3E}">
        <p14:creationId xmlns:p14="http://schemas.microsoft.com/office/powerpoint/2010/main" val="105452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xmlns="" id="{7CE75D5A-7FCC-4FDD-9B60-40C25834D5C2}"/>
              </a:ext>
            </a:extLst>
          </p:cNvPr>
          <p:cNvSpPr txBox="1">
            <a:spLocks noChangeArrowheads="1"/>
          </p:cNvSpPr>
          <p:nvPr/>
        </p:nvSpPr>
        <p:spPr>
          <a:xfrm>
            <a:off x="838200" y="736061"/>
            <a:ext cx="10515600" cy="132556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ltLang="en-US" sz="2800" dirty="0"/>
              <a:t>Smoking and disadvantage</a:t>
            </a:r>
            <a:br>
              <a:rPr lang="en-AU" altLang="en-US" sz="2800" dirty="0"/>
            </a:br>
            <a:r>
              <a:rPr lang="en-AU" altLang="en-US" sz="2800" dirty="0"/>
              <a:t>(</a:t>
            </a:r>
            <a:r>
              <a:rPr lang="en-AU" altLang="en-US" sz="2400" dirty="0"/>
              <a:t>Australian National Health Prevention Agency 2013)</a:t>
            </a:r>
            <a:endParaRPr lang="en-AU" altLang="en-US" sz="2800" dirty="0"/>
          </a:p>
        </p:txBody>
      </p:sp>
      <p:sp>
        <p:nvSpPr>
          <p:cNvPr id="4" name="TextBox 3">
            <a:extLst>
              <a:ext uri="{FF2B5EF4-FFF2-40B4-BE49-F238E27FC236}">
                <a16:creationId xmlns:a16="http://schemas.microsoft.com/office/drawing/2014/main" xmlns="" id="{31BD3E87-451D-42F8-B8EE-450CBCD1E61B}"/>
              </a:ext>
            </a:extLst>
          </p:cNvPr>
          <p:cNvSpPr txBox="1"/>
          <p:nvPr/>
        </p:nvSpPr>
        <p:spPr>
          <a:xfrm>
            <a:off x="0" y="624564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5" name="Picture 4">
            <a:extLst>
              <a:ext uri="{FF2B5EF4-FFF2-40B4-BE49-F238E27FC236}">
                <a16:creationId xmlns:a16="http://schemas.microsoft.com/office/drawing/2014/main" xmlns="" id="{390BDC6A-7A17-46BE-96AC-D6AC8A60B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pic>
        <p:nvPicPr>
          <p:cNvPr id="6" name="Picture 5">
            <a:extLst>
              <a:ext uri="{FF2B5EF4-FFF2-40B4-BE49-F238E27FC236}">
                <a16:creationId xmlns:a16="http://schemas.microsoft.com/office/drawing/2014/main" xmlns="" id="{82F0511A-5860-4569-B73B-F60C49873C34}"/>
              </a:ext>
            </a:extLst>
          </p:cNvPr>
          <p:cNvPicPr>
            <a:picLocks noChangeAspect="1"/>
          </p:cNvPicPr>
          <p:nvPr/>
        </p:nvPicPr>
        <p:blipFill>
          <a:blip r:embed="rId4"/>
          <a:stretch>
            <a:fillRect/>
          </a:stretch>
        </p:blipFill>
        <p:spPr>
          <a:xfrm>
            <a:off x="1005148" y="1694556"/>
            <a:ext cx="5090852" cy="4162785"/>
          </a:xfrm>
          <a:prstGeom prst="rect">
            <a:avLst/>
          </a:prstGeom>
        </p:spPr>
      </p:pic>
      <p:pic>
        <p:nvPicPr>
          <p:cNvPr id="7" name="Picture 6">
            <a:extLst>
              <a:ext uri="{FF2B5EF4-FFF2-40B4-BE49-F238E27FC236}">
                <a16:creationId xmlns:a16="http://schemas.microsoft.com/office/drawing/2014/main" xmlns="" id="{8AFDC839-40E0-41F3-9E66-DCB3197CA8C0}"/>
              </a:ext>
            </a:extLst>
          </p:cNvPr>
          <p:cNvPicPr>
            <a:picLocks noChangeAspect="1"/>
          </p:cNvPicPr>
          <p:nvPr/>
        </p:nvPicPr>
        <p:blipFill>
          <a:blip r:embed="rId5"/>
          <a:stretch>
            <a:fillRect/>
          </a:stretch>
        </p:blipFill>
        <p:spPr>
          <a:xfrm>
            <a:off x="1005148" y="5926351"/>
            <a:ext cx="7210425" cy="476250"/>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xmlns="" id="{9499C9CA-6362-4677-8D5A-37A89BB31DEF}"/>
                  </a:ext>
                </a:extLst>
              </p14:cNvPr>
              <p14:cNvContentPartPr/>
              <p14:nvPr/>
            </p14:nvContentPartPr>
            <p14:xfrm>
              <a:off x="1117520" y="3326653"/>
              <a:ext cx="4437000" cy="221760"/>
            </p14:xfrm>
          </p:contentPart>
        </mc:Choice>
        <mc:Fallback xmlns="">
          <p:pic>
            <p:nvPicPr>
              <p:cNvPr id="3" name="Ink 2">
                <a:extLst>
                  <a:ext uri="{FF2B5EF4-FFF2-40B4-BE49-F238E27FC236}">
                    <a16:creationId xmlns:a16="http://schemas.microsoft.com/office/drawing/2014/main" id="{9499C9CA-6362-4677-8D5A-37A89BB31DEF}"/>
                  </a:ext>
                </a:extLst>
              </p:cNvPr>
              <p:cNvPicPr/>
              <p:nvPr/>
            </p:nvPicPr>
            <p:blipFill>
              <a:blip r:embed="rId7"/>
              <a:stretch>
                <a:fillRect/>
              </a:stretch>
            </p:blipFill>
            <p:spPr>
              <a:xfrm>
                <a:off x="1063520" y="3218653"/>
                <a:ext cx="45446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xmlns="" id="{3F05BE37-5C61-4AB1-98EC-AAF1A8AE8E58}"/>
                  </a:ext>
                </a:extLst>
              </p14:cNvPr>
              <p14:cNvContentPartPr/>
              <p14:nvPr/>
            </p14:nvContentPartPr>
            <p14:xfrm>
              <a:off x="1083680" y="5570533"/>
              <a:ext cx="4233600" cy="34920"/>
            </p14:xfrm>
          </p:contentPart>
        </mc:Choice>
        <mc:Fallback xmlns="">
          <p:pic>
            <p:nvPicPr>
              <p:cNvPr id="8" name="Ink 7">
                <a:extLst>
                  <a:ext uri="{FF2B5EF4-FFF2-40B4-BE49-F238E27FC236}">
                    <a16:creationId xmlns:a16="http://schemas.microsoft.com/office/drawing/2014/main" id="{3F05BE37-5C61-4AB1-98EC-AAF1A8AE8E58}"/>
                  </a:ext>
                </a:extLst>
              </p:cNvPr>
              <p:cNvPicPr/>
              <p:nvPr/>
            </p:nvPicPr>
            <p:blipFill>
              <a:blip r:embed="rId9"/>
              <a:stretch>
                <a:fillRect/>
              </a:stretch>
            </p:blipFill>
            <p:spPr>
              <a:xfrm>
                <a:off x="1029680" y="5462533"/>
                <a:ext cx="4341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xmlns="" id="{83FAC263-4DB1-43E4-845E-E6C9C0DD4B62}"/>
                  </a:ext>
                </a:extLst>
              </p14:cNvPr>
              <p14:cNvContentPartPr/>
              <p14:nvPr/>
            </p14:nvContentPartPr>
            <p14:xfrm>
              <a:off x="965240" y="4318093"/>
              <a:ext cx="4318200" cy="84960"/>
            </p14:xfrm>
          </p:contentPart>
        </mc:Choice>
        <mc:Fallback xmlns="">
          <p:pic>
            <p:nvPicPr>
              <p:cNvPr id="9" name="Ink 8">
                <a:extLst>
                  <a:ext uri="{FF2B5EF4-FFF2-40B4-BE49-F238E27FC236}">
                    <a16:creationId xmlns:a16="http://schemas.microsoft.com/office/drawing/2014/main" id="{83FAC263-4DB1-43E4-845E-E6C9C0DD4B62}"/>
                  </a:ext>
                </a:extLst>
              </p:cNvPr>
              <p:cNvPicPr/>
              <p:nvPr/>
            </p:nvPicPr>
            <p:blipFill>
              <a:blip r:embed="rId11"/>
              <a:stretch>
                <a:fillRect/>
              </a:stretch>
            </p:blipFill>
            <p:spPr>
              <a:xfrm>
                <a:off x="911240" y="4210093"/>
                <a:ext cx="44258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xmlns="" id="{55737260-B604-49CE-940D-133B9CBD9A11}"/>
                  </a:ext>
                </a:extLst>
              </p14:cNvPr>
              <p14:cNvContentPartPr/>
              <p14:nvPr/>
            </p14:nvContentPartPr>
            <p14:xfrm>
              <a:off x="1083680" y="4267333"/>
              <a:ext cx="3979800" cy="83880"/>
            </p14:xfrm>
          </p:contentPart>
        </mc:Choice>
        <mc:Fallback xmlns="">
          <p:pic>
            <p:nvPicPr>
              <p:cNvPr id="10" name="Ink 9">
                <a:extLst>
                  <a:ext uri="{FF2B5EF4-FFF2-40B4-BE49-F238E27FC236}">
                    <a16:creationId xmlns:a16="http://schemas.microsoft.com/office/drawing/2014/main" id="{55737260-B604-49CE-940D-133B9CBD9A11}"/>
                  </a:ext>
                </a:extLst>
              </p:cNvPr>
              <p:cNvPicPr/>
              <p:nvPr/>
            </p:nvPicPr>
            <p:blipFill>
              <a:blip r:embed="rId13"/>
              <a:stretch>
                <a:fillRect/>
              </a:stretch>
            </p:blipFill>
            <p:spPr>
              <a:xfrm>
                <a:off x="1029680" y="4159333"/>
                <a:ext cx="4087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xmlns="" id="{F6A9EE89-4B37-4A57-86F3-DB633C8FBAE8}"/>
                  </a:ext>
                </a:extLst>
              </p14:cNvPr>
              <p14:cNvContentPartPr/>
              <p14:nvPr/>
            </p14:nvContentPartPr>
            <p14:xfrm>
              <a:off x="5164640" y="5537053"/>
              <a:ext cx="360" cy="360"/>
            </p14:xfrm>
          </p:contentPart>
        </mc:Choice>
        <mc:Fallback xmlns="">
          <p:pic>
            <p:nvPicPr>
              <p:cNvPr id="12" name="Ink 11">
                <a:extLst>
                  <a:ext uri="{FF2B5EF4-FFF2-40B4-BE49-F238E27FC236}">
                    <a16:creationId xmlns:a16="http://schemas.microsoft.com/office/drawing/2014/main" id="{F6A9EE89-4B37-4A57-86F3-DB633C8FBAE8}"/>
                  </a:ext>
                </a:extLst>
              </p:cNvPr>
              <p:cNvPicPr/>
              <p:nvPr/>
            </p:nvPicPr>
            <p:blipFill>
              <a:blip r:embed="rId15"/>
              <a:stretch>
                <a:fillRect/>
              </a:stretch>
            </p:blipFill>
            <p:spPr>
              <a:xfrm>
                <a:off x="5128640" y="5501053"/>
                <a:ext cx="72000" cy="72000"/>
              </a:xfrm>
              <a:prstGeom prst="rect">
                <a:avLst/>
              </a:prstGeom>
            </p:spPr>
          </p:pic>
        </mc:Fallback>
      </mc:AlternateContent>
    </p:spTree>
    <p:extLst>
      <p:ext uri="{BB962C8B-B14F-4D97-AF65-F5344CB8AC3E}">
        <p14:creationId xmlns:p14="http://schemas.microsoft.com/office/powerpoint/2010/main" val="142784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4" name="Rectangle 2">
            <a:extLst>
              <a:ext uri="{FF2B5EF4-FFF2-40B4-BE49-F238E27FC236}">
                <a16:creationId xmlns:a16="http://schemas.microsoft.com/office/drawing/2014/main" xmlns="" id="{F057EBB5-1A33-40F5-9C5D-A46665BE4845}"/>
              </a:ext>
            </a:extLst>
          </p:cNvPr>
          <p:cNvSpPr txBox="1">
            <a:spLocks noChangeArrowheads="1"/>
          </p:cNvSpPr>
          <p:nvPr/>
        </p:nvSpPr>
        <p:spPr>
          <a:xfrm>
            <a:off x="247398" y="1175439"/>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a:t>Who Was Edward Bernays?</a:t>
            </a:r>
          </a:p>
        </p:txBody>
      </p:sp>
      <p:pic>
        <p:nvPicPr>
          <p:cNvPr id="5" name="Picture 5" descr="edward-bernays">
            <a:extLst>
              <a:ext uri="{FF2B5EF4-FFF2-40B4-BE49-F238E27FC236}">
                <a16:creationId xmlns:a16="http://schemas.microsoft.com/office/drawing/2014/main" xmlns="" id="{5645D522-04AE-48E9-A7EF-27E5CA6D0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198" y="1795528"/>
            <a:ext cx="67818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xmlns="" id="{C3F12862-7AB4-467F-8FB8-024957CB189D}"/>
              </a:ext>
            </a:extLst>
          </p:cNvPr>
          <p:cNvSpPr txBox="1">
            <a:spLocks noChangeArrowheads="1"/>
          </p:cNvSpPr>
          <p:nvPr/>
        </p:nvSpPr>
        <p:spPr>
          <a:xfrm>
            <a:off x="3604511" y="5401165"/>
            <a:ext cx="2963174" cy="78212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Font typeface="Wingdings" charset="2"/>
              <a:buChar char="n"/>
              <a:defRPr/>
            </a:pPr>
            <a:r>
              <a:rPr lang="en-US"/>
              <a:t>1891-1995 (104 yrs)</a:t>
            </a:r>
          </a:p>
          <a:p>
            <a:pPr>
              <a:lnSpc>
                <a:spcPct val="90000"/>
              </a:lnSpc>
              <a:buFont typeface="Wingdings" charset="2"/>
              <a:buChar char="n"/>
              <a:defRPr/>
            </a:pPr>
            <a:r>
              <a:rPr lang="en-US"/>
              <a:t>Uncle = Sigmund Freud</a:t>
            </a:r>
            <a:endParaRPr lang="en-US" dirty="0"/>
          </a:p>
        </p:txBody>
      </p:sp>
    </p:spTree>
    <p:extLst>
      <p:ext uri="{BB962C8B-B14F-4D97-AF65-F5344CB8AC3E}">
        <p14:creationId xmlns:p14="http://schemas.microsoft.com/office/powerpoint/2010/main" val="14822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pic>
        <p:nvPicPr>
          <p:cNvPr id="4" name="Picture 4" descr="Kvinde-emancipation">
            <a:extLst>
              <a:ext uri="{FF2B5EF4-FFF2-40B4-BE49-F238E27FC236}">
                <a16:creationId xmlns:a16="http://schemas.microsoft.com/office/drawing/2014/main" xmlns="" id="{4C05B571-6FDF-40CE-824F-F66519E58D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430" y="1075701"/>
            <a:ext cx="6905446" cy="448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xmlns="" id="{48364330-1CBF-4190-BA9A-0DF3E2A0F53A}"/>
              </a:ext>
            </a:extLst>
          </p:cNvPr>
          <p:cNvSpPr txBox="1">
            <a:spLocks noChangeArrowheads="1"/>
          </p:cNvSpPr>
          <p:nvPr/>
        </p:nvSpPr>
        <p:spPr>
          <a:xfrm>
            <a:off x="2788489" y="5513732"/>
            <a:ext cx="4287328" cy="42988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charset="2"/>
              <a:buChar char="n"/>
              <a:defRPr/>
            </a:pPr>
            <a:r>
              <a:rPr lang="en-US"/>
              <a:t>Client: American Tobacco Company</a:t>
            </a:r>
          </a:p>
          <a:p>
            <a:pPr>
              <a:buFont typeface="Wingdings" charset="2"/>
              <a:buChar char="n"/>
              <a:defRPr/>
            </a:pPr>
            <a:endParaRPr lang="en-US" dirty="0"/>
          </a:p>
        </p:txBody>
      </p:sp>
    </p:spTree>
    <p:extLst>
      <p:ext uri="{BB962C8B-B14F-4D97-AF65-F5344CB8AC3E}">
        <p14:creationId xmlns:p14="http://schemas.microsoft.com/office/powerpoint/2010/main" val="400266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pic>
        <p:nvPicPr>
          <p:cNvPr id="4" name="Picture 9" descr="TorchesFreedom">
            <a:extLst>
              <a:ext uri="{FF2B5EF4-FFF2-40B4-BE49-F238E27FC236}">
                <a16:creationId xmlns:a16="http://schemas.microsoft.com/office/drawing/2014/main" xmlns="" id="{DB38B556-65BA-4B2E-AF5C-CB063E946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767" y="934878"/>
            <a:ext cx="5119777" cy="441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a:extLst>
              <a:ext uri="{FF2B5EF4-FFF2-40B4-BE49-F238E27FC236}">
                <a16:creationId xmlns:a16="http://schemas.microsoft.com/office/drawing/2014/main" xmlns="" id="{ED69EB37-678B-4C2A-A429-1D236EF50E59}"/>
              </a:ext>
            </a:extLst>
          </p:cNvPr>
          <p:cNvSpPr>
            <a:spLocks noChangeArrowheads="1"/>
          </p:cNvSpPr>
          <p:nvPr/>
        </p:nvSpPr>
        <p:spPr bwMode="auto">
          <a:xfrm>
            <a:off x="3090411" y="5467727"/>
            <a:ext cx="4110487" cy="683032"/>
          </a:xfrm>
          <a:prstGeom prst="rect">
            <a:avLst/>
          </a:prstGeom>
          <a:noFill/>
          <a:ln w="9525">
            <a:noFill/>
            <a:miter lim="800000"/>
            <a:headEnd/>
            <a:tailEnd/>
          </a:ln>
          <a:effectLst/>
        </p:spPr>
        <p:txBody>
          <a:bodyPr/>
          <a:lstStyle/>
          <a:p>
            <a:pPr marL="342900" indent="-342900" algn="ctr" eaLnBrk="1" hangingPunct="1">
              <a:spcBef>
                <a:spcPct val="20000"/>
              </a:spcBef>
              <a:buClr>
                <a:srgbClr val="FFCC66"/>
              </a:buClr>
              <a:buSzPct val="80000"/>
              <a:buFont typeface="Wingdings" charset="2"/>
              <a:buNone/>
              <a:defRPr/>
            </a:pPr>
            <a:r>
              <a:rPr lang="en-US" sz="3200" dirty="0">
                <a:solidFill>
                  <a:schemeClr val="tx2">
                    <a:lumMod val="60000"/>
                    <a:lumOff val="40000"/>
                  </a:schemeClr>
                </a:solidFill>
                <a:effectLst>
                  <a:outerShdw blurRad="38100" dist="38100" dir="2700000" algn="tl">
                    <a:srgbClr val="000000"/>
                  </a:outerShdw>
                </a:effectLst>
                <a:latin typeface="Tahoma" charset="0"/>
                <a:ea typeface="ＭＳ Ｐゴシック" charset="-128"/>
              </a:rPr>
              <a:t>Torches of Freedom </a:t>
            </a:r>
            <a:endParaRPr lang="en-US" sz="3200" dirty="0">
              <a:solidFill>
                <a:schemeClr val="tx2">
                  <a:lumMod val="60000"/>
                  <a:lumOff val="40000"/>
                </a:schemeClr>
              </a:solidFill>
              <a:latin typeface="Tahoma" charset="0"/>
              <a:ea typeface="ＭＳ Ｐゴシック" charset="-128"/>
            </a:endParaRPr>
          </a:p>
          <a:p>
            <a:pPr marL="342900" indent="-342900" eaLnBrk="1" hangingPunct="1">
              <a:spcBef>
                <a:spcPct val="20000"/>
              </a:spcBef>
              <a:buClr>
                <a:srgbClr val="FFCC66"/>
              </a:buClr>
              <a:buSzPct val="80000"/>
              <a:buFont typeface="Wingdings" charset="2"/>
              <a:buChar char="n"/>
              <a:defRPr/>
            </a:pPr>
            <a:endParaRPr lang="en-US" sz="3200" dirty="0">
              <a:solidFill>
                <a:srgbClr val="FFFFFF"/>
              </a:solidFill>
              <a:effectLst>
                <a:outerShdw blurRad="38100" dist="38100" dir="2700000" algn="tl">
                  <a:srgbClr val="000000"/>
                </a:outerShdw>
              </a:effectLst>
              <a:latin typeface="Tahoma" charset="0"/>
              <a:ea typeface="ＭＳ Ｐゴシック" charset="-128"/>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xmlns="" id="{7F8DB72F-1E08-47DC-B5EC-C898020C02D6}"/>
                  </a:ext>
                </a:extLst>
              </p14:cNvPr>
              <p14:cNvContentPartPr/>
              <p14:nvPr/>
            </p14:nvContentPartPr>
            <p14:xfrm>
              <a:off x="5166683" y="2538522"/>
              <a:ext cx="1015200" cy="1064160"/>
            </p14:xfrm>
          </p:contentPart>
        </mc:Choice>
        <mc:Fallback xmlns="">
          <p:pic>
            <p:nvPicPr>
              <p:cNvPr id="3" name="Ink 2">
                <a:extLst>
                  <a:ext uri="{FF2B5EF4-FFF2-40B4-BE49-F238E27FC236}">
                    <a16:creationId xmlns:a16="http://schemas.microsoft.com/office/drawing/2014/main" id="{7F8DB72F-1E08-47DC-B5EC-C898020C02D6}"/>
                  </a:ext>
                </a:extLst>
              </p:cNvPr>
              <p:cNvPicPr/>
              <p:nvPr/>
            </p:nvPicPr>
            <p:blipFill>
              <a:blip r:embed="rId6"/>
              <a:stretch>
                <a:fillRect/>
              </a:stretch>
            </p:blipFill>
            <p:spPr>
              <a:xfrm>
                <a:off x="5130683" y="2502522"/>
                <a:ext cx="1086840" cy="113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xmlns="" id="{160D39C1-AE8B-442D-B65C-8A576E460455}"/>
                  </a:ext>
                </a:extLst>
              </p14:cNvPr>
              <p14:cNvContentPartPr/>
              <p14:nvPr/>
            </p14:nvContentPartPr>
            <p14:xfrm>
              <a:off x="2681243" y="3034242"/>
              <a:ext cx="1007640" cy="1049400"/>
            </p14:xfrm>
          </p:contentPart>
        </mc:Choice>
        <mc:Fallback xmlns="">
          <p:pic>
            <p:nvPicPr>
              <p:cNvPr id="7" name="Ink 6">
                <a:extLst>
                  <a:ext uri="{FF2B5EF4-FFF2-40B4-BE49-F238E27FC236}">
                    <a16:creationId xmlns:a16="http://schemas.microsoft.com/office/drawing/2014/main" id="{160D39C1-AE8B-442D-B65C-8A576E460455}"/>
                  </a:ext>
                </a:extLst>
              </p:cNvPr>
              <p:cNvPicPr/>
              <p:nvPr/>
            </p:nvPicPr>
            <p:blipFill>
              <a:blip r:embed="rId8"/>
              <a:stretch>
                <a:fillRect/>
              </a:stretch>
            </p:blipFill>
            <p:spPr>
              <a:xfrm>
                <a:off x="2645243" y="2998242"/>
                <a:ext cx="1079280" cy="1121040"/>
              </a:xfrm>
              <a:prstGeom prst="rect">
                <a:avLst/>
              </a:prstGeom>
            </p:spPr>
          </p:pic>
        </mc:Fallback>
      </mc:AlternateContent>
    </p:spTree>
    <p:extLst>
      <p:ext uri="{BB962C8B-B14F-4D97-AF65-F5344CB8AC3E}">
        <p14:creationId xmlns:p14="http://schemas.microsoft.com/office/powerpoint/2010/main" val="332959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029989"/>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pic>
        <p:nvPicPr>
          <p:cNvPr id="4" name="Picture 14" descr="AncientPrejudiceLuckyStrike-thumb-480x724-3852">
            <a:extLst>
              <a:ext uri="{FF2B5EF4-FFF2-40B4-BE49-F238E27FC236}">
                <a16:creationId xmlns:a16="http://schemas.microsoft.com/office/drawing/2014/main" xmlns="" id="{8CF608F3-D9DB-48CF-80CB-0E14BC198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59720" y="1274405"/>
            <a:ext cx="3145070" cy="47555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descr="prejudic">
            <a:extLst>
              <a:ext uri="{FF2B5EF4-FFF2-40B4-BE49-F238E27FC236}">
                <a16:creationId xmlns:a16="http://schemas.microsoft.com/office/drawing/2014/main" xmlns="" id="{9A3070A1-530F-4049-9025-4B1B91662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76" t="4546" r="3801" b="12500"/>
          <a:stretch>
            <a:fillRect/>
          </a:stretch>
        </p:blipFill>
        <p:spPr bwMode="auto">
          <a:xfrm>
            <a:off x="1673524" y="1802803"/>
            <a:ext cx="3185801" cy="422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7C41CECB-8843-4852-93CB-18D6A53AAB2E}"/>
              </a:ext>
            </a:extLst>
          </p:cNvPr>
          <p:cNvSpPr/>
          <p:nvPr/>
        </p:nvSpPr>
        <p:spPr>
          <a:xfrm>
            <a:off x="247398" y="1016298"/>
            <a:ext cx="2074607" cy="707886"/>
          </a:xfrm>
          <a:prstGeom prst="rect">
            <a:avLst/>
          </a:prstGeom>
        </p:spPr>
        <p:txBody>
          <a:bodyPr wrap="none">
            <a:spAutoFit/>
          </a:bodyPr>
          <a:lstStyle/>
          <a:p>
            <a:r>
              <a:rPr lang="en-US" altLang="en-US" sz="4000" dirty="0">
                <a:solidFill>
                  <a:schemeClr val="tx2">
                    <a:lumMod val="60000"/>
                    <a:lumOff val="40000"/>
                  </a:schemeClr>
                </a:solidFill>
                <a:ea typeface="ＭＳ Ｐゴシック" panose="020B0600070205080204" pitchFamily="34" charset="-128"/>
              </a:rPr>
              <a:t>Progress</a:t>
            </a:r>
            <a:endParaRPr lang="en-AU" sz="4000" dirty="0">
              <a:solidFill>
                <a:schemeClr val="tx2">
                  <a:lumMod val="60000"/>
                  <a:lumOff val="40000"/>
                </a:schemeClr>
              </a:solidFill>
            </a:endParaRPr>
          </a:p>
        </p:txBody>
      </p:sp>
    </p:spTree>
    <p:extLst>
      <p:ext uri="{BB962C8B-B14F-4D97-AF65-F5344CB8AC3E}">
        <p14:creationId xmlns:p14="http://schemas.microsoft.com/office/powerpoint/2010/main" val="265385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054059A8-1799-48F5-960D-CD61336B57E1}"/>
              </a:ext>
            </a:extLst>
          </p:cNvPr>
          <p:cNvSpPr txBox="1">
            <a:spLocks noChangeArrowheads="1"/>
          </p:cNvSpPr>
          <p:nvPr/>
        </p:nvSpPr>
        <p:spPr bwMode="auto">
          <a:xfrm>
            <a:off x="610617" y="894329"/>
            <a:ext cx="785189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None/>
            </a:pPr>
            <a:r>
              <a:rPr lang="en-AU" altLang="en-US" sz="3600" dirty="0">
                <a:solidFill>
                  <a:schemeClr val="accent1"/>
                </a:solidFill>
                <a:latin typeface="+mj-lt"/>
                <a:ea typeface="+mj-ea"/>
                <a:cs typeface="+mj-cs"/>
              </a:rPr>
              <a:t>‘What do 1,000 smokers with mental illness say about their tobacco use?’</a:t>
            </a:r>
          </a:p>
          <a:p>
            <a:pPr eaLnBrk="1" hangingPunct="1">
              <a:spcBef>
                <a:spcPct val="0"/>
              </a:spcBef>
              <a:buFontTx/>
              <a:buNone/>
            </a:pPr>
            <a:r>
              <a:rPr lang="en-AU" altLang="en-US" sz="1800" dirty="0">
                <a:latin typeface="Calibri" panose="020F0502020204030204" pitchFamily="34" charset="0"/>
              </a:rPr>
              <a:t>Ashton, Rigby and </a:t>
            </a:r>
            <a:r>
              <a:rPr lang="en-AU" altLang="en-US" sz="1800" dirty="0" err="1">
                <a:latin typeface="Calibri" panose="020F0502020204030204" pitchFamily="34" charset="0"/>
              </a:rPr>
              <a:t>Galletly</a:t>
            </a:r>
            <a:r>
              <a:rPr lang="en-AU" altLang="en-US" sz="1800" dirty="0">
                <a:latin typeface="Calibri" panose="020F0502020204030204" pitchFamily="34" charset="0"/>
              </a:rPr>
              <a:t> –</a:t>
            </a:r>
            <a:r>
              <a:rPr lang="en-AU" altLang="en-US" sz="1800" i="1" dirty="0">
                <a:latin typeface="Calibri" panose="020F0502020204030204" pitchFamily="34" charset="0"/>
              </a:rPr>
              <a:t> </a:t>
            </a:r>
            <a:r>
              <a:rPr lang="en-AU" altLang="en-US" sz="1800" dirty="0">
                <a:latin typeface="Calibri" panose="020F0502020204030204" pitchFamily="34" charset="0"/>
              </a:rPr>
              <a:t>ANZ Journal of Psychiatry 2013 </a:t>
            </a:r>
          </a:p>
          <a:p>
            <a:pPr eaLnBrk="1" hangingPunct="1">
              <a:spcBef>
                <a:spcPct val="0"/>
              </a:spcBef>
              <a:buFontTx/>
              <a:buNone/>
            </a:pPr>
            <a:r>
              <a:rPr lang="en-AU" altLang="en-US" sz="2000" dirty="0">
                <a:latin typeface="Calibri" panose="020F0502020204030204" pitchFamily="34" charset="0"/>
              </a:rPr>
              <a:t>Reasons for wanting to address tobacco (N=820) % of responses</a:t>
            </a:r>
          </a:p>
        </p:txBody>
      </p:sp>
      <p:graphicFrame>
        <p:nvGraphicFramePr>
          <p:cNvPr id="3" name="Chart 2">
            <a:extLst>
              <a:ext uri="{FF2B5EF4-FFF2-40B4-BE49-F238E27FC236}">
                <a16:creationId xmlns:a16="http://schemas.microsoft.com/office/drawing/2014/main" xmlns="" id="{181B324D-FD69-479F-9BDF-B815A10B7949}"/>
              </a:ext>
            </a:extLst>
          </p:cNvPr>
          <p:cNvGraphicFramePr/>
          <p:nvPr>
            <p:extLst>
              <p:ext uri="{D42A27DB-BD31-4B8C-83A1-F6EECF244321}">
                <p14:modId xmlns:p14="http://schemas.microsoft.com/office/powerpoint/2010/main" val="1482302142"/>
              </p:ext>
            </p:extLst>
          </p:nvPr>
        </p:nvGraphicFramePr>
        <p:xfrm>
          <a:off x="715992" y="2579294"/>
          <a:ext cx="6711350" cy="370935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5">
            <a:extLst>
              <a:ext uri="{FF2B5EF4-FFF2-40B4-BE49-F238E27FC236}">
                <a16:creationId xmlns:a16="http://schemas.microsoft.com/office/drawing/2014/main" xmlns="" id="{937E944E-9913-4E56-B261-BEDBC2F36FD2}"/>
              </a:ext>
            </a:extLst>
          </p:cNvPr>
          <p:cNvSpPr txBox="1">
            <a:spLocks/>
          </p:cNvSpPr>
          <p:nvPr/>
        </p:nvSpPr>
        <p:spPr bwMode="auto">
          <a:xfrm>
            <a:off x="1455825" y="6089878"/>
            <a:ext cx="691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FontTx/>
              <a:buNone/>
            </a:pPr>
            <a:r>
              <a:rPr lang="en-AU" altLang="en-US" sz="1800"/>
              <a:t>Adapted From Mental Illness Fellowship of Australia</a:t>
            </a:r>
            <a:endParaRPr lang="en-AU" altLang="en-US" sz="1800" dirty="0"/>
          </a:p>
        </p:txBody>
      </p:sp>
      <p:sp>
        <p:nvSpPr>
          <p:cNvPr id="6" name="TextBox 5">
            <a:extLst>
              <a:ext uri="{FF2B5EF4-FFF2-40B4-BE49-F238E27FC236}">
                <a16:creationId xmlns:a16="http://schemas.microsoft.com/office/drawing/2014/main" xmlns="" id="{B6377672-0526-43CD-9DD4-1525D6755DF7}"/>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pic>
        <p:nvPicPr>
          <p:cNvPr id="7" name="Picture 6">
            <a:extLst>
              <a:ext uri="{FF2B5EF4-FFF2-40B4-BE49-F238E27FC236}">
                <a16:creationId xmlns:a16="http://schemas.microsoft.com/office/drawing/2014/main" xmlns="" id="{D9800D3F-104C-4F4D-8824-CCA4D5C0D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Tree>
    <p:extLst>
      <p:ext uri="{BB962C8B-B14F-4D97-AF65-F5344CB8AC3E}">
        <p14:creationId xmlns:p14="http://schemas.microsoft.com/office/powerpoint/2010/main" val="188273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F18989-5083-4531-85A6-4BF0EDB5CF74}"/>
              </a:ext>
            </a:extLst>
          </p:cNvPr>
          <p:cNvSpPr txBox="1"/>
          <p:nvPr/>
        </p:nvSpPr>
        <p:spPr>
          <a:xfrm>
            <a:off x="994549" y="5406724"/>
            <a:ext cx="7858666" cy="923330"/>
          </a:xfrm>
          <a:prstGeom prst="rect">
            <a:avLst/>
          </a:prstGeom>
          <a:noFill/>
        </p:spPr>
        <p:txBody>
          <a:bodyPr wrap="square" rtlCol="0">
            <a:spAutoFit/>
          </a:bodyPr>
          <a:lstStyle/>
          <a:p>
            <a:r>
              <a:rPr lang="en-AU" dirty="0"/>
              <a:t>Figure 1: Smoking prevalence rates for 14 years or older and key tobacco control measures implemented in Australia since 1990 (Australia the Healthiest Country: Report 2009).</a:t>
            </a:r>
          </a:p>
        </p:txBody>
      </p:sp>
      <p:pic>
        <p:nvPicPr>
          <p:cNvPr id="5" name="Picture 4">
            <a:extLst>
              <a:ext uri="{FF2B5EF4-FFF2-40B4-BE49-F238E27FC236}">
                <a16:creationId xmlns:a16="http://schemas.microsoft.com/office/drawing/2014/main" xmlns="" id="{478C136F-3616-4AD0-B182-C76085DC4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356" y="1016357"/>
            <a:ext cx="6695568" cy="4315416"/>
          </a:xfrm>
          <a:prstGeom prst="rect">
            <a:avLst/>
          </a:prstGeom>
        </p:spPr>
      </p:pic>
      <p:pic>
        <p:nvPicPr>
          <p:cNvPr id="6" name="Picture 5">
            <a:extLst>
              <a:ext uri="{FF2B5EF4-FFF2-40B4-BE49-F238E27FC236}">
                <a16:creationId xmlns:a16="http://schemas.microsoft.com/office/drawing/2014/main" xmlns="" id="{5267D5B6-8A20-4A34-9199-F8DBC1905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98" y="211496"/>
            <a:ext cx="3636421" cy="726184"/>
          </a:xfrm>
          <a:prstGeom prst="rect">
            <a:avLst/>
          </a:prstGeom>
        </p:spPr>
      </p:pic>
      <p:sp>
        <p:nvSpPr>
          <p:cNvPr id="7" name="TextBox 6">
            <a:extLst>
              <a:ext uri="{FF2B5EF4-FFF2-40B4-BE49-F238E27FC236}">
                <a16:creationId xmlns:a16="http://schemas.microsoft.com/office/drawing/2014/main" xmlns="" id="{11A5B899-544A-446F-A740-3D5834E49323}"/>
              </a:ext>
            </a:extLst>
          </p:cNvPr>
          <p:cNvSpPr txBox="1"/>
          <p:nvPr/>
        </p:nvSpPr>
        <p:spPr>
          <a:xfrm>
            <a:off x="0" y="6273225"/>
            <a:ext cx="12192000" cy="584775"/>
          </a:xfrm>
          <a:prstGeom prst="rect">
            <a:avLst/>
          </a:prstGeom>
          <a:noFill/>
        </p:spPr>
        <p:txBody>
          <a:bodyPr wrap="square" rtlCol="0">
            <a:spAutoFit/>
          </a:bodyPr>
          <a:lstStyle/>
          <a:p>
            <a:pPr algn="ctr"/>
            <a:r>
              <a:rPr lang="en-AU" sz="3200" b="1" dirty="0">
                <a:solidFill>
                  <a:schemeClr val="accent3">
                    <a:lumMod val="75000"/>
                  </a:schemeClr>
                </a:solidFill>
                <a:latin typeface="Arial" panose="020B0604020202020204" pitchFamily="34" charset="0"/>
                <a:cs typeface="Arial" panose="020B0604020202020204" pitchFamily="34" charset="0"/>
              </a:rPr>
              <a:t>www.</a:t>
            </a:r>
            <a:r>
              <a:rPr lang="en-AU" sz="3200" b="1" dirty="0">
                <a:solidFill>
                  <a:schemeClr val="tx2">
                    <a:lumMod val="75000"/>
                  </a:schemeClr>
                </a:solidFill>
                <a:latin typeface="Arial" panose="020B0604020202020204" pitchFamily="34" charset="0"/>
                <a:cs typeface="Arial" panose="020B0604020202020204" pitchFamily="34" charset="0"/>
              </a:rPr>
              <a:t>equally</a:t>
            </a:r>
            <a:r>
              <a:rPr lang="en-AU" sz="3200" b="1" dirty="0">
                <a:solidFill>
                  <a:schemeClr val="accent3">
                    <a:lumMod val="75000"/>
                  </a:schemeClr>
                </a:solidFill>
                <a:latin typeface="Arial" panose="020B0604020202020204" pitchFamily="34" charset="0"/>
                <a:cs typeface="Arial" panose="020B0604020202020204" pitchFamily="34" charset="0"/>
              </a:rPr>
              <a:t>well.org.au</a:t>
            </a:r>
          </a:p>
        </p:txBody>
      </p:sp>
    </p:spTree>
    <p:extLst>
      <p:ext uri="{BB962C8B-B14F-4D97-AF65-F5344CB8AC3E}">
        <p14:creationId xmlns:p14="http://schemas.microsoft.com/office/powerpoint/2010/main" val="2185739750"/>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54A838"/>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HS template.potx [Read-Only]" id="{82089973-419E-49E7-8AF7-78F42253719E}" vid="{B3D6D744-A3DD-4267-9750-CC4694376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TheMHS template</Template>
  <TotalTime>1407</TotalTime>
  <Words>2005</Words>
  <Application>Microsoft Office PowerPoint</Application>
  <PresentationFormat>Widescreen</PresentationFormat>
  <Paragraphs>238</Paragraphs>
  <Slides>26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ＭＳ Ｐゴシック</vt:lpstr>
      <vt:lpstr>Arial</vt:lpstr>
      <vt:lpstr>Calibri</vt:lpstr>
      <vt:lpstr>MetaNormalLF-Roman</vt:lpstr>
      <vt:lpstr>Tahoma</vt:lpstr>
      <vt:lpstr>Times New Roman</vt:lpstr>
      <vt:lpstr>Trebuchet MS</vt:lpstr>
      <vt:lpstr>Wingdings</vt:lpstr>
      <vt:lpstr>Wingdings 3</vt:lpstr>
      <vt:lpstr>Facet</vt:lpstr>
      <vt:lpstr>Mental health and smoking  cessation– resetting policy levers and targets to achieve parity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Charles Sturt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John Allan</dc:creator>
  <cp:lastModifiedBy>Shallvey, Lindy</cp:lastModifiedBy>
  <cp:revision>34</cp:revision>
  <cp:lastPrinted>2019-03-25T06:58:38Z</cp:lastPrinted>
  <dcterms:created xsi:type="dcterms:W3CDTF">2019-03-24T04:07:59Z</dcterms:created>
  <dcterms:modified xsi:type="dcterms:W3CDTF">2019-05-29T02:05:12Z</dcterms:modified>
</cp:coreProperties>
</file>