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4"/>
  </p:notesMasterIdLst>
  <p:sldIdLst>
    <p:sldId id="256" r:id="rId2"/>
    <p:sldId id="257" r:id="rId3"/>
    <p:sldId id="259" r:id="rId4"/>
    <p:sldId id="263" r:id="rId5"/>
    <p:sldId id="262" r:id="rId6"/>
    <p:sldId id="261" r:id="rId7"/>
    <p:sldId id="265" r:id="rId8"/>
    <p:sldId id="260" r:id="rId9"/>
    <p:sldId id="264" r:id="rId10"/>
    <p:sldId id="266" r:id="rId11"/>
    <p:sldId id="258" r:id="rId12"/>
    <p:sldId id="267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369AA7-63A7-4EAF-B8FB-12F85CCC43F4}" type="datetimeFigureOut">
              <a:rPr lang="en-AU" smtClean="0"/>
              <a:t>29/05/2019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1B07C6-C576-4304-9EC4-296C657557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740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B07C6-C576-4304-9EC4-296C657557E8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07674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B07C6-C576-4304-9EC4-296C657557E8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47336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B07C6-C576-4304-9EC4-296C657557E8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02633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B07C6-C576-4304-9EC4-296C657557E8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222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B07C6-C576-4304-9EC4-296C657557E8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0550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B07C6-C576-4304-9EC4-296C657557E8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7774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B07C6-C576-4304-9EC4-296C657557E8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341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B07C6-C576-4304-9EC4-296C657557E8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5431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B07C6-C576-4304-9EC4-296C657557E8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4988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B07C6-C576-4304-9EC4-296C657557E8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26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B07C6-C576-4304-9EC4-296C657557E8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37451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B07C6-C576-4304-9EC4-296C657557E8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0446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F0A3-02A2-4E81-B6F0-0E7995E580F5}" type="datetime1">
              <a:rPr lang="en-AU" smtClean="0"/>
              <a:t>29/05/2019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C6B4-55BD-4998-AFF7-89364DAF5F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841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578B-0F97-4812-BD07-E1324B4AA7B7}" type="datetime1">
              <a:rPr lang="en-AU" smtClean="0"/>
              <a:t>29/05/2019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C6B4-55BD-4998-AFF7-89364DAF5F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5981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6BF6C-A1FF-416A-BEE6-5F0EBE8C14B8}" type="datetime1">
              <a:rPr lang="en-AU" smtClean="0"/>
              <a:t>29/05/2019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C6B4-55BD-4998-AFF7-89364DAF5F3E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8086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B99CD-CC04-4B22-B221-45094065A8DB}" type="datetime1">
              <a:rPr lang="en-AU" smtClean="0"/>
              <a:t>29/05/2019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C6B4-55BD-4998-AFF7-89364DAF5F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0557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5566-743C-44ED-9F21-0B8F994C4AF2}" type="datetime1">
              <a:rPr lang="en-AU" smtClean="0"/>
              <a:t>29/05/2019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C6B4-55BD-4998-AFF7-89364DAF5F3E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72660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5378F-BC32-4B98-9D16-4C1367AC4687}" type="datetime1">
              <a:rPr lang="en-AU" smtClean="0"/>
              <a:t>29/05/2019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C6B4-55BD-4998-AFF7-89364DAF5F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1982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17A3A-86DF-4232-BBC3-A1D5A6EFDECD}" type="datetime1">
              <a:rPr lang="en-AU" smtClean="0"/>
              <a:t>29/05/2019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C6B4-55BD-4998-AFF7-89364DAF5F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5257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0123-C255-40AD-8D7C-5F000840BA73}" type="datetime1">
              <a:rPr lang="en-AU" smtClean="0"/>
              <a:t>29/05/2019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C6B4-55BD-4998-AFF7-89364DAF5F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022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F6FE-97A6-47BD-A75A-EC9B621A34D0}" type="datetime1">
              <a:rPr lang="en-AU" smtClean="0"/>
              <a:t>29/05/2019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C6B4-55BD-4998-AFF7-89364DAF5F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8651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0100-0EF8-4A8E-A393-6A62A30C4CDB}" type="datetime1">
              <a:rPr lang="en-AU" smtClean="0"/>
              <a:t>29/05/2019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C6B4-55BD-4998-AFF7-89364DAF5F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759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32C8-C616-4BDA-A9F8-39DAC58EC2BC}" type="datetime1">
              <a:rPr lang="en-AU" smtClean="0"/>
              <a:t>29/05/2019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C6B4-55BD-4998-AFF7-89364DAF5F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0666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A143-9E35-4158-97F8-A968B85AEAA4}" type="datetime1">
              <a:rPr lang="en-AU" smtClean="0"/>
              <a:t>29/05/2019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C6B4-55BD-4998-AFF7-89364DAF5F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1489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CCC4-8291-4ED5-B2A9-CD912B49D157}" type="datetime1">
              <a:rPr lang="en-AU" smtClean="0"/>
              <a:t>29/05/2019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C6B4-55BD-4998-AFF7-89364DAF5F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092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2786E-B829-4CB3-8335-89C4B50F7FA3}" type="datetime1">
              <a:rPr lang="en-AU" smtClean="0"/>
              <a:t>29/05/2019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C6B4-55BD-4998-AFF7-89364DAF5F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4229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9F15-F1AD-4AD9-8C00-1F43801F5FC8}" type="datetime1">
              <a:rPr lang="en-AU" smtClean="0"/>
              <a:t>29/05/2019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C6B4-55BD-4998-AFF7-89364DAF5F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8443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C6B4-55BD-4998-AFF7-89364DAF5F3E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6C4-54DE-4644-94C8-E9FBD5B12C6A}" type="datetime1">
              <a:rPr lang="en-AU" smtClean="0"/>
              <a:t>29/05/2019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4884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903A8-66D2-41EF-89C1-7B9AA17A4659}" type="datetime1">
              <a:rPr lang="en-AU" smtClean="0"/>
              <a:t>29/05/2019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49C6B4-55BD-4998-AFF7-89364DAF5F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4499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507067" y="4378635"/>
            <a:ext cx="7766936" cy="1096899"/>
          </a:xfrm>
        </p:spPr>
        <p:txBody>
          <a:bodyPr>
            <a:normAutofit lnSpcReduction="10000"/>
          </a:bodyPr>
          <a:lstStyle/>
          <a:p>
            <a:r>
              <a:rPr lang="en-AU" dirty="0"/>
              <a:t>by John Allan </a:t>
            </a:r>
          </a:p>
          <a:p>
            <a:r>
              <a:rPr lang="en-AU" dirty="0"/>
              <a:t>Executive Director MHAODB Queensland </a:t>
            </a:r>
          </a:p>
          <a:p>
            <a:r>
              <a:rPr lang="en-AU" dirty="0"/>
              <a:t>President Elect RANZCP</a:t>
            </a:r>
          </a:p>
          <a:p>
            <a:endParaRPr lang="en-AU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602998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</a:t>
            </a:r>
            <a:r>
              <a:rPr lang="en-AU" sz="3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equally</a:t>
            </a:r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well.org.au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7000" y="6029989"/>
            <a:ext cx="1465618" cy="63378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987" y="202730"/>
            <a:ext cx="6296025" cy="12573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87056"/>
            <a:ext cx="2146049" cy="67064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0" y="1460030"/>
            <a:ext cx="5405718" cy="691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090" y="1114509"/>
            <a:ext cx="3734321" cy="514422"/>
          </a:xfrm>
          <a:prstGeom prst="rect">
            <a:avLst/>
          </a:prstGeom>
        </p:spPr>
      </p:pic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1507067" y="2715084"/>
            <a:ext cx="7766936" cy="1646302"/>
          </a:xfrm>
        </p:spPr>
        <p:txBody>
          <a:bodyPr/>
          <a:lstStyle/>
          <a:p>
            <a:r>
              <a:rPr lang="en-AU" dirty="0"/>
              <a:t>Where best to invest to enable meaningful reform</a:t>
            </a:r>
          </a:p>
        </p:txBody>
      </p:sp>
    </p:spTree>
    <p:extLst>
      <p:ext uri="{BB962C8B-B14F-4D97-AF65-F5344CB8AC3E}">
        <p14:creationId xmlns:p14="http://schemas.microsoft.com/office/powerpoint/2010/main" val="36542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602998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</a:t>
            </a:r>
            <a:r>
              <a:rPr lang="en-AU" sz="3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equally</a:t>
            </a:r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well.org.au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98" y="211496"/>
            <a:ext cx="3636421" cy="72618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37AEEFC7-89A1-4CEC-9997-01319304C10B}"/>
              </a:ext>
            </a:extLst>
          </p:cNvPr>
          <p:cNvSpPr txBox="1">
            <a:spLocks/>
          </p:cNvSpPr>
          <p:nvPr/>
        </p:nvSpPr>
        <p:spPr>
          <a:xfrm>
            <a:off x="247398" y="1006691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 dirty="0"/>
              <a:t>Policy tips for the Smoking in mental health initiative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67669B6E-F32D-4E0D-B2AC-C0468956E476}"/>
              </a:ext>
            </a:extLst>
          </p:cNvPr>
          <p:cNvSpPr txBox="1">
            <a:spLocks/>
          </p:cNvSpPr>
          <p:nvPr/>
        </p:nvSpPr>
        <p:spPr>
          <a:xfrm>
            <a:off x="247398" y="2332254"/>
            <a:ext cx="7999413" cy="4192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Work out who is addicted to what</a:t>
            </a:r>
          </a:p>
          <a:p>
            <a:pPr>
              <a:defRPr/>
            </a:pPr>
            <a:r>
              <a:rPr lang="en-US"/>
              <a:t>Join with an accepted program e.g. physical health care </a:t>
            </a:r>
          </a:p>
          <a:p>
            <a:pPr>
              <a:defRPr/>
            </a:pPr>
            <a:r>
              <a:rPr lang="en-US"/>
              <a:t>Respect your partner’s capacity to bring a fresh set of ideas which may challenge you</a:t>
            </a:r>
          </a:p>
          <a:p>
            <a:pPr>
              <a:defRPr/>
            </a:pPr>
            <a:r>
              <a:rPr lang="en-US"/>
              <a:t>Endlessly talk to your critics – they might change </a:t>
            </a:r>
          </a:p>
          <a:p>
            <a:pPr>
              <a:defRPr/>
            </a:pPr>
            <a:r>
              <a:rPr lang="en-US"/>
              <a:t>Get noticed by others- they may want to give you money</a:t>
            </a:r>
          </a:p>
          <a:p>
            <a:pPr>
              <a:defRPr/>
            </a:pPr>
            <a:r>
              <a:rPr lang="en-US"/>
              <a:t>Identify  your leaders who may not always be obvious</a:t>
            </a:r>
          </a:p>
          <a:p>
            <a:pPr>
              <a:defRPr/>
            </a:pPr>
            <a:r>
              <a:rPr lang="en-US"/>
              <a:t>Introduce evidence but be patient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977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602998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</a:t>
            </a:r>
            <a:r>
              <a:rPr lang="en-AU" sz="3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equally</a:t>
            </a:r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well.org.au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98" y="211496"/>
            <a:ext cx="3636421" cy="72618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B7FC1E10-4543-4559-8B06-DC61A68478E9}"/>
              </a:ext>
            </a:extLst>
          </p:cNvPr>
          <p:cNvSpPr txBox="1">
            <a:spLocks/>
          </p:cNvSpPr>
          <p:nvPr/>
        </p:nvSpPr>
        <p:spPr>
          <a:xfrm>
            <a:off x="247398" y="1029359"/>
            <a:ext cx="9388308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/>
              <a:t>Advocacy isn’t just a matter of presenting the overwhelming facts – other barriers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A5F827DB-6830-4104-8757-5DAD50229EF9}"/>
              </a:ext>
            </a:extLst>
          </p:cNvPr>
          <p:cNvSpPr txBox="1">
            <a:spLocks/>
          </p:cNvSpPr>
          <p:nvPr/>
        </p:nvSpPr>
        <p:spPr bwMode="auto">
          <a:xfrm>
            <a:off x="1360206" y="2743020"/>
            <a:ext cx="3919538" cy="262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Culture</a:t>
            </a:r>
          </a:p>
          <a:p>
            <a:r>
              <a:rPr lang="en-US" altLang="en-US" sz="2400" dirty="0"/>
              <a:t>Ambivalence</a:t>
            </a:r>
          </a:p>
          <a:p>
            <a:r>
              <a:rPr lang="en-US" altLang="en-US" sz="2400" dirty="0"/>
              <a:t>Isolation</a:t>
            </a:r>
          </a:p>
          <a:p>
            <a:r>
              <a:rPr lang="en-US" altLang="en-US" sz="2400" dirty="0"/>
              <a:t>Confirmation biases</a:t>
            </a:r>
          </a:p>
          <a:p>
            <a:r>
              <a:rPr lang="en-US" altLang="en-US" sz="2400" dirty="0"/>
              <a:t>Self serving biases</a:t>
            </a:r>
          </a:p>
          <a:p>
            <a:endParaRPr lang="en-US" altLang="en-US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xmlns="" id="{9CE1F5E8-2CFA-4403-8D52-FAD30C4B87EB}"/>
              </a:ext>
            </a:extLst>
          </p:cNvPr>
          <p:cNvSpPr txBox="1">
            <a:spLocks/>
          </p:cNvSpPr>
          <p:nvPr/>
        </p:nvSpPr>
        <p:spPr bwMode="auto">
          <a:xfrm>
            <a:off x="4941552" y="2687013"/>
            <a:ext cx="3917950" cy="3010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Conflation of argument</a:t>
            </a:r>
          </a:p>
          <a:p>
            <a:r>
              <a:rPr lang="en-US" altLang="en-US" sz="2400" dirty="0"/>
              <a:t>Myths</a:t>
            </a:r>
          </a:p>
          <a:p>
            <a:r>
              <a:rPr lang="en-US" altLang="en-US" sz="2400" dirty="0"/>
              <a:t>Implementation fatigue</a:t>
            </a:r>
          </a:p>
          <a:p>
            <a:r>
              <a:rPr lang="en-US" altLang="en-US" sz="2400" dirty="0"/>
              <a:t>Resource priorities</a:t>
            </a:r>
          </a:p>
        </p:txBody>
      </p:sp>
    </p:spTree>
    <p:extLst>
      <p:ext uri="{BB962C8B-B14F-4D97-AF65-F5344CB8AC3E}">
        <p14:creationId xmlns:p14="http://schemas.microsoft.com/office/powerpoint/2010/main" val="2805781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602998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</a:t>
            </a:r>
            <a:r>
              <a:rPr lang="en-AU" sz="3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equally</a:t>
            </a:r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well.org.au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98" y="211496"/>
            <a:ext cx="3636421" cy="726184"/>
          </a:xfrm>
          <a:prstGeom prst="rect">
            <a:avLst/>
          </a:prstGeom>
        </p:spPr>
      </p:pic>
      <p:sp>
        <p:nvSpPr>
          <p:cNvPr id="4" name="Title 4">
            <a:extLst>
              <a:ext uri="{FF2B5EF4-FFF2-40B4-BE49-F238E27FC236}">
                <a16:creationId xmlns:a16="http://schemas.microsoft.com/office/drawing/2014/main" xmlns="" id="{4DB876E4-EBE6-4BCD-BC08-6333D6C44C5C}"/>
              </a:ext>
            </a:extLst>
          </p:cNvPr>
          <p:cNvSpPr txBox="1">
            <a:spLocks/>
          </p:cNvSpPr>
          <p:nvPr/>
        </p:nvSpPr>
        <p:spPr>
          <a:xfrm>
            <a:off x="206198" y="1063865"/>
            <a:ext cx="10515600" cy="132556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AU"/>
              <a:t>Critical factors for success </a:t>
            </a:r>
            <a:endParaRPr lang="en-AU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xmlns="" id="{C5485558-A24D-4100-AEEF-62DA896E0807}"/>
              </a:ext>
            </a:extLst>
          </p:cNvPr>
          <p:cNvSpPr txBox="1">
            <a:spLocks/>
          </p:cNvSpPr>
          <p:nvPr/>
        </p:nvSpPr>
        <p:spPr bwMode="auto">
          <a:xfrm>
            <a:off x="-147147" y="2061750"/>
            <a:ext cx="10265932" cy="360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r>
              <a:rPr lang="en-AU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More than one strategy</a:t>
            </a:r>
          </a:p>
          <a:p>
            <a:pPr marL="800100" lvl="1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r>
              <a:rPr lang="en-AU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 not over rely on one person or pathway</a:t>
            </a:r>
          </a:p>
          <a:p>
            <a:pPr marL="800100" lvl="1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r>
              <a:rPr lang="en-AU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Consumers are more valuable to influence opinion than professionals in certain instances only</a:t>
            </a:r>
          </a:p>
          <a:p>
            <a:pPr marL="800100" lvl="1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r>
              <a:rPr lang="en-AU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Good for awareness</a:t>
            </a:r>
          </a:p>
          <a:p>
            <a:pPr marL="800100" lvl="1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r>
              <a:rPr lang="en-AU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Less so for action</a:t>
            </a:r>
          </a:p>
        </p:txBody>
      </p:sp>
    </p:spTree>
    <p:extLst>
      <p:ext uri="{BB962C8B-B14F-4D97-AF65-F5344CB8AC3E}">
        <p14:creationId xmlns:p14="http://schemas.microsoft.com/office/powerpoint/2010/main" val="2275370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602998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</a:t>
            </a:r>
            <a:r>
              <a:rPr lang="en-AU" sz="3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equally</a:t>
            </a:r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well.org.au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98" y="211496"/>
            <a:ext cx="3636421" cy="72618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CAE60952-CF4E-4C1C-9472-1D2675C8FDAA}"/>
              </a:ext>
            </a:extLst>
          </p:cNvPr>
          <p:cNvSpPr txBox="1">
            <a:spLocks/>
          </p:cNvSpPr>
          <p:nvPr/>
        </p:nvSpPr>
        <p:spPr>
          <a:xfrm>
            <a:off x="247398" y="1253646"/>
            <a:ext cx="10515600" cy="132556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AU" i="1" dirty="0"/>
              <a:t>“best return on investment” </a:t>
            </a:r>
            <a:endParaRPr lang="en-AU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54B0DD5B-56B9-4AA9-83D4-572ABD60F1CD}"/>
              </a:ext>
            </a:extLst>
          </p:cNvPr>
          <p:cNvSpPr txBox="1">
            <a:spLocks/>
          </p:cNvSpPr>
          <p:nvPr/>
        </p:nvSpPr>
        <p:spPr>
          <a:xfrm>
            <a:off x="247398" y="1906006"/>
            <a:ext cx="10515600" cy="435133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400" dirty="0"/>
              <a:t>This is a call to arms</a:t>
            </a:r>
          </a:p>
          <a:p>
            <a:r>
              <a:rPr lang="en-AU" sz="2400" i="1" dirty="0"/>
              <a:t>develop focus areas for reform such as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AU" sz="2400" i="1" dirty="0"/>
              <a:t>education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AU" sz="2400" i="1" dirty="0"/>
              <a:t>consumer empowerment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AU" sz="2400" i="1" dirty="0"/>
              <a:t>health service standards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AU" sz="2400" i="1" dirty="0"/>
              <a:t>service development </a:t>
            </a:r>
          </a:p>
          <a:p>
            <a:r>
              <a:rPr lang="en-AU" sz="2400" i="1" dirty="0"/>
              <a:t>applied to your current role and context</a:t>
            </a:r>
          </a:p>
          <a:p>
            <a:r>
              <a:rPr lang="en-AU" sz="2400" dirty="0"/>
              <a:t>three examples of different types and tips </a:t>
            </a:r>
          </a:p>
        </p:txBody>
      </p:sp>
    </p:spTree>
    <p:extLst>
      <p:ext uri="{BB962C8B-B14F-4D97-AF65-F5344CB8AC3E}">
        <p14:creationId xmlns:p14="http://schemas.microsoft.com/office/powerpoint/2010/main" val="3665996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602998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</a:t>
            </a:r>
            <a:r>
              <a:rPr lang="en-AU" sz="3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equally</a:t>
            </a:r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well.org.au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98" y="211496"/>
            <a:ext cx="3636421" cy="72618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A6DFD228-1F4D-4E87-B352-1A7A6FDA3463}"/>
              </a:ext>
            </a:extLst>
          </p:cNvPr>
          <p:cNvSpPr txBox="1">
            <a:spLocks/>
          </p:cNvSpPr>
          <p:nvPr/>
        </p:nvSpPr>
        <p:spPr>
          <a:xfrm>
            <a:off x="247398" y="1227767"/>
            <a:ext cx="10515600" cy="132556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AU"/>
              <a:t>What drives change?</a:t>
            </a:r>
            <a:endParaRPr lang="en-AU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F16BB632-DE4A-4DD6-A641-0B09ADE63E04}"/>
              </a:ext>
            </a:extLst>
          </p:cNvPr>
          <p:cNvSpPr txBox="1">
            <a:spLocks/>
          </p:cNvSpPr>
          <p:nvPr/>
        </p:nvSpPr>
        <p:spPr>
          <a:xfrm>
            <a:off x="247398" y="2101671"/>
            <a:ext cx="9302044" cy="371253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000" dirty="0"/>
              <a:t>Leadership</a:t>
            </a:r>
          </a:p>
          <a:p>
            <a:r>
              <a:rPr lang="en-AU" sz="2000" dirty="0"/>
              <a:t>Change in human behaviour</a:t>
            </a:r>
          </a:p>
          <a:p>
            <a:r>
              <a:rPr lang="en-AU" sz="2000" dirty="0"/>
              <a:t>Incentive </a:t>
            </a:r>
          </a:p>
          <a:p>
            <a:r>
              <a:rPr lang="en-AU" sz="2000" dirty="0"/>
              <a:t>Money</a:t>
            </a:r>
          </a:p>
          <a:p>
            <a:r>
              <a:rPr lang="en-AU" sz="2000" dirty="0"/>
              <a:t>A good idea</a:t>
            </a:r>
          </a:p>
          <a:p>
            <a:r>
              <a:rPr lang="en-AU" sz="2000" dirty="0"/>
              <a:t>Policy and evidence are necessary but not always the drivers</a:t>
            </a:r>
          </a:p>
          <a:p>
            <a:r>
              <a:rPr lang="en-AU" sz="2000" dirty="0"/>
              <a:t>The “burning platform” may be more about establishing a compelling story than crisis and seeking to sustain not just initiate</a:t>
            </a:r>
          </a:p>
        </p:txBody>
      </p:sp>
    </p:spTree>
    <p:extLst>
      <p:ext uri="{BB962C8B-B14F-4D97-AF65-F5344CB8AC3E}">
        <p14:creationId xmlns:p14="http://schemas.microsoft.com/office/powerpoint/2010/main" val="2674754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602998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</a:t>
            </a:r>
            <a:r>
              <a:rPr lang="en-AU" sz="3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equally</a:t>
            </a:r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well.org.au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98" y="211496"/>
            <a:ext cx="3636421" cy="72618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84E7CB4B-52F5-48B0-A82D-382C27896DE4}"/>
              </a:ext>
            </a:extLst>
          </p:cNvPr>
          <p:cNvSpPr txBox="1">
            <a:spLocks/>
          </p:cNvSpPr>
          <p:nvPr/>
        </p:nvSpPr>
        <p:spPr>
          <a:xfrm>
            <a:off x="247398" y="937680"/>
            <a:ext cx="10515600" cy="132556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AU"/>
              <a:t>Top-Down to lead Bottom-Up</a:t>
            </a:r>
            <a:endParaRPr lang="en-AU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82DE61EC-F761-4290-9AE0-669A0C692AB5}"/>
              </a:ext>
            </a:extLst>
          </p:cNvPr>
          <p:cNvSpPr txBox="1">
            <a:spLocks/>
          </p:cNvSpPr>
          <p:nvPr/>
        </p:nvSpPr>
        <p:spPr>
          <a:xfrm>
            <a:off x="247399" y="1618594"/>
            <a:ext cx="9310670" cy="43336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/>
              <a:t>National project on </a:t>
            </a:r>
            <a:r>
              <a:rPr lang="en-AU" i="1" dirty="0"/>
              <a:t>Reduction and where possible elimination of seclusion and restraint </a:t>
            </a:r>
            <a:r>
              <a:rPr lang="en-AU" dirty="0"/>
              <a:t>to </a:t>
            </a:r>
            <a:r>
              <a:rPr lang="en-AU" b="1" dirty="0"/>
              <a:t>The Elimination of Restrictive Practices</a:t>
            </a:r>
            <a:r>
              <a:rPr lang="en-AU" dirty="0"/>
              <a:t> </a:t>
            </a:r>
          </a:p>
          <a:p>
            <a:endParaRPr lang="en-AU" sz="1000" dirty="0"/>
          </a:p>
          <a:p>
            <a:r>
              <a:rPr lang="en-AU" dirty="0"/>
              <a:t>Show graph </a:t>
            </a:r>
          </a:p>
          <a:p>
            <a:endParaRPr lang="en-AU" sz="1000" dirty="0"/>
          </a:p>
          <a:p>
            <a:r>
              <a:rPr lang="en-AU" dirty="0"/>
              <a:t>Success – necessary, combined leadership, common goal, publication of data common definitions , stated strategy 10 year process of attitude and behaviour change tangible feedback mechanism, overcame fear and stigma to shine a light on something, the target behaviour was not the stated goal (reduction in seclusion) but processes much further up the line (welcoming and recovery)</a:t>
            </a:r>
          </a:p>
          <a:p>
            <a:endParaRPr lang="en-AU" sz="1000" dirty="0"/>
          </a:p>
          <a:p>
            <a:r>
              <a:rPr lang="en-AU" dirty="0"/>
              <a:t>Problems – variation in response and uptake, arguments why we can’t change </a:t>
            </a:r>
          </a:p>
        </p:txBody>
      </p:sp>
    </p:spTree>
    <p:extLst>
      <p:ext uri="{BB962C8B-B14F-4D97-AF65-F5344CB8AC3E}">
        <p14:creationId xmlns:p14="http://schemas.microsoft.com/office/powerpoint/2010/main" val="1335839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602998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</a:t>
            </a:r>
            <a:r>
              <a:rPr lang="en-AU" sz="3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equally</a:t>
            </a:r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well.org.au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98" y="211496"/>
            <a:ext cx="3636421" cy="72618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B4E46123-39E7-4025-861D-6276E2CF4F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5437" y="1039914"/>
            <a:ext cx="7090812" cy="488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83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602998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</a:t>
            </a:r>
            <a:r>
              <a:rPr lang="en-AU" sz="3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equally</a:t>
            </a:r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well.org.au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98" y="211496"/>
            <a:ext cx="3636421" cy="72618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C05A1E79-03A8-4C6A-B594-92F69CA639F4}"/>
              </a:ext>
            </a:extLst>
          </p:cNvPr>
          <p:cNvSpPr txBox="1">
            <a:spLocks/>
          </p:cNvSpPr>
          <p:nvPr/>
        </p:nvSpPr>
        <p:spPr>
          <a:xfrm>
            <a:off x="247398" y="937680"/>
            <a:ext cx="10515600" cy="132556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AU"/>
              <a:t>Bottom-Up to show Top-Down something new</a:t>
            </a:r>
            <a:endParaRPr lang="en-AU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58D46583-5011-4A3F-BB2A-B60AB52EF5FB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8072887" cy="403171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dirty="0"/>
              <a:t>Indigenous smoking</a:t>
            </a:r>
          </a:p>
          <a:p>
            <a:endParaRPr lang="en-AU" dirty="0"/>
          </a:p>
          <a:p>
            <a:r>
              <a:rPr lang="en-AU" dirty="0"/>
              <a:t>Indigenous Queenslander adults were </a:t>
            </a:r>
            <a:r>
              <a:rPr lang="en-AU" b="1" dirty="0"/>
              <a:t>2.5 times</a:t>
            </a:r>
            <a:r>
              <a:rPr lang="en-AU" dirty="0"/>
              <a:t> </a:t>
            </a:r>
            <a:r>
              <a:rPr lang="en-AU" b="1" dirty="0"/>
              <a:t>more likely to</a:t>
            </a:r>
            <a:r>
              <a:rPr lang="en-AU" dirty="0"/>
              <a:t> </a:t>
            </a:r>
            <a:r>
              <a:rPr lang="en-AU" b="1" dirty="0"/>
              <a:t>smoke daily </a:t>
            </a:r>
            <a:r>
              <a:rPr lang="en-AU" dirty="0"/>
              <a:t>than non-Indigenous adults.</a:t>
            </a:r>
          </a:p>
          <a:p>
            <a:r>
              <a:rPr lang="en-AU" dirty="0"/>
              <a:t>75% of indigenous consumers smoke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41738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602998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</a:t>
            </a:r>
            <a:r>
              <a:rPr lang="en-AU" sz="3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equally</a:t>
            </a:r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well.org.au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98" y="211496"/>
            <a:ext cx="3636421" cy="72618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4159FD97-08FE-41D5-A660-83C3A8CBFFB5}"/>
              </a:ext>
            </a:extLst>
          </p:cNvPr>
          <p:cNvSpPr txBox="1">
            <a:spLocks/>
          </p:cNvSpPr>
          <p:nvPr/>
        </p:nvSpPr>
        <p:spPr>
          <a:xfrm>
            <a:off x="247398" y="937680"/>
            <a:ext cx="9241659" cy="132556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AU" dirty="0"/>
              <a:t>Bottom-Up recognised by Top-Down as mutual benefit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C2B13F41-F2E2-4CB0-9902-B87874C7C9B8}"/>
              </a:ext>
            </a:extLst>
          </p:cNvPr>
          <p:cNvSpPr txBox="1">
            <a:spLocks/>
          </p:cNvSpPr>
          <p:nvPr/>
        </p:nvSpPr>
        <p:spPr>
          <a:xfrm>
            <a:off x="247398" y="2263243"/>
            <a:ext cx="8331679" cy="360901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b="1" dirty="0"/>
              <a:t>Queensland Clinical Collaborative </a:t>
            </a:r>
            <a:r>
              <a:rPr lang="en-AU" dirty="0"/>
              <a:t>and </a:t>
            </a:r>
            <a:r>
              <a:rPr lang="en-AU" b="1" dirty="0"/>
              <a:t>QUIP payments </a:t>
            </a:r>
            <a:r>
              <a:rPr lang="en-AU" dirty="0"/>
              <a:t>to increase awareness of smoking and place people on pathways to quitting in a clinical setting</a:t>
            </a:r>
          </a:p>
          <a:p>
            <a:r>
              <a:rPr lang="en-AU" dirty="0"/>
              <a:t>Success: came from problem identified by people on the floor, offered a tangible incentive to overcome ambivalence and allowed pride in changing behaviour while tackling the fear (what if he gets violent), makes both people effective, fit with a policy opportunity</a:t>
            </a:r>
          </a:p>
          <a:p>
            <a:r>
              <a:rPr lang="en-AU" dirty="0"/>
              <a:t>Problems when leadership is lacking, continuation of effort, cost afterwards not always covered, what about everything else?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09831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602998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</a:t>
            </a:r>
            <a:r>
              <a:rPr lang="en-AU" sz="3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equally</a:t>
            </a:r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well.org.au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98" y="211496"/>
            <a:ext cx="3636421" cy="726184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EF1F7FC6-9847-4CD4-9A23-37AA94BC1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398" y="1104181"/>
            <a:ext cx="4634931" cy="81121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AU" altLang="en-US" sz="3200">
                <a:latin typeface="Arial" panose="020B0604020202020204" pitchFamily="34" charset="0"/>
              </a:rPr>
              <a:t>The role of Public Policy</a:t>
            </a:r>
            <a:endParaRPr lang="en-AU" altLang="en-US" sz="3200" dirty="0"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DAD17FC7-6DA4-480C-BC21-495F493D57E6}"/>
              </a:ext>
            </a:extLst>
          </p:cNvPr>
          <p:cNvSpPr txBox="1">
            <a:spLocks noChangeArrowheads="1"/>
          </p:cNvSpPr>
          <p:nvPr/>
        </p:nvSpPr>
        <p:spPr>
          <a:xfrm>
            <a:off x="223451" y="1915394"/>
            <a:ext cx="9024066" cy="411459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altLang="en-US" sz="2400" b="1" dirty="0"/>
              <a:t>Public policy</a:t>
            </a:r>
            <a:r>
              <a:rPr lang="en-AU" altLang="en-US" sz="2400" dirty="0"/>
              <a:t> refers to the principles that underpin courses of action, regulatory measures, laws, and funding  priorities promulgated by a governmental entity i.e. administrative and executive branches</a:t>
            </a:r>
          </a:p>
          <a:p>
            <a:endParaRPr lang="en-AU" altLang="en-US" sz="2400" dirty="0"/>
          </a:p>
          <a:p>
            <a:r>
              <a:rPr lang="en-AU" altLang="en-US" sz="2400" dirty="0"/>
              <a:t>The main aim of </a:t>
            </a:r>
            <a:r>
              <a:rPr lang="en-AU" altLang="en-US" sz="2400" b="1" dirty="0"/>
              <a:t>health public policy</a:t>
            </a:r>
            <a:r>
              <a:rPr lang="en-AU" altLang="en-US" sz="2400" dirty="0"/>
              <a:t> is to create a supportive environment to enable people to lead healthy lives and is characterized by an explicit concern for health and equity </a:t>
            </a:r>
          </a:p>
        </p:txBody>
      </p:sp>
    </p:spTree>
    <p:extLst>
      <p:ext uri="{BB962C8B-B14F-4D97-AF65-F5344CB8AC3E}">
        <p14:creationId xmlns:p14="http://schemas.microsoft.com/office/powerpoint/2010/main" val="961488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6211141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</a:t>
            </a:r>
            <a:r>
              <a:rPr lang="en-AU" sz="3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equally</a:t>
            </a:r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well.org.au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98" y="211496"/>
            <a:ext cx="3636421" cy="72618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9D81C9D3-3910-4C22-BBB6-FC176BDDBDAF}"/>
              </a:ext>
            </a:extLst>
          </p:cNvPr>
          <p:cNvSpPr txBox="1">
            <a:spLocks noChangeArrowheads="1"/>
          </p:cNvSpPr>
          <p:nvPr/>
        </p:nvSpPr>
        <p:spPr>
          <a:xfrm>
            <a:off x="247398" y="1055238"/>
            <a:ext cx="10515600" cy="132556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AU" altLang="en-US"/>
              <a:t>Who actually drives the reform agenda?</a:t>
            </a:r>
            <a:endParaRPr lang="en-AU" alt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xmlns="" id="{DCDB729E-5271-49B4-8EAE-9CB56471C956}"/>
              </a:ext>
            </a:extLst>
          </p:cNvPr>
          <p:cNvSpPr txBox="1">
            <a:spLocks/>
          </p:cNvSpPr>
          <p:nvPr/>
        </p:nvSpPr>
        <p:spPr>
          <a:xfrm>
            <a:off x="247398" y="1799746"/>
            <a:ext cx="9819628" cy="4351338"/>
          </a:xfrm>
          <a:prstGeom prst="rect">
            <a:avLst/>
          </a:prstGeom>
        </p:spPr>
        <p:txBody>
          <a:bodyPr rtlCol="0"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You do more than you think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Some common beliefs</a:t>
            </a:r>
          </a:p>
          <a:p>
            <a:pPr marL="800100" lvl="1" indent="-342900">
              <a:defRPr/>
            </a:pPr>
            <a:r>
              <a:rPr lang="en-US" dirty="0"/>
              <a:t>Clinicians have little say</a:t>
            </a:r>
          </a:p>
          <a:p>
            <a:pPr marL="800100" lvl="1" indent="-342900">
              <a:defRPr/>
            </a:pPr>
            <a:r>
              <a:rPr lang="en-US" dirty="0"/>
              <a:t>Non clinicians aren’t genuine</a:t>
            </a:r>
          </a:p>
          <a:p>
            <a:pPr marL="800100" lvl="1" indent="-342900">
              <a:defRPr/>
            </a:pPr>
            <a:r>
              <a:rPr lang="en-US" dirty="0"/>
              <a:t>Letters to the </a:t>
            </a:r>
            <a:r>
              <a:rPr lang="en-US"/>
              <a:t>minister have </a:t>
            </a:r>
            <a:r>
              <a:rPr lang="en-US" dirty="0"/>
              <a:t>weight</a:t>
            </a:r>
          </a:p>
          <a:p>
            <a:pPr marL="800100" lvl="1" indent="-342900">
              <a:defRPr/>
            </a:pPr>
            <a:r>
              <a:rPr lang="en-US" dirty="0"/>
              <a:t>Every decision is  logical</a:t>
            </a:r>
          </a:p>
          <a:p>
            <a:pPr marL="800100" lvl="1" indent="-342900">
              <a:defRPr/>
            </a:pPr>
            <a:r>
              <a:rPr lang="en-US" dirty="0"/>
              <a:t>Unsolicited proposals fail, personal representation is impossible</a:t>
            </a:r>
          </a:p>
          <a:p>
            <a:pPr marL="800100" lvl="1" indent="-342900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Most decisions are made in a logical policy flow usually in response to evidence or pressure (scandal, media, political pressure e.g. elections)</a:t>
            </a:r>
          </a:p>
          <a:p>
            <a:pPr>
              <a:buFont typeface="Wingdings 3" charset="2"/>
              <a:buNone/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129852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1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54A838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HS template.potx [Read-Only]" id="{82089973-419E-49E7-8AF7-78F42253719E}" vid="{B3D6D744-A3DD-4267-9750-CC4694376B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TheMHS template</Template>
  <TotalTime>71</TotalTime>
  <Words>634</Words>
  <Application>Microsoft Office PowerPoint</Application>
  <PresentationFormat>Widescreen</PresentationFormat>
  <Paragraphs>101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Trebuchet MS</vt:lpstr>
      <vt:lpstr>Wingdings</vt:lpstr>
      <vt:lpstr>Wingdings 3</vt:lpstr>
      <vt:lpstr>Facet</vt:lpstr>
      <vt:lpstr>Where best to invest to enable meaningful reform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Charles Sturt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“Presentation Name”</dc:title>
  <dc:creator>John Allan</dc:creator>
  <cp:lastModifiedBy>Shallvey, Lindy</cp:lastModifiedBy>
  <cp:revision>6</cp:revision>
  <cp:lastPrinted>2019-03-25T06:00:40Z</cp:lastPrinted>
  <dcterms:created xsi:type="dcterms:W3CDTF">2019-03-24T04:07:59Z</dcterms:created>
  <dcterms:modified xsi:type="dcterms:W3CDTF">2019-05-29T02:06:49Z</dcterms:modified>
</cp:coreProperties>
</file>