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08" r:id="rId3"/>
    <p:sldId id="282" r:id="rId4"/>
    <p:sldId id="359" r:id="rId5"/>
    <p:sldId id="360" r:id="rId6"/>
    <p:sldId id="313" r:id="rId7"/>
    <p:sldId id="314" r:id="rId8"/>
    <p:sldId id="309" r:id="rId9"/>
    <p:sldId id="310" r:id="rId10"/>
    <p:sldId id="311" r:id="rId11"/>
    <p:sldId id="354" r:id="rId12"/>
    <p:sldId id="316" r:id="rId13"/>
    <p:sldId id="285" r:id="rId14"/>
    <p:sldId id="321" r:id="rId15"/>
    <p:sldId id="320" r:id="rId16"/>
    <p:sldId id="361" r:id="rId17"/>
    <p:sldId id="369" r:id="rId18"/>
    <p:sldId id="259" r:id="rId19"/>
    <p:sldId id="280" r:id="rId20"/>
    <p:sldId id="338" r:id="rId21"/>
    <p:sldId id="339" r:id="rId22"/>
    <p:sldId id="340" r:id="rId23"/>
    <p:sldId id="363" r:id="rId24"/>
    <p:sldId id="368" r:id="rId25"/>
    <p:sldId id="275" r:id="rId26"/>
    <p:sldId id="341" r:id="rId27"/>
    <p:sldId id="342" r:id="rId28"/>
    <p:sldId id="343" r:id="rId29"/>
    <p:sldId id="364" r:id="rId30"/>
    <p:sldId id="365" r:id="rId31"/>
    <p:sldId id="346" r:id="rId32"/>
    <p:sldId id="344" r:id="rId33"/>
    <p:sldId id="352" r:id="rId34"/>
    <p:sldId id="353" r:id="rId35"/>
  </p:sldIdLst>
  <p:sldSz cx="12190413" cy="6859588"/>
  <p:notesSz cx="6797675" cy="9926638"/>
  <p:defaultTextStyle>
    <a:defPPr>
      <a:defRPr lang="en-US"/>
    </a:defPPr>
    <a:lvl1pPr marL="0" algn="l" defTabSz="544251" rtl="0" eaLnBrk="1" latinLnBrk="0" hangingPunct="1">
      <a:defRPr sz="2100" kern="1200">
        <a:solidFill>
          <a:schemeClr val="tx1"/>
        </a:solidFill>
        <a:latin typeface="+mn-lt"/>
        <a:ea typeface="+mn-ea"/>
        <a:cs typeface="+mn-cs"/>
      </a:defRPr>
    </a:lvl1pPr>
    <a:lvl2pPr marL="544251" algn="l" defTabSz="544251" rtl="0" eaLnBrk="1" latinLnBrk="0" hangingPunct="1">
      <a:defRPr sz="2100" kern="1200">
        <a:solidFill>
          <a:schemeClr val="tx1"/>
        </a:solidFill>
        <a:latin typeface="+mn-lt"/>
        <a:ea typeface="+mn-ea"/>
        <a:cs typeface="+mn-cs"/>
      </a:defRPr>
    </a:lvl2pPr>
    <a:lvl3pPr marL="1088502" algn="l" defTabSz="544251" rtl="0" eaLnBrk="1" latinLnBrk="0" hangingPunct="1">
      <a:defRPr sz="2100" kern="1200">
        <a:solidFill>
          <a:schemeClr val="tx1"/>
        </a:solidFill>
        <a:latin typeface="+mn-lt"/>
        <a:ea typeface="+mn-ea"/>
        <a:cs typeface="+mn-cs"/>
      </a:defRPr>
    </a:lvl3pPr>
    <a:lvl4pPr marL="1632753" algn="l" defTabSz="544251" rtl="0" eaLnBrk="1" latinLnBrk="0" hangingPunct="1">
      <a:defRPr sz="2100" kern="1200">
        <a:solidFill>
          <a:schemeClr val="tx1"/>
        </a:solidFill>
        <a:latin typeface="+mn-lt"/>
        <a:ea typeface="+mn-ea"/>
        <a:cs typeface="+mn-cs"/>
      </a:defRPr>
    </a:lvl4pPr>
    <a:lvl5pPr marL="2177004" algn="l" defTabSz="544251" rtl="0" eaLnBrk="1" latinLnBrk="0" hangingPunct="1">
      <a:defRPr sz="2100" kern="1200">
        <a:solidFill>
          <a:schemeClr val="tx1"/>
        </a:solidFill>
        <a:latin typeface="+mn-lt"/>
        <a:ea typeface="+mn-ea"/>
        <a:cs typeface="+mn-cs"/>
      </a:defRPr>
    </a:lvl5pPr>
    <a:lvl6pPr marL="2721254" algn="l" defTabSz="544251" rtl="0" eaLnBrk="1" latinLnBrk="0" hangingPunct="1">
      <a:defRPr sz="2100" kern="1200">
        <a:solidFill>
          <a:schemeClr val="tx1"/>
        </a:solidFill>
        <a:latin typeface="+mn-lt"/>
        <a:ea typeface="+mn-ea"/>
        <a:cs typeface="+mn-cs"/>
      </a:defRPr>
    </a:lvl6pPr>
    <a:lvl7pPr marL="3265505" algn="l" defTabSz="544251" rtl="0" eaLnBrk="1" latinLnBrk="0" hangingPunct="1">
      <a:defRPr sz="2100" kern="1200">
        <a:solidFill>
          <a:schemeClr val="tx1"/>
        </a:solidFill>
        <a:latin typeface="+mn-lt"/>
        <a:ea typeface="+mn-ea"/>
        <a:cs typeface="+mn-cs"/>
      </a:defRPr>
    </a:lvl7pPr>
    <a:lvl8pPr marL="3809756" algn="l" defTabSz="544251" rtl="0" eaLnBrk="1" latinLnBrk="0" hangingPunct="1">
      <a:defRPr sz="2100" kern="1200">
        <a:solidFill>
          <a:schemeClr val="tx1"/>
        </a:solidFill>
        <a:latin typeface="+mn-lt"/>
        <a:ea typeface="+mn-ea"/>
        <a:cs typeface="+mn-cs"/>
      </a:defRPr>
    </a:lvl8pPr>
    <a:lvl9pPr marL="4354007" algn="l" defTabSz="544251"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D32ABF-3D51-49D1-9DCF-7DD85FE074BD}">
          <p14:sldIdLst>
            <p14:sldId id="256"/>
            <p14:sldId id="308"/>
            <p14:sldId id="282"/>
            <p14:sldId id="359"/>
            <p14:sldId id="360"/>
            <p14:sldId id="313"/>
            <p14:sldId id="314"/>
            <p14:sldId id="309"/>
            <p14:sldId id="310"/>
            <p14:sldId id="311"/>
            <p14:sldId id="354"/>
            <p14:sldId id="316"/>
            <p14:sldId id="285"/>
            <p14:sldId id="321"/>
            <p14:sldId id="320"/>
            <p14:sldId id="361"/>
            <p14:sldId id="369"/>
            <p14:sldId id="259"/>
            <p14:sldId id="280"/>
            <p14:sldId id="338"/>
            <p14:sldId id="339"/>
            <p14:sldId id="340"/>
            <p14:sldId id="363"/>
            <p14:sldId id="368"/>
            <p14:sldId id="275"/>
            <p14:sldId id="341"/>
            <p14:sldId id="342"/>
            <p14:sldId id="343"/>
            <p14:sldId id="364"/>
            <p14:sldId id="365"/>
            <p14:sldId id="346"/>
            <p14:sldId id="344"/>
            <p14:sldId id="352"/>
            <p14:sldId id="353"/>
          </p14:sldIdLst>
        </p14:section>
      </p14:sectionLst>
    </p:ext>
    <p:ext uri="{EFAFB233-063F-42B5-8137-9DF3F51BA10A}">
      <p15:sldGuideLst xmlns:p15="http://schemas.microsoft.com/office/powerpoint/2012/main" xmlns="">
        <p15:guide id="1" orient="horz" pos="913" userDrawn="1">
          <p15:clr>
            <a:srgbClr val="A4A3A4"/>
          </p15:clr>
        </p15:guide>
        <p15:guide id="2" pos="619" userDrawn="1">
          <p15:clr>
            <a:srgbClr val="A4A3A4"/>
          </p15:clr>
        </p15:guide>
        <p15:guide id="3" pos="7060" userDrawn="1">
          <p15:clr>
            <a:srgbClr val="A4A3A4"/>
          </p15:clr>
        </p15:guide>
        <p15:guide id="4" orient="horz" pos="4224" userDrawn="1">
          <p15:clr>
            <a:srgbClr val="A4A3A4"/>
          </p15:clr>
        </p15:guide>
        <p15:guide id="5" orient="horz" pos="1027" userDrawn="1">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BAEDFF"/>
    <a:srgbClr val="00B3E2"/>
    <a:srgbClr val="35BFE7"/>
    <a:srgbClr val="0079A3"/>
    <a:srgbClr val="81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5332" autoAdjust="0"/>
  </p:normalViewPr>
  <p:slideViewPr>
    <p:cSldViewPr snapToGrid="0" snapToObjects="1">
      <p:cViewPr varScale="1">
        <p:scale>
          <a:sx n="103" d="100"/>
          <a:sy n="103" d="100"/>
        </p:scale>
        <p:origin x="-108" y="-306"/>
      </p:cViewPr>
      <p:guideLst>
        <p:guide orient="horz" pos="913"/>
        <p:guide orient="horz" pos="4224"/>
        <p:guide orient="horz" pos="1027"/>
        <p:guide pos="619"/>
        <p:guide pos="7060"/>
      </p:guideLst>
    </p:cSldViewPr>
  </p:slideViewPr>
  <p:outlineViewPr>
    <p:cViewPr>
      <p:scale>
        <a:sx n="33" d="100"/>
        <a:sy n="33" d="100"/>
      </p:scale>
      <p:origin x="48" y="6960"/>
    </p:cViewPr>
  </p:outlineViewPr>
  <p:notesTextViewPr>
    <p:cViewPr>
      <p:scale>
        <a:sx n="100" d="100"/>
        <a:sy n="100" d="100"/>
      </p:scale>
      <p:origin x="0" y="0"/>
    </p:cViewPr>
  </p:notesTextViewPr>
  <p:notesViewPr>
    <p:cSldViewPr snapToGrid="0" snapToObjects="1">
      <p:cViewPr varScale="1">
        <p:scale>
          <a:sx n="61" d="100"/>
          <a:sy n="61" d="100"/>
        </p:scale>
        <p:origin x="3254" y="67"/>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F4DE9D-A557-FB4E-AACE-C707F4A4A067}" type="datetimeFigureOut">
              <a:rPr lang="en-US" smtClean="0"/>
              <a:pPr/>
              <a:t>4/18/2019</a:t>
            </a:fld>
            <a:endParaRPr lang="en-US"/>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CEA4601-368A-1440-A826-4147C7EF7E9B}" type="slidenum">
              <a:rPr lang="en-US" smtClean="0"/>
              <a:pPr/>
              <a:t>‹#›</a:t>
            </a:fld>
            <a:endParaRPr lang="en-US"/>
          </a:p>
        </p:txBody>
      </p:sp>
    </p:spTree>
    <p:extLst>
      <p:ext uri="{BB962C8B-B14F-4D97-AF65-F5344CB8AC3E}">
        <p14:creationId xmlns:p14="http://schemas.microsoft.com/office/powerpoint/2010/main" val="589848504"/>
      </p:ext>
    </p:extLst>
  </p:cSld>
  <p:clrMap bg1="lt1" tx1="dk1" bg2="lt2" tx2="dk2" accent1="accent1" accent2="accent2" accent3="accent3" accent4="accent4" accent5="accent5" accent6="accent6" hlink="hlink" folHlink="folHlink"/>
  <p:notesStyle>
    <a:lvl1pPr marL="0" algn="l" defTabSz="544251" rtl="0" eaLnBrk="1" latinLnBrk="0" hangingPunct="1">
      <a:defRPr sz="1400" kern="1200">
        <a:solidFill>
          <a:schemeClr val="tx1"/>
        </a:solidFill>
        <a:latin typeface="+mn-lt"/>
        <a:ea typeface="+mn-ea"/>
        <a:cs typeface="+mn-cs"/>
      </a:defRPr>
    </a:lvl1pPr>
    <a:lvl2pPr marL="544251" algn="l" defTabSz="544251" rtl="0" eaLnBrk="1" latinLnBrk="0" hangingPunct="1">
      <a:defRPr sz="1400" kern="1200">
        <a:solidFill>
          <a:schemeClr val="tx1"/>
        </a:solidFill>
        <a:latin typeface="+mn-lt"/>
        <a:ea typeface="+mn-ea"/>
        <a:cs typeface="+mn-cs"/>
      </a:defRPr>
    </a:lvl2pPr>
    <a:lvl3pPr marL="1088502" algn="l" defTabSz="544251" rtl="0" eaLnBrk="1" latinLnBrk="0" hangingPunct="1">
      <a:defRPr sz="1400" kern="1200">
        <a:solidFill>
          <a:schemeClr val="tx1"/>
        </a:solidFill>
        <a:latin typeface="+mn-lt"/>
        <a:ea typeface="+mn-ea"/>
        <a:cs typeface="+mn-cs"/>
      </a:defRPr>
    </a:lvl3pPr>
    <a:lvl4pPr marL="1632753" algn="l" defTabSz="544251" rtl="0" eaLnBrk="1" latinLnBrk="0" hangingPunct="1">
      <a:defRPr sz="1400" kern="1200">
        <a:solidFill>
          <a:schemeClr val="tx1"/>
        </a:solidFill>
        <a:latin typeface="+mn-lt"/>
        <a:ea typeface="+mn-ea"/>
        <a:cs typeface="+mn-cs"/>
      </a:defRPr>
    </a:lvl4pPr>
    <a:lvl5pPr marL="2177004" algn="l" defTabSz="544251" rtl="0" eaLnBrk="1" latinLnBrk="0" hangingPunct="1">
      <a:defRPr sz="1400" kern="1200">
        <a:solidFill>
          <a:schemeClr val="tx1"/>
        </a:solidFill>
        <a:latin typeface="+mn-lt"/>
        <a:ea typeface="+mn-ea"/>
        <a:cs typeface="+mn-cs"/>
      </a:defRPr>
    </a:lvl5pPr>
    <a:lvl6pPr marL="2721254" algn="l" defTabSz="544251" rtl="0" eaLnBrk="1" latinLnBrk="0" hangingPunct="1">
      <a:defRPr sz="1400" kern="1200">
        <a:solidFill>
          <a:schemeClr val="tx1"/>
        </a:solidFill>
        <a:latin typeface="+mn-lt"/>
        <a:ea typeface="+mn-ea"/>
        <a:cs typeface="+mn-cs"/>
      </a:defRPr>
    </a:lvl6pPr>
    <a:lvl7pPr marL="3265505" algn="l" defTabSz="544251" rtl="0" eaLnBrk="1" latinLnBrk="0" hangingPunct="1">
      <a:defRPr sz="1400" kern="1200">
        <a:solidFill>
          <a:schemeClr val="tx1"/>
        </a:solidFill>
        <a:latin typeface="+mn-lt"/>
        <a:ea typeface="+mn-ea"/>
        <a:cs typeface="+mn-cs"/>
      </a:defRPr>
    </a:lvl7pPr>
    <a:lvl8pPr marL="3809756" algn="l" defTabSz="544251" rtl="0" eaLnBrk="1" latinLnBrk="0" hangingPunct="1">
      <a:defRPr sz="1400" kern="1200">
        <a:solidFill>
          <a:schemeClr val="tx1"/>
        </a:solidFill>
        <a:latin typeface="+mn-lt"/>
        <a:ea typeface="+mn-ea"/>
        <a:cs typeface="+mn-cs"/>
      </a:defRPr>
    </a:lvl8pPr>
    <a:lvl9pPr marL="4354007" algn="l" defTabSz="54425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normAutofit/>
          </a:bodyPr>
          <a:lstStyle/>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pPr/>
              <a:t>1</a:t>
            </a:fld>
            <a:endParaRPr lang="en-US"/>
          </a:p>
        </p:txBody>
      </p:sp>
    </p:spTree>
    <p:extLst>
      <p:ext uri="{BB962C8B-B14F-4D97-AF65-F5344CB8AC3E}">
        <p14:creationId xmlns:p14="http://schemas.microsoft.com/office/powerpoint/2010/main" val="383520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Develop a Certification Framework that establishes:</a:t>
            </a:r>
          </a:p>
          <a:p>
            <a:pPr>
              <a:buFont typeface="Courier New" panose="02070309020205020404" pitchFamily="49" charset="0"/>
              <a:buChar char="o"/>
            </a:pPr>
            <a:r>
              <a:rPr lang="en-AU" dirty="0"/>
              <a:t>Aim and principles</a:t>
            </a:r>
          </a:p>
          <a:p>
            <a:pPr>
              <a:buFont typeface="Courier New" panose="02070309020205020404" pitchFamily="49" charset="0"/>
              <a:buChar char="o"/>
            </a:pPr>
            <a:r>
              <a:rPr lang="en-AU" dirty="0"/>
              <a:t>What is certification and what does it mean, including the level of warranty implied by holding certification status</a:t>
            </a:r>
          </a:p>
          <a:p>
            <a:pPr>
              <a:buFont typeface="Courier New" panose="02070309020205020404" pitchFamily="49" charset="0"/>
              <a:buChar char="o"/>
            </a:pPr>
            <a:r>
              <a:rPr lang="en-AU" dirty="0"/>
              <a:t>What is required for a DMHS to be certified e.g. in addition to demonstrating that they meet the standards, evidencing a commitment to ethical and safe practice and maintaining quality improvement processes for the duration of a certification period</a:t>
            </a:r>
          </a:p>
          <a:p>
            <a:pPr>
              <a:buFont typeface="Courier New" panose="02070309020205020404" pitchFamily="49" charset="0"/>
              <a:buChar char="o"/>
            </a:pPr>
            <a:r>
              <a:rPr lang="en-AU" dirty="0"/>
              <a:t>The process by which DMHS will be assessed as to whether they conform with the National DMHS Standards</a:t>
            </a:r>
          </a:p>
          <a:p>
            <a:pPr>
              <a:buFont typeface="Courier New" panose="02070309020205020404" pitchFamily="49" charset="0"/>
              <a:buChar char="o"/>
            </a:pPr>
            <a:r>
              <a:rPr lang="en-AU" dirty="0"/>
              <a:t>The duration of certification and clear rules in relation to the applicability of certification status to updates and iterations of DMHS</a:t>
            </a:r>
          </a:p>
          <a:p>
            <a:pPr>
              <a:buFont typeface="Courier New" panose="02070309020205020404" pitchFamily="49" charset="0"/>
              <a:buChar char="o"/>
            </a:pPr>
            <a:r>
              <a:rPr lang="en-AU" dirty="0"/>
              <a:t>Rules and procedures in relation to the administration of the Certification Framework (including the scope of the Certification Framework and the jurisdiction of any entities authorised within the CF, as well as complaints handling and appeals mechanisms)</a:t>
            </a:r>
          </a:p>
          <a:p>
            <a:pPr>
              <a:buFont typeface="Courier New" panose="02070309020205020404" pitchFamily="49" charset="0"/>
              <a:buChar char="o"/>
            </a:pPr>
            <a:r>
              <a:rPr lang="en-AU" dirty="0"/>
              <a:t>Fees and charges for certification</a:t>
            </a:r>
          </a:p>
          <a:p>
            <a:pPr>
              <a:buFont typeface="Courier New" panose="02070309020205020404" pitchFamily="49" charset="0"/>
              <a:buChar char="o"/>
            </a:pPr>
            <a:r>
              <a:rPr lang="en-AU" dirty="0"/>
              <a:t>Rules and procedures in relation to governance of the National DMHS Standards and the Certification Framework</a:t>
            </a:r>
          </a:p>
        </p:txBody>
      </p:sp>
      <p:sp>
        <p:nvSpPr>
          <p:cNvPr id="4" name="Slide Number Placeholder 3"/>
          <p:cNvSpPr>
            <a:spLocks noGrp="1"/>
          </p:cNvSpPr>
          <p:nvPr>
            <p:ph type="sldNum" sz="quarter" idx="10"/>
          </p:nvPr>
        </p:nvSpPr>
        <p:spPr/>
        <p:txBody>
          <a:bodyPr/>
          <a:lstStyle/>
          <a:p>
            <a:fld id="{8CEA4601-368A-1440-A826-4147C7EF7E9B}" type="slidenum">
              <a:rPr lang="en-US" smtClean="0"/>
              <a:pPr/>
              <a:t>26</a:t>
            </a:fld>
            <a:endParaRPr lang="en-US"/>
          </a:p>
        </p:txBody>
      </p:sp>
    </p:spTree>
    <p:extLst>
      <p:ext uri="{BB962C8B-B14F-4D97-AF65-F5344CB8AC3E}">
        <p14:creationId xmlns:p14="http://schemas.microsoft.com/office/powerpoint/2010/main" val="97801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Develop a Certification Framework that establishes:</a:t>
            </a:r>
          </a:p>
          <a:p>
            <a:pPr>
              <a:buFont typeface="Courier New" panose="02070309020205020404" pitchFamily="49" charset="0"/>
              <a:buChar char="o"/>
            </a:pPr>
            <a:r>
              <a:rPr lang="en-AU" dirty="0"/>
              <a:t>Aim and principles</a:t>
            </a:r>
          </a:p>
          <a:p>
            <a:pPr>
              <a:buFont typeface="Courier New" panose="02070309020205020404" pitchFamily="49" charset="0"/>
              <a:buChar char="o"/>
            </a:pPr>
            <a:r>
              <a:rPr lang="en-AU" dirty="0"/>
              <a:t>What is certification and what does it mean, including the level of warranty implied by holding certification status</a:t>
            </a:r>
          </a:p>
          <a:p>
            <a:pPr>
              <a:buFont typeface="Courier New" panose="02070309020205020404" pitchFamily="49" charset="0"/>
              <a:buChar char="o"/>
            </a:pPr>
            <a:r>
              <a:rPr lang="en-AU" dirty="0"/>
              <a:t>What is required for a DMHS to be certified e.g. in addition to demonstrating that they meet the standards, evidencing a commitment to ethical and safe practice and maintaining quality improvement processes for the duration of a certification period</a:t>
            </a:r>
          </a:p>
          <a:p>
            <a:pPr>
              <a:buFont typeface="Courier New" panose="02070309020205020404" pitchFamily="49" charset="0"/>
              <a:buChar char="o"/>
            </a:pPr>
            <a:r>
              <a:rPr lang="en-AU" dirty="0"/>
              <a:t>The process by which DMHS will be assessed as to whether they conform with the National DMHS Standards</a:t>
            </a:r>
          </a:p>
          <a:p>
            <a:pPr>
              <a:buFont typeface="Courier New" panose="02070309020205020404" pitchFamily="49" charset="0"/>
              <a:buChar char="o"/>
            </a:pPr>
            <a:r>
              <a:rPr lang="en-AU" dirty="0"/>
              <a:t>The duration of certification and clear rules in relation to the applicability of certification status to updates and iterations of DMHS</a:t>
            </a:r>
          </a:p>
          <a:p>
            <a:pPr>
              <a:buFont typeface="Courier New" panose="02070309020205020404" pitchFamily="49" charset="0"/>
              <a:buChar char="o"/>
            </a:pPr>
            <a:r>
              <a:rPr lang="en-AU" dirty="0"/>
              <a:t>Rules and procedures in relation to the administration of the Certification Framework (including the scope of the Certification Framework and the jurisdiction of any entities authorised within the CF, as well as complaints handling and appeals mechanisms)</a:t>
            </a:r>
          </a:p>
          <a:p>
            <a:pPr>
              <a:buFont typeface="Courier New" panose="02070309020205020404" pitchFamily="49" charset="0"/>
              <a:buChar char="o"/>
            </a:pPr>
            <a:r>
              <a:rPr lang="en-AU" dirty="0"/>
              <a:t>Fees and charges for certification</a:t>
            </a:r>
          </a:p>
          <a:p>
            <a:pPr>
              <a:buFont typeface="Courier New" panose="02070309020205020404" pitchFamily="49" charset="0"/>
              <a:buChar char="o"/>
            </a:pPr>
            <a:r>
              <a:rPr lang="en-AU" dirty="0"/>
              <a:t>Rules and procedures in relation to governance of the National DMHS Standards and the Certification Framework</a:t>
            </a:r>
          </a:p>
        </p:txBody>
      </p:sp>
      <p:sp>
        <p:nvSpPr>
          <p:cNvPr id="4" name="Slide Number Placeholder 3"/>
          <p:cNvSpPr>
            <a:spLocks noGrp="1"/>
          </p:cNvSpPr>
          <p:nvPr>
            <p:ph type="sldNum" sz="quarter" idx="10"/>
          </p:nvPr>
        </p:nvSpPr>
        <p:spPr/>
        <p:txBody>
          <a:bodyPr/>
          <a:lstStyle/>
          <a:p>
            <a:fld id="{8CEA4601-368A-1440-A826-4147C7EF7E9B}" type="slidenum">
              <a:rPr lang="en-US" smtClean="0"/>
              <a:pPr/>
              <a:t>27</a:t>
            </a:fld>
            <a:endParaRPr lang="en-US"/>
          </a:p>
        </p:txBody>
      </p:sp>
    </p:spTree>
    <p:extLst>
      <p:ext uri="{BB962C8B-B14F-4D97-AF65-F5344CB8AC3E}">
        <p14:creationId xmlns:p14="http://schemas.microsoft.com/office/powerpoint/2010/main" val="97801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Develop a Certification Framework that establishes:</a:t>
            </a:r>
          </a:p>
          <a:p>
            <a:pPr>
              <a:buFont typeface="Courier New" panose="02070309020205020404" pitchFamily="49" charset="0"/>
              <a:buChar char="o"/>
            </a:pPr>
            <a:r>
              <a:rPr lang="en-AU" dirty="0"/>
              <a:t>Aim and principles</a:t>
            </a:r>
          </a:p>
          <a:p>
            <a:pPr>
              <a:buFont typeface="Courier New" panose="02070309020205020404" pitchFamily="49" charset="0"/>
              <a:buChar char="o"/>
            </a:pPr>
            <a:r>
              <a:rPr lang="en-AU" dirty="0"/>
              <a:t>What is certification and what does it mean, including the level of warranty implied by holding certification status</a:t>
            </a:r>
          </a:p>
          <a:p>
            <a:pPr>
              <a:buFont typeface="Courier New" panose="02070309020205020404" pitchFamily="49" charset="0"/>
              <a:buChar char="o"/>
            </a:pPr>
            <a:r>
              <a:rPr lang="en-AU" dirty="0"/>
              <a:t>What is required for a DMHS to be certified e.g. in addition to demonstrating that they meet the standards, evidencing a commitment to ethical and safe practice and maintaining quality improvement processes for the duration of a certification period</a:t>
            </a:r>
          </a:p>
          <a:p>
            <a:pPr>
              <a:buFont typeface="Courier New" panose="02070309020205020404" pitchFamily="49" charset="0"/>
              <a:buChar char="o"/>
            </a:pPr>
            <a:r>
              <a:rPr lang="en-AU" dirty="0"/>
              <a:t>The process by which DMHS will be assessed as to whether they conform with the National DMHS Standards</a:t>
            </a:r>
          </a:p>
          <a:p>
            <a:pPr>
              <a:buFont typeface="Courier New" panose="02070309020205020404" pitchFamily="49" charset="0"/>
              <a:buChar char="o"/>
            </a:pPr>
            <a:r>
              <a:rPr lang="en-AU" dirty="0"/>
              <a:t>The duration of certification and clear rules in relation to the applicability of certification status to updates and iterations of DMHS</a:t>
            </a:r>
          </a:p>
          <a:p>
            <a:pPr>
              <a:buFont typeface="Courier New" panose="02070309020205020404" pitchFamily="49" charset="0"/>
              <a:buChar char="o"/>
            </a:pPr>
            <a:r>
              <a:rPr lang="en-AU" dirty="0"/>
              <a:t>Rules and procedures in relation to the administration of the Certification Framework (including the scope of the Certification Framework and the jurisdiction of any entities authorised within the CF, as well as complaints handling and appeals mechanisms)</a:t>
            </a:r>
          </a:p>
          <a:p>
            <a:pPr>
              <a:buFont typeface="Courier New" panose="02070309020205020404" pitchFamily="49" charset="0"/>
              <a:buChar char="o"/>
            </a:pPr>
            <a:r>
              <a:rPr lang="en-AU" dirty="0"/>
              <a:t>Fees and charges for certification</a:t>
            </a:r>
          </a:p>
          <a:p>
            <a:pPr>
              <a:buFont typeface="Courier New" panose="02070309020205020404" pitchFamily="49" charset="0"/>
              <a:buChar char="o"/>
            </a:pPr>
            <a:r>
              <a:rPr lang="en-AU" dirty="0"/>
              <a:t>Rules and procedures in relation to governance of the National DMHS Standards and the Certification Framework</a:t>
            </a:r>
          </a:p>
        </p:txBody>
      </p:sp>
      <p:sp>
        <p:nvSpPr>
          <p:cNvPr id="4" name="Slide Number Placeholder 3"/>
          <p:cNvSpPr>
            <a:spLocks noGrp="1"/>
          </p:cNvSpPr>
          <p:nvPr>
            <p:ph type="sldNum" sz="quarter" idx="10"/>
          </p:nvPr>
        </p:nvSpPr>
        <p:spPr/>
        <p:txBody>
          <a:bodyPr/>
          <a:lstStyle/>
          <a:p>
            <a:fld id="{8CEA4601-368A-1440-A826-4147C7EF7E9B}" type="slidenum">
              <a:rPr lang="en-US" smtClean="0"/>
              <a:pPr/>
              <a:t>28</a:t>
            </a:fld>
            <a:endParaRPr lang="en-US"/>
          </a:p>
        </p:txBody>
      </p:sp>
    </p:spTree>
    <p:extLst>
      <p:ext uri="{BB962C8B-B14F-4D97-AF65-F5344CB8AC3E}">
        <p14:creationId xmlns:p14="http://schemas.microsoft.com/office/powerpoint/2010/main" val="978017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26" y="-39769"/>
            <a:ext cx="12190413" cy="5144691"/>
          </a:xfrm>
          <a:prstGeom prst="rect">
            <a:avLst/>
          </a:prstGeom>
        </p:spPr>
      </p:pic>
      <p:sp>
        <p:nvSpPr>
          <p:cNvPr id="2" name="Title 1"/>
          <p:cNvSpPr>
            <a:spLocks noGrp="1"/>
          </p:cNvSpPr>
          <p:nvPr>
            <p:ph type="ctrTitle"/>
          </p:nvPr>
        </p:nvSpPr>
        <p:spPr>
          <a:xfrm>
            <a:off x="914282" y="765681"/>
            <a:ext cx="5950617" cy="1368414"/>
          </a:xfrm>
        </p:spPr>
        <p:txBody>
          <a:bodyPr>
            <a:normAutofit/>
          </a:bodyPr>
          <a:lstStyle>
            <a:lvl1pPr>
              <a:lnSpc>
                <a:spcPct val="100000"/>
              </a:lnSpc>
              <a:spcAft>
                <a:spcPts val="0"/>
              </a:spcAft>
              <a:defRPr sz="4900">
                <a:solidFill>
                  <a:srgbClr val="0079A3"/>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914282" y="2003579"/>
            <a:ext cx="6739153" cy="1753006"/>
          </a:xfrm>
        </p:spPr>
        <p:txBody>
          <a:bodyPr>
            <a:normAutofit/>
          </a:bodyPr>
          <a:lstStyle>
            <a:lvl1pPr marL="0" indent="0" algn="l">
              <a:buNone/>
              <a:defRPr sz="4900" b="0">
                <a:solidFill>
                  <a:srgbClr val="00B3E2"/>
                </a:solidFill>
                <a:latin typeface="Arial"/>
                <a:cs typeface="Aria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dirty="0"/>
              <a:t>Click to edit Master subtitle style</a:t>
            </a:r>
            <a:endParaRPr lang="en-US" dirty="0"/>
          </a:p>
        </p:txBody>
      </p:sp>
      <p:sp>
        <p:nvSpPr>
          <p:cNvPr id="4" name="Date Placeholder 3"/>
          <p:cNvSpPr>
            <a:spLocks noGrp="1"/>
          </p:cNvSpPr>
          <p:nvPr>
            <p:ph type="dt" sz="half" idx="10"/>
          </p:nvPr>
        </p:nvSpPr>
        <p:spPr>
          <a:xfrm>
            <a:off x="8893253" y="5283597"/>
            <a:ext cx="2844430" cy="365210"/>
          </a:xfrm>
          <a:prstGeom prst="rect">
            <a:avLst/>
          </a:prstGeom>
        </p:spPr>
        <p:txBody>
          <a:bodyPr lIns="0" tIns="0" rIns="0" bIns="0"/>
          <a:lstStyle>
            <a:lvl1pPr algn="r">
              <a:defRPr sz="1100" b="1" baseline="0">
                <a:solidFill>
                  <a:schemeClr val="tx1"/>
                </a:solidFill>
                <a:latin typeface="Arial"/>
                <a:cs typeface="Arial"/>
              </a:defRPr>
            </a:lvl1pPr>
          </a:lstStyle>
          <a:p>
            <a:r>
              <a:rPr lang="en-US" dirty="0"/>
              <a:t>June 10, 2014</a:t>
            </a:r>
          </a:p>
        </p:txBody>
      </p:sp>
      <p:pic>
        <p:nvPicPr>
          <p:cNvPr id="8" name="Picture 7" descr="ACSQHC.png"/>
          <p:cNvPicPr>
            <a:picLocks noChangeAspect="1"/>
          </p:cNvPicPr>
          <p:nvPr userDrawn="1"/>
        </p:nvPicPr>
        <p:blipFill>
          <a:blip r:embed="rId3"/>
          <a:stretch>
            <a:fillRect/>
          </a:stretch>
        </p:blipFill>
        <p:spPr>
          <a:xfrm>
            <a:off x="960666" y="5992741"/>
            <a:ext cx="3872996" cy="31757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3875" y="5648807"/>
            <a:ext cx="1905827" cy="8594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09521" y="6357822"/>
            <a:ext cx="2844430" cy="365210"/>
          </a:xfrm>
          <a:prstGeom prst="rect">
            <a:avLst/>
          </a:prstGeom>
        </p:spPr>
        <p:txBody>
          <a:bodyPr lIns="108850" tIns="54425" rIns="108850" bIns="54425"/>
          <a:lstStyle/>
          <a:p>
            <a:fld id="{585BE868-4A7F-B148-9D8F-F7CAD71EA82B}" type="datetimeFigureOut">
              <a:rPr lang="en-US" smtClean="0"/>
              <a:pPr/>
              <a:t>4/18/2019</a:t>
            </a:fld>
            <a:endParaRPr lang="en-US"/>
          </a:p>
        </p:txBody>
      </p:sp>
      <p:sp>
        <p:nvSpPr>
          <p:cNvPr id="5" name="Footer Placeholder 4"/>
          <p:cNvSpPr>
            <a:spLocks noGrp="1"/>
          </p:cNvSpPr>
          <p:nvPr>
            <p:ph type="ftr" sz="quarter" idx="11"/>
          </p:nvPr>
        </p:nvSpPr>
        <p:spPr>
          <a:xfrm>
            <a:off x="4165058" y="6357822"/>
            <a:ext cx="3860297" cy="365210"/>
          </a:xfrm>
          <a:prstGeom prst="rect">
            <a:avLst/>
          </a:prstGeom>
        </p:spPr>
        <p:txBody>
          <a:bodyPr lIns="108850" tIns="54425" rIns="108850" bIns="54425"/>
          <a:lstStyle/>
          <a:p>
            <a:endParaRPr lang="en-US"/>
          </a:p>
        </p:txBody>
      </p:sp>
      <p:sp>
        <p:nvSpPr>
          <p:cNvPr id="6" name="Slide Number Placeholder 5"/>
          <p:cNvSpPr>
            <a:spLocks noGrp="1"/>
          </p:cNvSpPr>
          <p:nvPr>
            <p:ph type="sldNum" sz="quarter" idx="12"/>
          </p:nvPr>
        </p:nvSpPr>
        <p:spPr>
          <a:xfrm>
            <a:off x="8736463" y="6357822"/>
            <a:ext cx="2844430" cy="365210"/>
          </a:xfrm>
          <a:prstGeom prst="rect">
            <a:avLst/>
          </a:prstGeom>
        </p:spPr>
        <p:txBody>
          <a:bodyPr lIns="108850" tIns="54425" rIns="108850" bIns="54425"/>
          <a:lstStyle/>
          <a:p>
            <a:fld id="{28A3D60A-A939-EA4D-A80C-465847136D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1"/>
            <a:ext cx="10361851" cy="1362390"/>
          </a:xfrm>
        </p:spPr>
        <p:txBody>
          <a:bodyPr anchor="t"/>
          <a:lstStyle>
            <a:lvl1pPr algn="l">
              <a:defRPr sz="4800" b="1" cap="all"/>
            </a:lvl1pPr>
          </a:lstStyle>
          <a:p>
            <a:r>
              <a:rPr lang="en-AU"/>
              <a:t>Click to edit Master title style</a:t>
            </a:r>
            <a:endParaRPr lang="en-US"/>
          </a:p>
        </p:txBody>
      </p:sp>
      <p:sp>
        <p:nvSpPr>
          <p:cNvPr id="3" name="Text Placeholder 2"/>
          <p:cNvSpPr>
            <a:spLocks noGrp="1"/>
          </p:cNvSpPr>
          <p:nvPr>
            <p:ph type="body" idx="1"/>
          </p:nvPr>
        </p:nvSpPr>
        <p:spPr>
          <a:xfrm>
            <a:off x="962959" y="2907387"/>
            <a:ext cx="10361851" cy="1500534"/>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609521" y="6357822"/>
            <a:ext cx="2844430" cy="365210"/>
          </a:xfrm>
          <a:prstGeom prst="rect">
            <a:avLst/>
          </a:prstGeom>
        </p:spPr>
        <p:txBody>
          <a:bodyPr lIns="108850" tIns="54425" rIns="108850" bIns="54425"/>
          <a:lstStyle/>
          <a:p>
            <a:fld id="{585BE868-4A7F-B148-9D8F-F7CAD71EA82B}" type="datetimeFigureOut">
              <a:rPr lang="en-US" smtClean="0"/>
              <a:pPr/>
              <a:t>4/18/2019</a:t>
            </a:fld>
            <a:endParaRPr lang="en-US"/>
          </a:p>
        </p:txBody>
      </p:sp>
      <p:sp>
        <p:nvSpPr>
          <p:cNvPr id="5" name="Footer Placeholder 4"/>
          <p:cNvSpPr>
            <a:spLocks noGrp="1"/>
          </p:cNvSpPr>
          <p:nvPr>
            <p:ph type="ftr" sz="quarter" idx="11"/>
          </p:nvPr>
        </p:nvSpPr>
        <p:spPr>
          <a:xfrm>
            <a:off x="4165058" y="6357822"/>
            <a:ext cx="3860297" cy="365210"/>
          </a:xfrm>
          <a:prstGeom prst="rect">
            <a:avLst/>
          </a:prstGeom>
        </p:spPr>
        <p:txBody>
          <a:bodyPr lIns="108850" tIns="54425" rIns="108850" bIns="54425"/>
          <a:lstStyle/>
          <a:p>
            <a:endParaRPr lang="en-US"/>
          </a:p>
        </p:txBody>
      </p:sp>
      <p:sp>
        <p:nvSpPr>
          <p:cNvPr id="6" name="Slide Number Placeholder 5"/>
          <p:cNvSpPr>
            <a:spLocks noGrp="1"/>
          </p:cNvSpPr>
          <p:nvPr>
            <p:ph type="sldNum" sz="quarter" idx="12"/>
          </p:nvPr>
        </p:nvSpPr>
        <p:spPr>
          <a:xfrm>
            <a:off x="8736463" y="6357822"/>
            <a:ext cx="2844430" cy="365210"/>
          </a:xfrm>
          <a:prstGeom prst="rect">
            <a:avLst/>
          </a:prstGeom>
        </p:spPr>
        <p:txBody>
          <a:bodyPr lIns="108850" tIns="54425" rIns="108850" bIns="54425"/>
          <a:lstStyle/>
          <a:p>
            <a:fld id="{28A3D60A-A939-EA4D-A80C-465847136D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521"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6793"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609521" y="6357822"/>
            <a:ext cx="2844430" cy="365210"/>
          </a:xfrm>
          <a:prstGeom prst="rect">
            <a:avLst/>
          </a:prstGeom>
        </p:spPr>
        <p:txBody>
          <a:bodyPr lIns="108850" tIns="54425" rIns="108850" bIns="54425"/>
          <a:lstStyle/>
          <a:p>
            <a:fld id="{585BE868-4A7F-B148-9D8F-F7CAD71EA82B}" type="datetimeFigureOut">
              <a:rPr lang="en-US" smtClean="0"/>
              <a:pPr/>
              <a:t>4/18/2019</a:t>
            </a:fld>
            <a:endParaRPr lang="en-US"/>
          </a:p>
        </p:txBody>
      </p:sp>
      <p:sp>
        <p:nvSpPr>
          <p:cNvPr id="6" name="Footer Placeholder 5"/>
          <p:cNvSpPr>
            <a:spLocks noGrp="1"/>
          </p:cNvSpPr>
          <p:nvPr>
            <p:ph type="ftr" sz="quarter" idx="11"/>
          </p:nvPr>
        </p:nvSpPr>
        <p:spPr>
          <a:xfrm>
            <a:off x="4165058" y="6357822"/>
            <a:ext cx="3860297" cy="365210"/>
          </a:xfrm>
          <a:prstGeom prst="rect">
            <a:avLst/>
          </a:prstGeom>
        </p:spPr>
        <p:txBody>
          <a:bodyPr lIns="108850" tIns="54425" rIns="108850" bIns="54425"/>
          <a:lstStyle/>
          <a:p>
            <a:endParaRPr lang="en-US"/>
          </a:p>
        </p:txBody>
      </p:sp>
      <p:sp>
        <p:nvSpPr>
          <p:cNvPr id="7" name="Slide Number Placeholder 6"/>
          <p:cNvSpPr>
            <a:spLocks noGrp="1"/>
          </p:cNvSpPr>
          <p:nvPr>
            <p:ph type="sldNum" sz="quarter" idx="12"/>
          </p:nvPr>
        </p:nvSpPr>
        <p:spPr>
          <a:xfrm>
            <a:off x="8736463" y="6357822"/>
            <a:ext cx="2844430" cy="365210"/>
          </a:xfrm>
          <a:prstGeom prst="rect">
            <a:avLst/>
          </a:prstGeom>
        </p:spPr>
        <p:txBody>
          <a:bodyPr lIns="108850" tIns="54425" rIns="108850" bIns="54425"/>
          <a:lstStyle/>
          <a:p>
            <a:fld id="{28A3D60A-A939-EA4D-A80C-465847136D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a:xfrm>
            <a:off x="609521" y="6357822"/>
            <a:ext cx="2844430" cy="365210"/>
          </a:xfrm>
          <a:prstGeom prst="rect">
            <a:avLst/>
          </a:prstGeom>
        </p:spPr>
        <p:txBody>
          <a:bodyPr lIns="108850" tIns="54425" rIns="108850" bIns="54425"/>
          <a:lstStyle/>
          <a:p>
            <a:fld id="{585BE868-4A7F-B148-9D8F-F7CAD71EA82B}" type="datetimeFigureOut">
              <a:rPr lang="en-US" smtClean="0"/>
              <a:pPr/>
              <a:t>4/18/2019</a:t>
            </a:fld>
            <a:endParaRPr lang="en-US"/>
          </a:p>
        </p:txBody>
      </p:sp>
      <p:sp>
        <p:nvSpPr>
          <p:cNvPr id="4" name="Footer Placeholder 3"/>
          <p:cNvSpPr>
            <a:spLocks noGrp="1"/>
          </p:cNvSpPr>
          <p:nvPr>
            <p:ph type="ftr" sz="quarter" idx="11"/>
          </p:nvPr>
        </p:nvSpPr>
        <p:spPr>
          <a:xfrm>
            <a:off x="4165058" y="6357822"/>
            <a:ext cx="3860297" cy="365210"/>
          </a:xfrm>
          <a:prstGeom prst="rect">
            <a:avLst/>
          </a:prstGeom>
        </p:spPr>
        <p:txBody>
          <a:bodyPr lIns="108850" tIns="54425" rIns="108850" bIns="54425"/>
          <a:lstStyle/>
          <a:p>
            <a:endParaRPr lang="en-US"/>
          </a:p>
        </p:txBody>
      </p:sp>
      <p:sp>
        <p:nvSpPr>
          <p:cNvPr id="5" name="Slide Number Placeholder 4"/>
          <p:cNvSpPr>
            <a:spLocks noGrp="1"/>
          </p:cNvSpPr>
          <p:nvPr>
            <p:ph type="sldNum" sz="quarter" idx="12"/>
          </p:nvPr>
        </p:nvSpPr>
        <p:spPr>
          <a:xfrm>
            <a:off x="8736463" y="6357822"/>
            <a:ext cx="2844430" cy="365210"/>
          </a:xfrm>
          <a:prstGeom prst="rect">
            <a:avLst/>
          </a:prstGeom>
        </p:spPr>
        <p:txBody>
          <a:bodyPr lIns="108850" tIns="54425" rIns="108850" bIns="54425"/>
          <a:lstStyle/>
          <a:p>
            <a:fld id="{28A3D60A-A939-EA4D-A80C-465847136D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521" y="6357822"/>
            <a:ext cx="2844430" cy="365210"/>
          </a:xfrm>
          <a:prstGeom prst="rect">
            <a:avLst/>
          </a:prstGeom>
        </p:spPr>
        <p:txBody>
          <a:bodyPr lIns="108850" tIns="54425" rIns="108850" bIns="54425"/>
          <a:lstStyle/>
          <a:p>
            <a:fld id="{585BE868-4A7F-B148-9D8F-F7CAD71EA82B}" type="datetimeFigureOut">
              <a:rPr lang="en-US" smtClean="0"/>
              <a:pPr/>
              <a:t>4/18/2019</a:t>
            </a:fld>
            <a:endParaRPr lang="en-US"/>
          </a:p>
        </p:txBody>
      </p:sp>
      <p:sp>
        <p:nvSpPr>
          <p:cNvPr id="3" name="Footer Placeholder 2"/>
          <p:cNvSpPr>
            <a:spLocks noGrp="1"/>
          </p:cNvSpPr>
          <p:nvPr>
            <p:ph type="ftr" sz="quarter" idx="11"/>
          </p:nvPr>
        </p:nvSpPr>
        <p:spPr>
          <a:xfrm>
            <a:off x="4165058" y="6357822"/>
            <a:ext cx="3860297" cy="365210"/>
          </a:xfrm>
          <a:prstGeom prst="rect">
            <a:avLst/>
          </a:prstGeom>
        </p:spPr>
        <p:txBody>
          <a:bodyPr lIns="108850" tIns="54425" rIns="108850" bIns="54425"/>
          <a:lstStyle/>
          <a:p>
            <a:endParaRPr lang="en-US"/>
          </a:p>
        </p:txBody>
      </p:sp>
      <p:sp>
        <p:nvSpPr>
          <p:cNvPr id="4" name="Slide Number Placeholder 3"/>
          <p:cNvSpPr>
            <a:spLocks noGrp="1"/>
          </p:cNvSpPr>
          <p:nvPr>
            <p:ph type="sldNum" sz="quarter" idx="12"/>
          </p:nvPr>
        </p:nvSpPr>
        <p:spPr>
          <a:xfrm>
            <a:off x="8736463" y="6357822"/>
            <a:ext cx="2844430" cy="365210"/>
          </a:xfrm>
          <a:prstGeom prst="rect">
            <a:avLst/>
          </a:prstGeom>
        </p:spPr>
        <p:txBody>
          <a:bodyPr lIns="108850" tIns="54425" rIns="108850" bIns="54425"/>
          <a:lstStyle/>
          <a:p>
            <a:fld id="{28A3D60A-A939-EA4D-A80C-465847136D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69"/>
          </a:xfrm>
        </p:spPr>
        <p:txBody>
          <a:bodyPr anchor="b"/>
          <a:lstStyle>
            <a:lvl1pPr algn="l">
              <a:defRPr sz="2400" b="1"/>
            </a:lvl1pPr>
          </a:lstStyle>
          <a:p>
            <a:r>
              <a:rPr lang="en-AU"/>
              <a:t>Click to edit Master title style</a:t>
            </a:r>
            <a:endParaRPr lang="en-US"/>
          </a:p>
        </p:txBody>
      </p:sp>
      <p:sp>
        <p:nvSpPr>
          <p:cNvPr id="3" name="Picture Placeholder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en-US"/>
          </a:p>
        </p:txBody>
      </p:sp>
      <p:sp>
        <p:nvSpPr>
          <p:cNvPr id="4" name="Text Placeholder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AU"/>
              <a:t>Click to edit Master text styles</a:t>
            </a:r>
          </a:p>
        </p:txBody>
      </p:sp>
      <p:sp>
        <p:nvSpPr>
          <p:cNvPr id="5" name="Date Placeholder 4"/>
          <p:cNvSpPr>
            <a:spLocks noGrp="1"/>
          </p:cNvSpPr>
          <p:nvPr>
            <p:ph type="dt" sz="half" idx="10"/>
          </p:nvPr>
        </p:nvSpPr>
        <p:spPr>
          <a:xfrm>
            <a:off x="609521" y="6357822"/>
            <a:ext cx="2844430" cy="365210"/>
          </a:xfrm>
          <a:prstGeom prst="rect">
            <a:avLst/>
          </a:prstGeom>
        </p:spPr>
        <p:txBody>
          <a:bodyPr lIns="108850" tIns="54425" rIns="108850" bIns="54425"/>
          <a:lstStyle/>
          <a:p>
            <a:fld id="{585BE868-4A7F-B148-9D8F-F7CAD71EA82B}" type="datetimeFigureOut">
              <a:rPr lang="en-US" smtClean="0"/>
              <a:pPr/>
              <a:t>4/18/2019</a:t>
            </a:fld>
            <a:endParaRPr lang="en-US"/>
          </a:p>
        </p:txBody>
      </p:sp>
      <p:sp>
        <p:nvSpPr>
          <p:cNvPr id="6" name="Footer Placeholder 5"/>
          <p:cNvSpPr>
            <a:spLocks noGrp="1"/>
          </p:cNvSpPr>
          <p:nvPr>
            <p:ph type="ftr" sz="quarter" idx="11"/>
          </p:nvPr>
        </p:nvSpPr>
        <p:spPr>
          <a:xfrm>
            <a:off x="4165058" y="6357822"/>
            <a:ext cx="3860297" cy="365210"/>
          </a:xfrm>
          <a:prstGeom prst="rect">
            <a:avLst/>
          </a:prstGeom>
        </p:spPr>
        <p:txBody>
          <a:bodyPr lIns="108850" tIns="54425" rIns="108850" bIns="54425"/>
          <a:lstStyle/>
          <a:p>
            <a:endParaRPr lang="en-US"/>
          </a:p>
        </p:txBody>
      </p:sp>
      <p:sp>
        <p:nvSpPr>
          <p:cNvPr id="7" name="Slide Number Placeholder 6"/>
          <p:cNvSpPr>
            <a:spLocks noGrp="1"/>
          </p:cNvSpPr>
          <p:nvPr>
            <p:ph type="sldNum" sz="quarter" idx="12"/>
          </p:nvPr>
        </p:nvSpPr>
        <p:spPr>
          <a:xfrm>
            <a:off x="8736463" y="6357822"/>
            <a:ext cx="2844430" cy="365210"/>
          </a:xfrm>
          <a:prstGeom prst="rect">
            <a:avLst/>
          </a:prstGeom>
        </p:spPr>
        <p:txBody>
          <a:bodyPr lIns="108850" tIns="54425" rIns="108850" bIns="54425"/>
          <a:lstStyle/>
          <a:p>
            <a:fld id="{28A3D60A-A939-EA4D-A80C-465847136D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215" y="409572"/>
            <a:ext cx="6702041" cy="4228106"/>
          </a:xfrm>
          <a:prstGeom prst="rect">
            <a:avLst/>
          </a:prstGeom>
        </p:spPr>
      </p:pic>
    </p:spTree>
    <p:extLst>
      <p:ext uri="{BB962C8B-B14F-4D97-AF65-F5344CB8AC3E}">
        <p14:creationId xmlns:p14="http://schemas.microsoft.com/office/powerpoint/2010/main" val="356176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41602"/>
            <a:ext cx="12190413" cy="6405953"/>
          </a:xfrm>
          <a:prstGeom prst="rect">
            <a:avLst/>
          </a:prstGeom>
        </p:spPr>
      </p:pic>
      <p:sp>
        <p:nvSpPr>
          <p:cNvPr id="2" name="Title Placeholder 1"/>
          <p:cNvSpPr>
            <a:spLocks noGrp="1"/>
          </p:cNvSpPr>
          <p:nvPr>
            <p:ph type="title"/>
          </p:nvPr>
        </p:nvSpPr>
        <p:spPr>
          <a:xfrm>
            <a:off x="974073" y="428499"/>
            <a:ext cx="10606819" cy="991622"/>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974073" y="2096922"/>
            <a:ext cx="10606819" cy="40306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Lst>
  <p:txStyles>
    <p:titleStyle>
      <a:lvl1pPr algn="l" defTabSz="544251" rtl="0" eaLnBrk="1" latinLnBrk="0" hangingPunct="1">
        <a:spcBef>
          <a:spcPct val="0"/>
        </a:spcBef>
        <a:buNone/>
        <a:defRPr sz="3600" b="1" kern="1200">
          <a:solidFill>
            <a:srgbClr val="00B3E2"/>
          </a:solidFill>
          <a:latin typeface="Arial"/>
          <a:ea typeface="+mj-ea"/>
          <a:cs typeface="Arial"/>
        </a:defRPr>
      </a:lvl1pPr>
    </p:titleStyle>
    <p:bodyStyle>
      <a:lvl1pPr marL="342835" indent="-342835" algn="l" defTabSz="544251" rtl="0" eaLnBrk="1" latinLnBrk="0" hangingPunct="1">
        <a:spcBef>
          <a:spcPct val="20000"/>
        </a:spcBef>
        <a:buClr>
          <a:srgbClr val="00B3E2"/>
        </a:buClr>
        <a:buFont typeface="Arial"/>
        <a:buChar char="•"/>
        <a:defRPr sz="2400" kern="1200">
          <a:solidFill>
            <a:srgbClr val="818285"/>
          </a:solidFill>
          <a:latin typeface="+mn-lt"/>
          <a:ea typeface="+mn-ea"/>
          <a:cs typeface="+mn-cs"/>
        </a:defRPr>
      </a:lvl1pPr>
      <a:lvl2pPr marL="685670" indent="-342835" algn="l" defTabSz="544251" rtl="0" eaLnBrk="1" latinLnBrk="0" hangingPunct="1">
        <a:spcBef>
          <a:spcPct val="20000"/>
        </a:spcBef>
        <a:buFont typeface="Arial"/>
        <a:buChar char="•"/>
        <a:defRPr sz="2400" kern="1200">
          <a:solidFill>
            <a:srgbClr val="818285"/>
          </a:solidFill>
          <a:latin typeface="+mn-lt"/>
          <a:ea typeface="+mn-ea"/>
          <a:cs typeface="+mn-cs"/>
        </a:defRPr>
      </a:lvl2pPr>
      <a:lvl3pPr marL="1028506" indent="-342835" algn="l" defTabSz="544251" rtl="0" eaLnBrk="1" latinLnBrk="0" hangingPunct="1">
        <a:spcBef>
          <a:spcPct val="20000"/>
        </a:spcBef>
        <a:buClr>
          <a:srgbClr val="00B3E2"/>
        </a:buClr>
        <a:buFont typeface="Lucida Grande"/>
        <a:buChar char="–"/>
        <a:defRPr sz="2100" kern="1200">
          <a:solidFill>
            <a:srgbClr val="818285"/>
          </a:solidFill>
          <a:latin typeface="+mn-lt"/>
          <a:ea typeface="+mn-ea"/>
          <a:cs typeface="+mn-cs"/>
        </a:defRPr>
      </a:lvl3pPr>
      <a:lvl4pPr marL="1371341" indent="-342835" algn="l" defTabSz="544251" rtl="0" eaLnBrk="1" latinLnBrk="0" hangingPunct="1">
        <a:spcBef>
          <a:spcPct val="20000"/>
        </a:spcBef>
        <a:buFont typeface="Arial"/>
        <a:buChar char="–"/>
        <a:defRPr sz="2100" kern="1200">
          <a:solidFill>
            <a:srgbClr val="818285"/>
          </a:solidFill>
          <a:latin typeface="+mn-lt"/>
          <a:ea typeface="+mn-ea"/>
          <a:cs typeface="+mn-cs"/>
        </a:defRPr>
      </a:lvl4pPr>
      <a:lvl5pPr marL="1714176" indent="-342835" algn="l" defTabSz="544251" rtl="0" eaLnBrk="1" latinLnBrk="0" hangingPunct="1">
        <a:spcBef>
          <a:spcPct val="20000"/>
        </a:spcBef>
        <a:buFont typeface="Wingdings" charset="2"/>
        <a:buChar char="§"/>
        <a:defRPr sz="2100" kern="1200">
          <a:solidFill>
            <a:srgbClr val="818285"/>
          </a:solidFill>
          <a:latin typeface="+mn-lt"/>
          <a:ea typeface="+mn-ea"/>
          <a:cs typeface="+mn-cs"/>
        </a:defRPr>
      </a:lvl5pPr>
      <a:lvl6pPr marL="2993380" indent="-272125" algn="l" defTabSz="544251" rtl="0" eaLnBrk="1" latinLnBrk="0" hangingPunct="1">
        <a:spcBef>
          <a:spcPct val="20000"/>
        </a:spcBef>
        <a:buFont typeface="Arial"/>
        <a:buChar char="•"/>
        <a:defRPr sz="2400" kern="1200">
          <a:solidFill>
            <a:schemeClr val="tx1"/>
          </a:solidFill>
          <a:latin typeface="+mn-lt"/>
          <a:ea typeface="+mn-ea"/>
          <a:cs typeface="+mn-cs"/>
        </a:defRPr>
      </a:lvl6pPr>
      <a:lvl7pPr marL="3537631" indent="-272125" algn="l" defTabSz="544251" rtl="0" eaLnBrk="1" latinLnBrk="0" hangingPunct="1">
        <a:spcBef>
          <a:spcPct val="20000"/>
        </a:spcBef>
        <a:buFont typeface="Arial"/>
        <a:buChar char="•"/>
        <a:defRPr sz="2400" kern="1200">
          <a:solidFill>
            <a:schemeClr val="tx1"/>
          </a:solidFill>
          <a:latin typeface="+mn-lt"/>
          <a:ea typeface="+mn-ea"/>
          <a:cs typeface="+mn-cs"/>
        </a:defRPr>
      </a:lvl7pPr>
      <a:lvl8pPr marL="4081882" indent="-272125" algn="l" defTabSz="544251" rtl="0" eaLnBrk="1" latinLnBrk="0" hangingPunct="1">
        <a:spcBef>
          <a:spcPct val="20000"/>
        </a:spcBef>
        <a:buFont typeface="Arial"/>
        <a:buChar char="•"/>
        <a:defRPr sz="2400" kern="1200">
          <a:solidFill>
            <a:schemeClr val="tx1"/>
          </a:solidFill>
          <a:latin typeface="+mn-lt"/>
          <a:ea typeface="+mn-ea"/>
          <a:cs typeface="+mn-cs"/>
        </a:defRPr>
      </a:lvl8pPr>
      <a:lvl9pPr marL="4626132" indent="-272125" algn="l" defTabSz="544251"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251" rtl="0" eaLnBrk="1" latinLnBrk="0" hangingPunct="1">
        <a:defRPr sz="2100" kern="1200">
          <a:solidFill>
            <a:schemeClr val="tx1"/>
          </a:solidFill>
          <a:latin typeface="+mn-lt"/>
          <a:ea typeface="+mn-ea"/>
          <a:cs typeface="+mn-cs"/>
        </a:defRPr>
      </a:lvl1pPr>
      <a:lvl2pPr marL="544251" algn="l" defTabSz="544251" rtl="0" eaLnBrk="1" latinLnBrk="0" hangingPunct="1">
        <a:defRPr sz="2100" kern="1200">
          <a:solidFill>
            <a:schemeClr val="tx1"/>
          </a:solidFill>
          <a:latin typeface="+mn-lt"/>
          <a:ea typeface="+mn-ea"/>
          <a:cs typeface="+mn-cs"/>
        </a:defRPr>
      </a:lvl2pPr>
      <a:lvl3pPr marL="1088502" algn="l" defTabSz="544251" rtl="0" eaLnBrk="1" latinLnBrk="0" hangingPunct="1">
        <a:defRPr sz="2100" kern="1200">
          <a:solidFill>
            <a:schemeClr val="tx1"/>
          </a:solidFill>
          <a:latin typeface="+mn-lt"/>
          <a:ea typeface="+mn-ea"/>
          <a:cs typeface="+mn-cs"/>
        </a:defRPr>
      </a:lvl3pPr>
      <a:lvl4pPr marL="1632753" algn="l" defTabSz="544251" rtl="0" eaLnBrk="1" latinLnBrk="0" hangingPunct="1">
        <a:defRPr sz="2100" kern="1200">
          <a:solidFill>
            <a:schemeClr val="tx1"/>
          </a:solidFill>
          <a:latin typeface="+mn-lt"/>
          <a:ea typeface="+mn-ea"/>
          <a:cs typeface="+mn-cs"/>
        </a:defRPr>
      </a:lvl4pPr>
      <a:lvl5pPr marL="2177004" algn="l" defTabSz="544251" rtl="0" eaLnBrk="1" latinLnBrk="0" hangingPunct="1">
        <a:defRPr sz="2100" kern="1200">
          <a:solidFill>
            <a:schemeClr val="tx1"/>
          </a:solidFill>
          <a:latin typeface="+mn-lt"/>
          <a:ea typeface="+mn-ea"/>
          <a:cs typeface="+mn-cs"/>
        </a:defRPr>
      </a:lvl5pPr>
      <a:lvl6pPr marL="2721254" algn="l" defTabSz="544251" rtl="0" eaLnBrk="1" latinLnBrk="0" hangingPunct="1">
        <a:defRPr sz="2100" kern="1200">
          <a:solidFill>
            <a:schemeClr val="tx1"/>
          </a:solidFill>
          <a:latin typeface="+mn-lt"/>
          <a:ea typeface="+mn-ea"/>
          <a:cs typeface="+mn-cs"/>
        </a:defRPr>
      </a:lvl6pPr>
      <a:lvl7pPr marL="3265505" algn="l" defTabSz="544251" rtl="0" eaLnBrk="1" latinLnBrk="0" hangingPunct="1">
        <a:defRPr sz="2100" kern="1200">
          <a:solidFill>
            <a:schemeClr val="tx1"/>
          </a:solidFill>
          <a:latin typeface="+mn-lt"/>
          <a:ea typeface="+mn-ea"/>
          <a:cs typeface="+mn-cs"/>
        </a:defRPr>
      </a:lvl7pPr>
      <a:lvl8pPr marL="3809756" algn="l" defTabSz="544251" rtl="0" eaLnBrk="1" latinLnBrk="0" hangingPunct="1">
        <a:defRPr sz="2100" kern="1200">
          <a:solidFill>
            <a:schemeClr val="tx1"/>
          </a:solidFill>
          <a:latin typeface="+mn-lt"/>
          <a:ea typeface="+mn-ea"/>
          <a:cs typeface="+mn-cs"/>
        </a:defRPr>
      </a:lvl8pPr>
      <a:lvl9pPr marL="4354007" algn="l" defTabSz="54425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safetyandquality.gov.au/dmh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t/>
            </a:r>
            <a:br>
              <a:rPr lang="en-AU" dirty="0"/>
            </a:br>
            <a:r>
              <a:rPr lang="en-AU" dirty="0"/>
              <a:t/>
            </a:r>
            <a:br>
              <a:rPr lang="en-AU" dirty="0"/>
            </a:br>
            <a:endParaRPr lang="en-US" dirty="0"/>
          </a:p>
        </p:txBody>
      </p:sp>
      <p:sp>
        <p:nvSpPr>
          <p:cNvPr id="3" name="Subtitle 2"/>
          <p:cNvSpPr>
            <a:spLocks noGrp="1"/>
          </p:cNvSpPr>
          <p:nvPr>
            <p:ph type="subTitle" idx="1"/>
          </p:nvPr>
        </p:nvSpPr>
        <p:spPr>
          <a:xfrm>
            <a:off x="914282" y="2003579"/>
            <a:ext cx="8746553" cy="1753006"/>
          </a:xfrm>
        </p:spPr>
        <p:txBody>
          <a:bodyPr>
            <a:normAutofit/>
          </a:bodyPr>
          <a:lstStyle/>
          <a:p>
            <a:r>
              <a:rPr lang="en-AU" b="1" dirty="0"/>
              <a:t>Navigating mental health in </a:t>
            </a:r>
            <a:r>
              <a:rPr lang="en-AU" b="1" dirty="0" smtClean="0"/>
              <a:t>a digital world</a:t>
            </a:r>
            <a:r>
              <a:rPr lang="en-AU" b="1" dirty="0"/>
              <a:t>: how safe is it?</a:t>
            </a:r>
          </a:p>
        </p:txBody>
      </p:sp>
      <p:sp>
        <p:nvSpPr>
          <p:cNvPr id="6" name="Date Placeholder 3"/>
          <p:cNvSpPr>
            <a:spLocks noGrp="1"/>
          </p:cNvSpPr>
          <p:nvPr>
            <p:ph type="dt" sz="half" idx="10"/>
          </p:nvPr>
        </p:nvSpPr>
        <p:spPr>
          <a:prstGeom prst="rect">
            <a:avLst/>
          </a:prstGeom>
        </p:spPr>
        <p:txBody>
          <a:bodyPr lIns="0" tIns="0" rIns="0" bIns="0"/>
          <a:lstStyle>
            <a:lvl1pPr algn="r">
              <a:defRPr sz="1100" b="1">
                <a:solidFill>
                  <a:schemeClr val="bg1"/>
                </a:solidFill>
                <a:latin typeface="Arial"/>
                <a:cs typeface="Arial"/>
              </a:defRPr>
            </a:lvl1pPr>
          </a:lstStyle>
          <a:p>
            <a:r>
              <a:rPr lang="en-US" dirty="0"/>
              <a:t>18 January, 2016</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32" y="1171166"/>
            <a:ext cx="3524885" cy="548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a:bodyPr>
          <a:lstStyle/>
          <a:p>
            <a:r>
              <a:rPr lang="en-AU" sz="4000" dirty="0" smtClean="0"/>
              <a:t>My Fitness Pal</a:t>
            </a:r>
            <a:endParaRPr lang="en-AU" sz="4000" dirty="0"/>
          </a:p>
        </p:txBody>
      </p:sp>
      <p:sp>
        <p:nvSpPr>
          <p:cNvPr id="8" name="Content Placeholder 7"/>
          <p:cNvSpPr>
            <a:spLocks noGrp="1"/>
          </p:cNvSpPr>
          <p:nvPr>
            <p:ph sz="half" idx="4294967295"/>
          </p:nvPr>
        </p:nvSpPr>
        <p:spPr>
          <a:xfrm>
            <a:off x="5233851" y="1062038"/>
            <a:ext cx="6261463" cy="5591175"/>
          </a:xfrm>
        </p:spPr>
        <p:txBody>
          <a:bodyPr>
            <a:noAutofit/>
          </a:bodyPr>
          <a:lstStyle/>
          <a:p>
            <a:r>
              <a:rPr lang="en-AU" sz="2200" dirty="0" smtClean="0"/>
              <a:t>Free </a:t>
            </a:r>
            <a:r>
              <a:rPr lang="en-AU" sz="2200" dirty="0"/>
              <a:t>app </a:t>
            </a:r>
            <a:endParaRPr lang="en-AU" sz="2200" dirty="0" smtClean="0"/>
          </a:p>
          <a:p>
            <a:r>
              <a:rPr lang="en-AU" sz="2200" dirty="0" smtClean="0"/>
              <a:t>Offers</a:t>
            </a:r>
            <a:r>
              <a:rPr lang="en-AU" sz="2200" dirty="0"/>
              <a:t> a suite of tools to track your </a:t>
            </a:r>
            <a:r>
              <a:rPr lang="en-AU" sz="2200" dirty="0" smtClean="0"/>
              <a:t>daily </a:t>
            </a:r>
            <a:r>
              <a:rPr lang="en-AU" sz="2200" dirty="0"/>
              <a:t>food intake, calories, exercises and </a:t>
            </a:r>
            <a:r>
              <a:rPr lang="en-AU" sz="2200" dirty="0" smtClean="0"/>
              <a:t>steps</a:t>
            </a:r>
            <a:endParaRPr lang="en-AU" sz="2200" dirty="0"/>
          </a:p>
          <a:p>
            <a:r>
              <a:rPr lang="en-AU" sz="2200" dirty="0" smtClean="0"/>
              <a:t>Enter </a:t>
            </a:r>
            <a:r>
              <a:rPr lang="en-AU" sz="2200" dirty="0"/>
              <a:t>your food consumption to keep track of calories going </a:t>
            </a:r>
            <a:r>
              <a:rPr lang="en-AU" sz="2200" dirty="0" smtClean="0"/>
              <a:t>in and log </a:t>
            </a:r>
            <a:r>
              <a:rPr lang="en-AU" sz="2200" dirty="0"/>
              <a:t>your calories burned for the </a:t>
            </a:r>
            <a:r>
              <a:rPr lang="en-AU" sz="2200" dirty="0" smtClean="0"/>
              <a:t>day</a:t>
            </a:r>
          </a:p>
          <a:p>
            <a:r>
              <a:rPr lang="en-AU" sz="2200" dirty="0" smtClean="0"/>
              <a:t>Contains a food </a:t>
            </a:r>
            <a:r>
              <a:rPr lang="en-AU" sz="2200" dirty="0"/>
              <a:t>database where you can select meals and see the calorie </a:t>
            </a:r>
            <a:r>
              <a:rPr lang="en-AU" sz="2200" dirty="0" smtClean="0"/>
              <a:t>count</a:t>
            </a:r>
            <a:r>
              <a:rPr lang="en-AU" sz="2200" dirty="0"/>
              <a:t> </a:t>
            </a:r>
          </a:p>
          <a:p>
            <a:r>
              <a:rPr lang="en-AU" sz="2200" dirty="0" smtClean="0"/>
              <a:t>Also has a </a:t>
            </a:r>
            <a:r>
              <a:rPr lang="en-AU" sz="2200" dirty="0"/>
              <a:t>barcode scanner </a:t>
            </a:r>
            <a:r>
              <a:rPr lang="en-AU" sz="2200" dirty="0" smtClean="0"/>
              <a:t>that allows </a:t>
            </a:r>
            <a:r>
              <a:rPr lang="en-AU" sz="2200" dirty="0"/>
              <a:t>you to scan purchased food items and log them in the </a:t>
            </a:r>
            <a:r>
              <a:rPr lang="en-AU" sz="2200" dirty="0" smtClean="0"/>
              <a:t>app</a:t>
            </a:r>
            <a:r>
              <a:rPr lang="en-AU" sz="2200" dirty="0"/>
              <a:t> </a:t>
            </a:r>
          </a:p>
          <a:p>
            <a:r>
              <a:rPr lang="en-AU" sz="2200" dirty="0" smtClean="0"/>
              <a:t>Can </a:t>
            </a:r>
            <a:r>
              <a:rPr lang="en-AU" sz="2200" dirty="0"/>
              <a:t>track all the major nutrients including: calories, fat, protein, carbs</a:t>
            </a:r>
            <a:r>
              <a:rPr lang="en-AU" sz="2200" dirty="0" smtClean="0"/>
              <a:t>, sugar, fibre, cholesterol and more</a:t>
            </a:r>
            <a:r>
              <a:rPr lang="en-AU" sz="2200" dirty="0"/>
              <a:t> </a:t>
            </a:r>
          </a:p>
          <a:p>
            <a:r>
              <a:rPr lang="en-AU" sz="2200" dirty="0" smtClean="0"/>
              <a:t>Can </a:t>
            </a:r>
            <a:r>
              <a:rPr lang="en-AU" sz="2200" dirty="0"/>
              <a:t>connect </a:t>
            </a:r>
            <a:r>
              <a:rPr lang="en-AU" sz="2200" dirty="0" smtClean="0"/>
              <a:t>with other apps e.g. Pacer, Fitbit</a:t>
            </a:r>
            <a:r>
              <a:rPr lang="en-AU" sz="2200" dirty="0"/>
              <a:t>, </a:t>
            </a:r>
            <a:r>
              <a:rPr lang="en-AU" sz="2200" dirty="0" err="1"/>
              <a:t>MapMyFitness</a:t>
            </a:r>
            <a:r>
              <a:rPr lang="en-AU" sz="2200" dirty="0"/>
              <a:t>, </a:t>
            </a:r>
            <a:r>
              <a:rPr lang="en-AU" sz="2200" dirty="0" err="1"/>
              <a:t>Runkeeper</a:t>
            </a:r>
            <a:r>
              <a:rPr lang="en-AU" sz="2200" dirty="0"/>
              <a:t> </a:t>
            </a:r>
          </a:p>
          <a:p>
            <a:endParaRPr lang="en-AU" sz="2000" dirty="0"/>
          </a:p>
        </p:txBody>
      </p:sp>
    </p:spTree>
    <p:extLst>
      <p:ext uri="{BB962C8B-B14F-4D97-AF65-F5344CB8AC3E}">
        <p14:creationId xmlns:p14="http://schemas.microsoft.com/office/powerpoint/2010/main" val="155465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Lumen</a:t>
            </a:r>
            <a:r>
              <a:rPr lang="en-AU" b="0" dirty="0"/>
              <a:t/>
            </a:r>
            <a:br>
              <a:rPr lang="en-AU" b="0" dirty="0"/>
            </a:br>
            <a:endParaRPr lang="en-AU" sz="1800" dirty="0"/>
          </a:p>
        </p:txBody>
      </p:sp>
      <p:sp>
        <p:nvSpPr>
          <p:cNvPr id="3" name="Content Placeholder 2"/>
          <p:cNvSpPr>
            <a:spLocks noGrp="1"/>
          </p:cNvSpPr>
          <p:nvPr>
            <p:ph sz="half" idx="1"/>
          </p:nvPr>
        </p:nvSpPr>
        <p:spPr/>
        <p:txBody>
          <a:bodyPr>
            <a:normAutofit lnSpcReduction="10000"/>
          </a:bodyPr>
          <a:lstStyle/>
          <a:p>
            <a:endParaRPr lang="en-AU"/>
          </a:p>
        </p:txBody>
      </p:sp>
      <p:sp>
        <p:nvSpPr>
          <p:cNvPr id="4" name="Content Placeholder 3"/>
          <p:cNvSpPr>
            <a:spLocks noGrp="1"/>
          </p:cNvSpPr>
          <p:nvPr>
            <p:ph sz="half" idx="2"/>
          </p:nvPr>
        </p:nvSpPr>
        <p:spPr>
          <a:xfrm>
            <a:off x="7824158" y="1420121"/>
            <a:ext cx="3756734" cy="5439467"/>
          </a:xfrm>
        </p:spPr>
        <p:txBody>
          <a:bodyPr>
            <a:normAutofit lnSpcReduction="10000"/>
          </a:bodyPr>
          <a:lstStyle/>
          <a:p>
            <a:r>
              <a:rPr lang="en-AU" sz="2400" dirty="0"/>
              <a:t>Breath-analysis device and app</a:t>
            </a:r>
          </a:p>
          <a:p>
            <a:r>
              <a:rPr lang="en-AU" sz="2400" dirty="0" smtClean="0"/>
              <a:t>Monitors </a:t>
            </a:r>
            <a:r>
              <a:rPr lang="en-AU" sz="2400" dirty="0"/>
              <a:t>your metabolism on the phone </a:t>
            </a:r>
            <a:endParaRPr lang="en-AU" sz="2400" dirty="0" smtClean="0"/>
          </a:p>
          <a:p>
            <a:r>
              <a:rPr lang="en-AU" sz="2400" dirty="0" smtClean="0"/>
              <a:t>Measures the ratio of carbon dioxide to oxygen in your breath</a:t>
            </a:r>
          </a:p>
          <a:p>
            <a:r>
              <a:rPr lang="en-AU" sz="2400" dirty="0" smtClean="0"/>
              <a:t>Reveals whether the body is producing energy from fat or carbohydrate</a:t>
            </a:r>
          </a:p>
          <a:p>
            <a:r>
              <a:rPr lang="en-AU" sz="2400" dirty="0" smtClean="0"/>
              <a:t>Uses machine learning</a:t>
            </a:r>
          </a:p>
          <a:p>
            <a:r>
              <a:rPr lang="en-AU" sz="2400" dirty="0" smtClean="0"/>
              <a:t>Gives </a:t>
            </a:r>
            <a:r>
              <a:rPr lang="en-AU" sz="2400" dirty="0"/>
              <a:t>you actionable insights on food choices for fitness or weight </a:t>
            </a:r>
            <a:r>
              <a:rPr lang="en-AU" sz="2400" dirty="0" smtClean="0"/>
              <a:t>loss </a:t>
            </a:r>
            <a:endParaRPr lang="en-AU"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96" y="1420813"/>
            <a:ext cx="6719978" cy="4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66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9057"/>
            <a:ext cx="7044336" cy="489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Autofit/>
          </a:bodyPr>
          <a:lstStyle/>
          <a:p>
            <a:r>
              <a:rPr lang="en-AU" sz="4000" dirty="0"/>
              <a:t>Diabetes app: smartphone scan set to replace finger-prick test</a:t>
            </a:r>
            <a:br>
              <a:rPr lang="en-AU" sz="4000" dirty="0"/>
            </a:br>
            <a:endParaRPr lang="en-AU" sz="4000" dirty="0"/>
          </a:p>
        </p:txBody>
      </p:sp>
      <p:sp>
        <p:nvSpPr>
          <p:cNvPr id="6" name="Content Placeholder 5"/>
          <p:cNvSpPr>
            <a:spLocks noGrp="1"/>
          </p:cNvSpPr>
          <p:nvPr>
            <p:ph sz="half" idx="4294967295"/>
          </p:nvPr>
        </p:nvSpPr>
        <p:spPr>
          <a:xfrm>
            <a:off x="8813800" y="1600200"/>
            <a:ext cx="3376613" cy="5259388"/>
          </a:xfrm>
        </p:spPr>
        <p:txBody>
          <a:bodyPr>
            <a:normAutofit lnSpcReduction="10000"/>
          </a:bodyPr>
          <a:lstStyle/>
          <a:p>
            <a:pPr fontAlgn="base"/>
            <a:r>
              <a:rPr lang="en-AU" dirty="0" smtClean="0"/>
              <a:t>Free app</a:t>
            </a:r>
          </a:p>
          <a:p>
            <a:pPr fontAlgn="base"/>
            <a:r>
              <a:rPr lang="en-AU" dirty="0" smtClean="0"/>
              <a:t>Small </a:t>
            </a:r>
            <a:r>
              <a:rPr lang="en-AU" dirty="0"/>
              <a:t>water-resistant sensor </a:t>
            </a:r>
            <a:r>
              <a:rPr lang="en-AU" dirty="0" smtClean="0"/>
              <a:t>worn </a:t>
            </a:r>
            <a:r>
              <a:rPr lang="en-AU" dirty="0"/>
              <a:t>on the back of the upper </a:t>
            </a:r>
            <a:r>
              <a:rPr lang="en-AU" dirty="0" smtClean="0"/>
              <a:t>arm</a:t>
            </a:r>
          </a:p>
          <a:p>
            <a:pPr fontAlgn="base"/>
            <a:r>
              <a:rPr lang="en-AU" dirty="0"/>
              <a:t>“Game-changer" - does away with the routine finger-prick test</a:t>
            </a:r>
          </a:p>
          <a:p>
            <a:pPr fontAlgn="base"/>
            <a:r>
              <a:rPr lang="en-AU" dirty="0" smtClean="0"/>
              <a:t>Wave the </a:t>
            </a:r>
            <a:r>
              <a:rPr lang="en-AU" dirty="0"/>
              <a:t>phone over </a:t>
            </a:r>
            <a:r>
              <a:rPr lang="en-AU" dirty="0" smtClean="0"/>
              <a:t>the </a:t>
            </a:r>
            <a:r>
              <a:rPr lang="en-AU" dirty="0"/>
              <a:t>sensor </a:t>
            </a:r>
            <a:r>
              <a:rPr lang="en-AU" dirty="0" smtClean="0"/>
              <a:t>to </a:t>
            </a:r>
            <a:r>
              <a:rPr lang="en-AU" dirty="0"/>
              <a:t>get a real-time glucose level </a:t>
            </a:r>
            <a:r>
              <a:rPr lang="en-AU" dirty="0" smtClean="0"/>
              <a:t>reading</a:t>
            </a:r>
          </a:p>
          <a:p>
            <a:pPr fontAlgn="base"/>
            <a:r>
              <a:rPr lang="en-AU" dirty="0" smtClean="0"/>
              <a:t>Sensor </a:t>
            </a:r>
            <a:r>
              <a:rPr lang="en-AU" dirty="0"/>
              <a:t>needs to be replaced after 14 days and costs $</a:t>
            </a:r>
            <a:r>
              <a:rPr lang="en-AU" dirty="0" smtClean="0"/>
              <a:t>92.50</a:t>
            </a:r>
          </a:p>
        </p:txBody>
      </p:sp>
    </p:spTree>
    <p:extLst>
      <p:ext uri="{BB962C8B-B14F-4D97-AF65-F5344CB8AC3E}">
        <p14:creationId xmlns:p14="http://schemas.microsoft.com/office/powerpoint/2010/main" val="3040524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lth app on iPhone and Apple W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489" y="1337094"/>
            <a:ext cx="5438775" cy="53632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AU" sz="4000" dirty="0"/>
              <a:t>ECG app and irregular heart rhythm notification available today on Apple Watch</a:t>
            </a:r>
          </a:p>
        </p:txBody>
      </p:sp>
    </p:spTree>
    <p:extLst>
      <p:ext uri="{BB962C8B-B14F-4D97-AF65-F5344CB8AC3E}">
        <p14:creationId xmlns:p14="http://schemas.microsoft.com/office/powerpoint/2010/main" val="108444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AU" sz="4400" cap="all" dirty="0"/>
              <a:t>RESAPP</a:t>
            </a:r>
            <a:r>
              <a:rPr lang="en-AU" cap="all" dirty="0"/>
              <a:t/>
            </a:r>
            <a:br>
              <a:rPr lang="en-AU" cap="all" dirty="0"/>
            </a:br>
            <a:endParaRPr lang="en-AU" dirty="0"/>
          </a:p>
        </p:txBody>
      </p:sp>
      <p:sp>
        <p:nvSpPr>
          <p:cNvPr id="6" name="Content Placeholder 5"/>
          <p:cNvSpPr>
            <a:spLocks noGrp="1"/>
          </p:cNvSpPr>
          <p:nvPr>
            <p:ph sz="half" idx="4294967295"/>
          </p:nvPr>
        </p:nvSpPr>
        <p:spPr>
          <a:xfrm>
            <a:off x="5982789" y="1600200"/>
            <a:ext cx="5598103" cy="4527550"/>
          </a:xfrm>
        </p:spPr>
        <p:txBody>
          <a:bodyPr>
            <a:noAutofit/>
          </a:bodyPr>
          <a:lstStyle/>
          <a:p>
            <a:r>
              <a:rPr lang="en-AU" sz="2400" dirty="0" smtClean="0"/>
              <a:t>Determines </a:t>
            </a:r>
            <a:r>
              <a:rPr lang="en-AU" sz="2400" dirty="0"/>
              <a:t>the cause of a cough</a:t>
            </a:r>
            <a:br>
              <a:rPr lang="en-AU" sz="2400" dirty="0"/>
            </a:br>
            <a:endParaRPr lang="en-AU" sz="2400" dirty="0"/>
          </a:p>
          <a:p>
            <a:r>
              <a:rPr lang="en-AU" sz="2400" b="1" dirty="0" smtClean="0"/>
              <a:t>How it </a:t>
            </a:r>
            <a:r>
              <a:rPr lang="en-AU" sz="2400" b="1" dirty="0" err="1" smtClean="0"/>
              <a:t>works:</a:t>
            </a:r>
            <a:r>
              <a:rPr lang="en-AU" sz="2400" dirty="0" err="1" smtClean="0"/>
              <a:t>Because</a:t>
            </a:r>
            <a:r>
              <a:rPr lang="en-AU" sz="2400" dirty="0" smtClean="0"/>
              <a:t> </a:t>
            </a:r>
            <a:r>
              <a:rPr lang="en-AU" sz="2400" dirty="0"/>
              <a:t>respiratory diseases, such as pneumonia, alter the structure of the respiratory tract, each one creates a unique sound signature in a patient's </a:t>
            </a:r>
            <a:r>
              <a:rPr lang="en-AU" sz="2400" dirty="0" smtClean="0"/>
              <a:t>cough</a:t>
            </a:r>
          </a:p>
          <a:p>
            <a:r>
              <a:rPr lang="en-AU" sz="2400" dirty="0" smtClean="0"/>
              <a:t>Based </a:t>
            </a:r>
            <a:r>
              <a:rPr lang="en-AU" sz="2400" dirty="0"/>
              <a:t>on four to five coughs, signal-processing algorithms in this app can detect those patterns, identifying both the type and severity of an ailment</a:t>
            </a:r>
          </a:p>
        </p:txBody>
      </p:sp>
      <p:pic>
        <p:nvPicPr>
          <p:cNvPr id="12290" name="Picture 2" descr="An App That Knows Why You C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883229"/>
            <a:ext cx="4764768" cy="475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78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556" y="1885950"/>
            <a:ext cx="30480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fontScale="90000"/>
          </a:bodyPr>
          <a:lstStyle/>
          <a:p>
            <a:r>
              <a:rPr lang="en-AU" sz="4400" dirty="0" smtClean="0"/>
              <a:t>In360</a:t>
            </a:r>
            <a:r>
              <a:rPr lang="en-AU" dirty="0"/>
              <a:t/>
            </a:r>
            <a:br>
              <a:rPr lang="en-AU" dirty="0"/>
            </a:br>
            <a:endParaRPr lang="en-AU" dirty="0"/>
          </a:p>
        </p:txBody>
      </p:sp>
      <p:sp>
        <p:nvSpPr>
          <p:cNvPr id="8" name="Content Placeholder 7"/>
          <p:cNvSpPr>
            <a:spLocks noGrp="1"/>
          </p:cNvSpPr>
          <p:nvPr>
            <p:ph sz="half" idx="4294967295"/>
          </p:nvPr>
        </p:nvSpPr>
        <p:spPr>
          <a:xfrm>
            <a:off x="6096001" y="1600200"/>
            <a:ext cx="5484892" cy="4527550"/>
          </a:xfrm>
        </p:spPr>
        <p:txBody>
          <a:bodyPr>
            <a:normAutofit/>
          </a:bodyPr>
          <a:lstStyle/>
          <a:p>
            <a:r>
              <a:rPr lang="en-AU" sz="2400" dirty="0"/>
              <a:t>AI powered, patient-facing healthcare decision </a:t>
            </a:r>
            <a:r>
              <a:rPr lang="en-AU" sz="2400" dirty="0" smtClean="0"/>
              <a:t>app</a:t>
            </a:r>
          </a:p>
          <a:p>
            <a:r>
              <a:rPr lang="en-AU" sz="2400" dirty="0" smtClean="0"/>
              <a:t>Offers </a:t>
            </a:r>
            <a:r>
              <a:rPr lang="en-AU" sz="2400" dirty="0"/>
              <a:t>users real-time access to streamlined data collection and personal decision-making </a:t>
            </a:r>
            <a:r>
              <a:rPr lang="en-AU" sz="2400" dirty="0" smtClean="0"/>
              <a:t>tools </a:t>
            </a:r>
          </a:p>
          <a:p>
            <a:r>
              <a:rPr lang="en-AU" sz="2400" dirty="0" smtClean="0"/>
              <a:t>Incorporates </a:t>
            </a:r>
            <a:r>
              <a:rPr lang="en-AU" sz="2400" dirty="0"/>
              <a:t>users’ </a:t>
            </a:r>
            <a:r>
              <a:rPr lang="en-AU" sz="2400" dirty="0" err="1"/>
              <a:t>behavioral</a:t>
            </a:r>
            <a:r>
              <a:rPr lang="en-AU" sz="2400" dirty="0"/>
              <a:t> trends to make predictive recommendations and gauge care </a:t>
            </a:r>
            <a:r>
              <a:rPr lang="en-AU" sz="2400" dirty="0" smtClean="0"/>
              <a:t>options</a:t>
            </a:r>
          </a:p>
          <a:p>
            <a:r>
              <a:rPr lang="en-AU" sz="2400" dirty="0" smtClean="0"/>
              <a:t>Presents </a:t>
            </a:r>
            <a:r>
              <a:rPr lang="en-AU" sz="2400" dirty="0"/>
              <a:t>the information in a straightforward </a:t>
            </a:r>
            <a:r>
              <a:rPr lang="en-AU" sz="2400" dirty="0" smtClean="0"/>
              <a:t>way</a:t>
            </a:r>
            <a:endParaRPr lang="en-AU" sz="2400" dirty="0"/>
          </a:p>
        </p:txBody>
      </p:sp>
    </p:spTree>
    <p:extLst>
      <p:ext uri="{BB962C8B-B14F-4D97-AF65-F5344CB8AC3E}">
        <p14:creationId xmlns:p14="http://schemas.microsoft.com/office/powerpoint/2010/main" val="998233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And on and on…..</a:t>
            </a:r>
            <a:endParaRPr lang="en-AU" sz="4000" dirty="0"/>
          </a:p>
        </p:txBody>
      </p:sp>
      <p:sp>
        <p:nvSpPr>
          <p:cNvPr id="3" name="Content Placeholder 2"/>
          <p:cNvSpPr>
            <a:spLocks noGrp="1"/>
          </p:cNvSpPr>
          <p:nvPr>
            <p:ph idx="1"/>
          </p:nvPr>
        </p:nvSpPr>
        <p:spPr>
          <a:xfrm>
            <a:off x="937731" y="1611086"/>
            <a:ext cx="10606819" cy="4516496"/>
          </a:xfrm>
        </p:spPr>
        <p:txBody>
          <a:bodyPr/>
          <a:lstStyle/>
          <a:p>
            <a:r>
              <a:rPr lang="en-AU" dirty="0" smtClean="0"/>
              <a:t>Well over 1000 apps on the Apple App Store and Google Play specifically targeted at individuals with diabetes</a:t>
            </a:r>
          </a:p>
          <a:p>
            <a:r>
              <a:rPr lang="en-AU" dirty="0" smtClean="0"/>
              <a:t>A 2015 review of apps for calculating insulin doses concluded that they mostly provided “no protection against, and may actively contribute to, incorrect or inappropriate dose recommendations that put current users at risk of both catastrophic overdose and more subtle harms”</a:t>
            </a:r>
          </a:p>
          <a:p>
            <a:r>
              <a:rPr lang="en-AU" dirty="0" smtClean="0"/>
              <a:t>81% of 211 diabetes apps examined in one study had no privacy policy and even among those that did, few had stipulations explicitly protecting consumer’s privacy</a:t>
            </a:r>
          </a:p>
          <a:p>
            <a:endParaRPr lang="en-AU" dirty="0"/>
          </a:p>
        </p:txBody>
      </p:sp>
    </p:spTree>
    <p:extLst>
      <p:ext uri="{BB962C8B-B14F-4D97-AF65-F5344CB8AC3E}">
        <p14:creationId xmlns:p14="http://schemas.microsoft.com/office/powerpoint/2010/main" val="3408698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And on and on…..</a:t>
            </a:r>
            <a:endParaRPr lang="en-AU" sz="4000" dirty="0"/>
          </a:p>
        </p:txBody>
      </p:sp>
      <p:sp>
        <p:nvSpPr>
          <p:cNvPr id="3" name="Content Placeholder 2"/>
          <p:cNvSpPr>
            <a:spLocks noGrp="1"/>
          </p:cNvSpPr>
          <p:nvPr>
            <p:ph idx="1"/>
          </p:nvPr>
        </p:nvSpPr>
        <p:spPr>
          <a:xfrm>
            <a:off x="937731" y="1611086"/>
            <a:ext cx="10606819" cy="4516496"/>
          </a:xfrm>
        </p:spPr>
        <p:txBody>
          <a:bodyPr/>
          <a:lstStyle/>
          <a:p>
            <a:r>
              <a:rPr lang="en-AU" dirty="0" smtClean="0"/>
              <a:t>Health Engine routinely shared users’ private medical information to personal injury law firms as part of a referral partnership contract (not in the privacy policy but a separate ‘collection notice’ with no opt out provision)</a:t>
            </a:r>
          </a:p>
          <a:p>
            <a:r>
              <a:rPr lang="en-AU" dirty="0" smtClean="0"/>
              <a:t>Grundy et al (2019): “Health app developers routinely and legally share consumer data with 3</a:t>
            </a:r>
            <a:r>
              <a:rPr lang="en-AU" baseline="30000" dirty="0" smtClean="0"/>
              <a:t>rd</a:t>
            </a:r>
            <a:r>
              <a:rPr lang="en-AU" dirty="0" smtClean="0"/>
              <a:t> parties in exchange for services that enhance the user’s experience (e.g. connecting to social media) or to monetise the app (e.g. hosted advertisements)”</a:t>
            </a:r>
          </a:p>
          <a:p>
            <a:r>
              <a:rPr lang="en-US" dirty="0" smtClean="0"/>
              <a:t>“Little </a:t>
            </a:r>
            <a:r>
              <a:rPr lang="en-US" dirty="0"/>
              <a:t>transparency exists around third party data sharing, and health apps routinely fail to provide privacy assurances, despite collecting and transmitting multiple forms of personal and identifying </a:t>
            </a:r>
            <a:r>
              <a:rPr lang="en-US" dirty="0" smtClean="0"/>
              <a:t>information”</a:t>
            </a:r>
            <a:endParaRPr lang="en-AU" dirty="0"/>
          </a:p>
        </p:txBody>
      </p:sp>
    </p:spTree>
    <p:extLst>
      <p:ext uri="{BB962C8B-B14F-4D97-AF65-F5344CB8AC3E}">
        <p14:creationId xmlns:p14="http://schemas.microsoft.com/office/powerpoint/2010/main" val="389105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4073" y="802105"/>
            <a:ext cx="10606819" cy="618016"/>
          </a:xfrm>
        </p:spPr>
        <p:txBody>
          <a:bodyPr>
            <a:normAutofit/>
          </a:bodyPr>
          <a:lstStyle/>
          <a:p>
            <a:r>
              <a:rPr lang="en-AU" dirty="0" smtClean="0"/>
              <a:t>Safe, high-quality digital health services</a:t>
            </a:r>
            <a:endParaRPr lang="en-AU" dirty="0"/>
          </a:p>
        </p:txBody>
      </p:sp>
      <p:sp>
        <p:nvSpPr>
          <p:cNvPr id="5" name="Content Placeholder 4"/>
          <p:cNvSpPr>
            <a:spLocks noGrp="1"/>
          </p:cNvSpPr>
          <p:nvPr>
            <p:ph idx="1"/>
          </p:nvPr>
        </p:nvSpPr>
        <p:spPr>
          <a:xfrm>
            <a:off x="974073" y="1876926"/>
            <a:ext cx="10606819" cy="4250656"/>
          </a:xfrm>
        </p:spPr>
        <p:txBody>
          <a:bodyPr/>
          <a:lstStyle/>
          <a:p>
            <a:pPr lvl="1"/>
            <a:r>
              <a:rPr lang="en-AU" dirty="0"/>
              <a:t>How does the consumer know </a:t>
            </a:r>
            <a:r>
              <a:rPr lang="en-AU" dirty="0" smtClean="0"/>
              <a:t>that digital health services are safe?</a:t>
            </a:r>
          </a:p>
          <a:p>
            <a:pPr lvl="1"/>
            <a:r>
              <a:rPr lang="en-AU" dirty="0"/>
              <a:t>How do they know they are effective?</a:t>
            </a:r>
          </a:p>
          <a:p>
            <a:pPr lvl="1"/>
            <a:r>
              <a:rPr lang="en-AU" dirty="0" smtClean="0"/>
              <a:t>How do they choose </a:t>
            </a:r>
            <a:r>
              <a:rPr lang="en-AU" dirty="0"/>
              <a:t>between the </a:t>
            </a:r>
            <a:r>
              <a:rPr lang="en-AU" dirty="0" smtClean="0"/>
              <a:t>many options</a:t>
            </a:r>
            <a:r>
              <a:rPr lang="en-AU" dirty="0"/>
              <a:t>?</a:t>
            </a:r>
          </a:p>
          <a:p>
            <a:pPr lvl="1"/>
            <a:r>
              <a:rPr lang="en-AU" dirty="0" smtClean="0"/>
              <a:t>How does a clinician decide which digital health service to recommend?</a:t>
            </a:r>
            <a:endParaRPr lang="en-AU" dirty="0"/>
          </a:p>
          <a:p>
            <a:pPr marL="0" indent="0">
              <a:buNone/>
            </a:pPr>
            <a:endParaRPr lang="en-AU" dirty="0"/>
          </a:p>
        </p:txBody>
      </p:sp>
    </p:spTree>
    <p:extLst>
      <p:ext uri="{BB962C8B-B14F-4D97-AF65-F5344CB8AC3E}">
        <p14:creationId xmlns:p14="http://schemas.microsoft.com/office/powerpoint/2010/main" val="849674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Current safeguards</a:t>
            </a:r>
            <a:endParaRPr lang="en-AU" dirty="0"/>
          </a:p>
        </p:txBody>
      </p:sp>
      <p:sp>
        <p:nvSpPr>
          <p:cNvPr id="4" name="Content Placeholder 3"/>
          <p:cNvSpPr>
            <a:spLocks noGrp="1"/>
          </p:cNvSpPr>
          <p:nvPr>
            <p:ph sz="half" idx="1"/>
          </p:nvPr>
        </p:nvSpPr>
        <p:spPr/>
        <p:txBody>
          <a:bodyPr>
            <a:normAutofit/>
          </a:bodyPr>
          <a:lstStyle/>
          <a:p>
            <a:pPr marL="0" indent="0">
              <a:buNone/>
            </a:pPr>
            <a:r>
              <a:rPr lang="en-AU" sz="2400" b="1" dirty="0" smtClean="0"/>
              <a:t>Face-to-face health services</a:t>
            </a:r>
          </a:p>
          <a:p>
            <a:r>
              <a:rPr lang="en-AU" sz="2400" dirty="0" smtClean="0"/>
              <a:t>Registration of health </a:t>
            </a:r>
            <a:r>
              <a:rPr lang="en-AU" sz="2400" dirty="0"/>
              <a:t>practitioners </a:t>
            </a:r>
            <a:r>
              <a:rPr lang="en-AU" sz="2400" dirty="0" smtClean="0"/>
              <a:t>–with </a:t>
            </a:r>
            <a:r>
              <a:rPr lang="en-AU" sz="2400" dirty="0"/>
              <a:t>AHPRA</a:t>
            </a:r>
          </a:p>
          <a:p>
            <a:r>
              <a:rPr lang="en-AU" sz="2400" dirty="0"/>
              <a:t>Accreditation of </a:t>
            </a:r>
            <a:r>
              <a:rPr lang="en-AU" sz="2400" dirty="0" smtClean="0"/>
              <a:t>institutions that educate and train </a:t>
            </a:r>
            <a:r>
              <a:rPr lang="en-AU" sz="2400" dirty="0"/>
              <a:t>health practitioners</a:t>
            </a:r>
          </a:p>
          <a:p>
            <a:r>
              <a:rPr lang="en-AU" sz="2400" dirty="0" smtClean="0"/>
              <a:t>Accreditation of hospitals and general practices</a:t>
            </a:r>
            <a:endParaRPr lang="en-AU" sz="2400" dirty="0"/>
          </a:p>
          <a:p>
            <a:r>
              <a:rPr lang="en-AU" sz="2400" dirty="0" smtClean="0"/>
              <a:t>Regulation of medical devices and medicines</a:t>
            </a:r>
          </a:p>
          <a:p>
            <a:r>
              <a:rPr lang="en-AU" sz="2400" dirty="0" smtClean="0"/>
              <a:t>Codes of conduct and guidelines</a:t>
            </a:r>
            <a:endParaRPr lang="en-AU" sz="2400" dirty="0"/>
          </a:p>
          <a:p>
            <a:pPr marL="0" indent="0">
              <a:buNone/>
            </a:pPr>
            <a:endParaRPr lang="en-AU" b="1" dirty="0" smtClean="0"/>
          </a:p>
          <a:p>
            <a:pPr marL="0" indent="0">
              <a:buNone/>
            </a:pPr>
            <a:endParaRPr lang="en-AU" b="1" dirty="0"/>
          </a:p>
        </p:txBody>
      </p:sp>
      <p:sp>
        <p:nvSpPr>
          <p:cNvPr id="5" name="Content Placeholder 4"/>
          <p:cNvSpPr>
            <a:spLocks noGrp="1"/>
          </p:cNvSpPr>
          <p:nvPr>
            <p:ph sz="half" idx="2"/>
          </p:nvPr>
        </p:nvSpPr>
        <p:spPr/>
        <p:txBody>
          <a:bodyPr>
            <a:normAutofit/>
          </a:bodyPr>
          <a:lstStyle/>
          <a:p>
            <a:pPr marL="0" indent="0">
              <a:buNone/>
            </a:pPr>
            <a:r>
              <a:rPr lang="en-AU" sz="2400" b="1" dirty="0" smtClean="0"/>
              <a:t>Digital health services</a:t>
            </a:r>
          </a:p>
          <a:p>
            <a:pPr>
              <a:buFont typeface="Arial" panose="020B0604020202020204" pitchFamily="34" charset="0"/>
              <a:buChar char="•"/>
            </a:pPr>
            <a:r>
              <a:rPr lang="en-AU" sz="2400" dirty="0" smtClean="0"/>
              <a:t>TGA regulates digital medical devices, including software that meets the definition of a medical device (</a:t>
            </a:r>
            <a:r>
              <a:rPr lang="en-AU" sz="2400" dirty="0" err="1" smtClean="0"/>
              <a:t>SaMD</a:t>
            </a:r>
            <a:r>
              <a:rPr lang="en-AU" sz="2400" dirty="0" smtClean="0"/>
              <a:t>)</a:t>
            </a:r>
          </a:p>
          <a:p>
            <a:pPr>
              <a:buFont typeface="Arial" panose="020B0604020202020204" pitchFamily="34" charset="0"/>
              <a:buChar char="•"/>
            </a:pPr>
            <a:r>
              <a:rPr lang="en-AU" sz="2400" dirty="0" smtClean="0"/>
              <a:t>Privacy legislation</a:t>
            </a:r>
          </a:p>
          <a:p>
            <a:pPr>
              <a:buFont typeface="Arial" panose="020B0604020202020204" pitchFamily="34" charset="0"/>
              <a:buChar char="•"/>
            </a:pPr>
            <a:r>
              <a:rPr lang="en-AU" sz="2400" dirty="0" smtClean="0"/>
              <a:t>Consumer legislation (competition and fair trading)</a:t>
            </a:r>
          </a:p>
          <a:p>
            <a:pPr marL="0" indent="0">
              <a:buNone/>
            </a:pPr>
            <a:endParaRPr lang="en-AU" sz="2400" dirty="0" smtClean="0"/>
          </a:p>
          <a:p>
            <a:pPr>
              <a:buFont typeface="Arial" panose="020B0604020202020204" pitchFamily="34" charset="0"/>
              <a:buChar char="•"/>
            </a:pPr>
            <a:r>
              <a:rPr lang="en-AU" sz="2400" dirty="0" smtClean="0"/>
              <a:t>App store??  </a:t>
            </a:r>
            <a:r>
              <a:rPr lang="en-AU" sz="2400" dirty="0"/>
              <a:t>Internet??</a:t>
            </a:r>
          </a:p>
          <a:p>
            <a:pPr>
              <a:buFont typeface="Arial" panose="020B0604020202020204" pitchFamily="34" charset="0"/>
              <a:buChar char="•"/>
            </a:pPr>
            <a:endParaRPr lang="en-AU" sz="2400" dirty="0" smtClean="0"/>
          </a:p>
          <a:p>
            <a:pPr marL="0" indent="0">
              <a:buNone/>
            </a:pPr>
            <a:endParaRPr lang="en-AU" sz="2400" dirty="0"/>
          </a:p>
        </p:txBody>
      </p:sp>
    </p:spTree>
    <p:extLst>
      <p:ext uri="{BB962C8B-B14F-4D97-AF65-F5344CB8AC3E}">
        <p14:creationId xmlns:p14="http://schemas.microsoft.com/office/powerpoint/2010/main" val="64832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The Future is Now!</a:t>
            </a:r>
            <a:endParaRPr lang="en-AU" sz="4000" dirty="0"/>
          </a:p>
        </p:txBody>
      </p:sp>
      <p:sp>
        <p:nvSpPr>
          <p:cNvPr id="3" name="Content Placeholder 2"/>
          <p:cNvSpPr>
            <a:spLocks noGrp="1"/>
          </p:cNvSpPr>
          <p:nvPr>
            <p:ph idx="1"/>
          </p:nvPr>
        </p:nvSpPr>
        <p:spPr>
          <a:xfrm>
            <a:off x="974073" y="1584960"/>
            <a:ext cx="10606819" cy="4542622"/>
          </a:xfrm>
        </p:spPr>
        <p:txBody>
          <a:bodyPr/>
          <a:lstStyle/>
          <a:p>
            <a:r>
              <a:rPr lang="en-AU" dirty="0" smtClean="0"/>
              <a:t>We live in the digital age</a:t>
            </a:r>
          </a:p>
          <a:p>
            <a:r>
              <a:rPr lang="en-US" dirty="0" smtClean="0"/>
              <a:t>Technologies </a:t>
            </a:r>
            <a:r>
              <a:rPr lang="en-US" dirty="0"/>
              <a:t>are emerging and affecting our lives in ways that indicate we are at the beginning of </a:t>
            </a:r>
            <a:r>
              <a:rPr lang="en-US" dirty="0" smtClean="0"/>
              <a:t>a 4</a:t>
            </a:r>
            <a:r>
              <a:rPr lang="en-US" baseline="30000" dirty="0" smtClean="0"/>
              <a:t>th</a:t>
            </a:r>
            <a:r>
              <a:rPr lang="en-US" dirty="0" smtClean="0"/>
              <a:t> industrial revolution</a:t>
            </a:r>
          </a:p>
          <a:p>
            <a:r>
              <a:rPr lang="en-AU" dirty="0" smtClean="0"/>
              <a:t>Digital disruption has transformed many industries e.g. banking</a:t>
            </a:r>
          </a:p>
          <a:p>
            <a:r>
              <a:rPr lang="en-AU" dirty="0" smtClean="0"/>
              <a:t>Digital services also offer the potential to drive much needed changes in  health services – indeed they are doing it now! </a:t>
            </a:r>
          </a:p>
          <a:p>
            <a:r>
              <a:rPr lang="en-AU" dirty="0" smtClean="0"/>
              <a:t>Digital services can also play </a:t>
            </a:r>
            <a:r>
              <a:rPr lang="en-AU" dirty="0"/>
              <a:t>a role in helping to achieve all of </a:t>
            </a:r>
            <a:r>
              <a:rPr lang="en-AU" dirty="0" smtClean="0"/>
              <a:t>the essential elements of Equally Well</a:t>
            </a:r>
            <a:endParaRPr lang="en-AU" dirty="0"/>
          </a:p>
          <a:p>
            <a:endParaRPr lang="en-AU" dirty="0"/>
          </a:p>
        </p:txBody>
      </p:sp>
    </p:spTree>
    <p:extLst>
      <p:ext uri="{BB962C8B-B14F-4D97-AF65-F5344CB8AC3E}">
        <p14:creationId xmlns:p14="http://schemas.microsoft.com/office/powerpoint/2010/main" val="1137853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a:t>Supporting safe, high-quality digital mental health services</a:t>
            </a:r>
          </a:p>
        </p:txBody>
      </p:sp>
      <p:sp>
        <p:nvSpPr>
          <p:cNvPr id="3" name="Content Placeholder 2"/>
          <p:cNvSpPr>
            <a:spLocks noGrp="1"/>
          </p:cNvSpPr>
          <p:nvPr>
            <p:ph idx="1"/>
          </p:nvPr>
        </p:nvSpPr>
        <p:spPr>
          <a:xfrm>
            <a:off x="974072" y="1828799"/>
            <a:ext cx="10606820" cy="4641669"/>
          </a:xfrm>
        </p:spPr>
        <p:txBody>
          <a:bodyPr>
            <a:normAutofit/>
          </a:bodyPr>
          <a:lstStyle/>
          <a:p>
            <a:pPr>
              <a:buFont typeface="Arial" panose="020B0604020202020204" pitchFamily="34" charset="0"/>
              <a:buChar char="•"/>
            </a:pPr>
            <a:r>
              <a:rPr lang="en-AU" sz="2500" dirty="0" smtClean="0"/>
              <a:t>Australian </a:t>
            </a:r>
            <a:r>
              <a:rPr lang="en-AU" sz="2500" dirty="0"/>
              <a:t>Commission on Safety and Quality in Health Care </a:t>
            </a:r>
            <a:r>
              <a:rPr lang="en-AU" sz="2500" dirty="0" smtClean="0"/>
              <a:t>has been contracted to </a:t>
            </a:r>
            <a:r>
              <a:rPr lang="en-AU" sz="2500" dirty="0"/>
              <a:t>develop a Certification Framework for Digital Mental Health Services, including National </a:t>
            </a:r>
            <a:r>
              <a:rPr lang="en-AU" sz="2500" dirty="0" smtClean="0"/>
              <a:t>Standards for Digital Mental Health Services</a:t>
            </a:r>
          </a:p>
          <a:p>
            <a:pPr marL="0" indent="0">
              <a:buNone/>
            </a:pPr>
            <a:endParaRPr lang="en-AU" sz="2500" dirty="0" smtClean="0"/>
          </a:p>
          <a:p>
            <a:pPr>
              <a:buFont typeface="Arial" panose="020B0604020202020204" pitchFamily="34" charset="0"/>
              <a:buChar char="•"/>
            </a:pPr>
            <a:r>
              <a:rPr lang="en-AU" sz="2800" dirty="0"/>
              <a:t>Project </a:t>
            </a:r>
            <a:r>
              <a:rPr lang="en-AU" sz="2800" dirty="0" smtClean="0"/>
              <a:t>Phases</a:t>
            </a:r>
          </a:p>
          <a:p>
            <a:pPr marL="800035" lvl="1" indent="-457200">
              <a:lnSpc>
                <a:spcPct val="90000"/>
              </a:lnSpc>
              <a:buFont typeface="+mj-lt"/>
              <a:buAutoNum type="arabicPeriod"/>
            </a:pPr>
            <a:r>
              <a:rPr lang="en-AU" sz="2500" b="1" dirty="0" smtClean="0"/>
              <a:t>Consultation</a:t>
            </a:r>
          </a:p>
          <a:p>
            <a:pPr lvl="2">
              <a:lnSpc>
                <a:spcPct val="90000"/>
              </a:lnSpc>
              <a:buFont typeface="Arial" panose="020B0604020202020204" pitchFamily="34" charset="0"/>
              <a:buChar char="•"/>
            </a:pPr>
            <a:r>
              <a:rPr lang="en-AU" sz="2200" b="1" dirty="0" smtClean="0"/>
              <a:t>Report to the Department of Health by 30 June 2019</a:t>
            </a:r>
            <a:endParaRPr lang="en-AU" sz="2200" b="1" dirty="0"/>
          </a:p>
          <a:p>
            <a:pPr marL="800035" lvl="1" indent="-457200">
              <a:lnSpc>
                <a:spcPct val="90000"/>
              </a:lnSpc>
              <a:buFont typeface="+mj-lt"/>
              <a:buAutoNum type="arabicPeriod"/>
            </a:pPr>
            <a:r>
              <a:rPr lang="en-AU" sz="2500" dirty="0"/>
              <a:t>Design and </a:t>
            </a:r>
            <a:r>
              <a:rPr lang="en-AU" sz="2500" dirty="0" smtClean="0"/>
              <a:t>Development</a:t>
            </a:r>
          </a:p>
          <a:p>
            <a:pPr marL="342835" lvl="1" indent="0">
              <a:lnSpc>
                <a:spcPct val="90000"/>
              </a:lnSpc>
              <a:buNone/>
            </a:pPr>
            <a:r>
              <a:rPr lang="en-AU" sz="2500" dirty="0" smtClean="0"/>
              <a:t>__________________________________________________________</a:t>
            </a:r>
            <a:endParaRPr lang="en-AU" sz="2500" dirty="0"/>
          </a:p>
          <a:p>
            <a:pPr marL="342835" lvl="1" indent="0">
              <a:lnSpc>
                <a:spcPct val="90000"/>
              </a:lnSpc>
              <a:buNone/>
            </a:pPr>
            <a:r>
              <a:rPr lang="en-AU" sz="2500" dirty="0" smtClean="0"/>
              <a:t>3.  Establishment </a:t>
            </a:r>
            <a:r>
              <a:rPr lang="en-AU" sz="2500" dirty="0"/>
              <a:t>and Operations</a:t>
            </a:r>
          </a:p>
          <a:p>
            <a:pPr marL="0" indent="0">
              <a:buNone/>
            </a:pPr>
            <a:endParaRPr lang="en-AU" sz="2500" dirty="0"/>
          </a:p>
          <a:p>
            <a:pPr marL="0" indent="0">
              <a:buNone/>
            </a:pPr>
            <a:endParaRPr lang="en-AU" sz="2500" dirty="0"/>
          </a:p>
        </p:txBody>
      </p:sp>
    </p:spTree>
    <p:extLst>
      <p:ext uri="{BB962C8B-B14F-4D97-AF65-F5344CB8AC3E}">
        <p14:creationId xmlns:p14="http://schemas.microsoft.com/office/powerpoint/2010/main" val="3351860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Methodology</a:t>
            </a:r>
          </a:p>
        </p:txBody>
      </p:sp>
      <p:sp>
        <p:nvSpPr>
          <p:cNvPr id="3" name="Content Placeholder 2"/>
          <p:cNvSpPr>
            <a:spLocks noGrp="1"/>
          </p:cNvSpPr>
          <p:nvPr>
            <p:ph idx="1"/>
          </p:nvPr>
        </p:nvSpPr>
        <p:spPr>
          <a:xfrm>
            <a:off x="974073" y="1611086"/>
            <a:ext cx="10606819" cy="4516496"/>
          </a:xfrm>
        </p:spPr>
        <p:txBody>
          <a:bodyPr>
            <a:normAutofit/>
          </a:bodyPr>
          <a:lstStyle/>
          <a:p>
            <a:pPr>
              <a:lnSpc>
                <a:spcPct val="90000"/>
              </a:lnSpc>
              <a:buFont typeface="Arial" panose="020B0604020202020204" pitchFamily="34" charset="0"/>
              <a:buChar char="•"/>
            </a:pPr>
            <a:r>
              <a:rPr lang="en-AU" sz="2500" dirty="0"/>
              <a:t>Established a Digital Mental Health Advisory Group</a:t>
            </a:r>
          </a:p>
          <a:p>
            <a:pPr>
              <a:lnSpc>
                <a:spcPct val="90000"/>
              </a:lnSpc>
              <a:buFont typeface="Arial" panose="020B0604020202020204" pitchFamily="34" charset="0"/>
              <a:buChar char="•"/>
            </a:pPr>
            <a:r>
              <a:rPr lang="en-AU" sz="2500" dirty="0"/>
              <a:t>Literature search</a:t>
            </a:r>
          </a:p>
          <a:p>
            <a:pPr>
              <a:lnSpc>
                <a:spcPct val="90000"/>
              </a:lnSpc>
              <a:buFont typeface="Arial" panose="020B0604020202020204" pitchFamily="34" charset="0"/>
              <a:buChar char="•"/>
            </a:pPr>
            <a:r>
              <a:rPr lang="en-AU" sz="2500" dirty="0" smtClean="0"/>
              <a:t>Consultation with stakeholders including: </a:t>
            </a:r>
          </a:p>
          <a:p>
            <a:pPr lvl="1">
              <a:lnSpc>
                <a:spcPct val="90000"/>
              </a:lnSpc>
              <a:buFont typeface="Courier New" panose="02070309020205020404" pitchFamily="49" charset="0"/>
              <a:buChar char="o"/>
            </a:pPr>
            <a:r>
              <a:rPr lang="en-AU" sz="2500" dirty="0" smtClean="0"/>
              <a:t>targeted background briefings, including with national and international leaders in DMHS and mobile health apps</a:t>
            </a:r>
          </a:p>
          <a:p>
            <a:pPr lvl="1">
              <a:lnSpc>
                <a:spcPct val="90000"/>
              </a:lnSpc>
              <a:buFont typeface="Courier New" panose="02070309020205020404" pitchFamily="49" charset="0"/>
              <a:buChar char="o"/>
            </a:pPr>
            <a:r>
              <a:rPr lang="en-AU" sz="2500" dirty="0" smtClean="0"/>
              <a:t>broad </a:t>
            </a:r>
            <a:r>
              <a:rPr lang="en-AU" sz="2500" dirty="0"/>
              <a:t>public consultation with a diverse group of </a:t>
            </a:r>
            <a:r>
              <a:rPr lang="en-AU" sz="2500" dirty="0" smtClean="0"/>
              <a:t>stakeholders</a:t>
            </a:r>
          </a:p>
          <a:p>
            <a:pPr lvl="2">
              <a:lnSpc>
                <a:spcPct val="90000"/>
              </a:lnSpc>
              <a:buFont typeface="Wingdings" pitchFamily="2" charset="2"/>
              <a:buChar char="ü"/>
            </a:pPr>
            <a:r>
              <a:rPr lang="en-AU" sz="2200" dirty="0" smtClean="0"/>
              <a:t>6 face-to-face workshops</a:t>
            </a:r>
          </a:p>
          <a:p>
            <a:pPr lvl="2">
              <a:lnSpc>
                <a:spcPct val="90000"/>
              </a:lnSpc>
              <a:buFont typeface="Wingdings" pitchFamily="2" charset="2"/>
              <a:buChar char="ü"/>
            </a:pPr>
            <a:r>
              <a:rPr lang="en-AU" sz="2200" dirty="0" smtClean="0"/>
              <a:t>4 on-line workshops</a:t>
            </a:r>
          </a:p>
          <a:p>
            <a:pPr lvl="2">
              <a:lnSpc>
                <a:spcPct val="90000"/>
              </a:lnSpc>
              <a:buFont typeface="Wingdings" pitchFamily="2" charset="2"/>
              <a:buChar char="ü"/>
            </a:pPr>
            <a:r>
              <a:rPr lang="en-AU" sz="2200" dirty="0" smtClean="0"/>
              <a:t>on-line survey </a:t>
            </a:r>
            <a:endParaRPr lang="en-AU" sz="2200" dirty="0"/>
          </a:p>
          <a:p>
            <a:pPr marL="0" indent="0">
              <a:buNone/>
            </a:pPr>
            <a:endParaRPr lang="en-AU" dirty="0"/>
          </a:p>
          <a:p>
            <a:endParaRPr lang="en-AU" dirty="0"/>
          </a:p>
          <a:p>
            <a:endParaRPr lang="en-AU" dirty="0"/>
          </a:p>
        </p:txBody>
      </p:sp>
    </p:spTree>
    <p:extLst>
      <p:ext uri="{BB962C8B-B14F-4D97-AF65-F5344CB8AC3E}">
        <p14:creationId xmlns:p14="http://schemas.microsoft.com/office/powerpoint/2010/main" val="3550719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600" y="1754909"/>
            <a:ext cx="1801091" cy="1154162"/>
          </a:xfrm>
          <a:prstGeom prst="rect">
            <a:avLst/>
          </a:prstGeom>
          <a:noFill/>
          <a:ln>
            <a:solidFill>
              <a:schemeClr val="tx1"/>
            </a:solidFill>
            <a:prstDash val="solid"/>
          </a:ln>
        </p:spPr>
        <p:txBody>
          <a:bodyPr wrap="square" rtlCol="0">
            <a:spAutoFit/>
          </a:bodyPr>
          <a:lstStyle/>
          <a:p>
            <a:r>
              <a:rPr lang="en-AU" b="1" dirty="0"/>
              <a:t>Unregulated</a:t>
            </a:r>
          </a:p>
          <a:p>
            <a:pPr marL="144000" indent="-144000">
              <a:buFont typeface="Arial" panose="020B0604020202020204" pitchFamily="34" charset="0"/>
              <a:buChar char="•"/>
            </a:pPr>
            <a:r>
              <a:rPr lang="en-AU" sz="1600" dirty="0"/>
              <a:t>‘Wild West’</a:t>
            </a:r>
          </a:p>
          <a:p>
            <a:pPr marL="144000" indent="-144000">
              <a:buFont typeface="Arial" panose="020B0604020202020204" pitchFamily="34" charset="0"/>
              <a:buChar char="•"/>
            </a:pPr>
            <a:r>
              <a:rPr lang="en-AU" sz="1600" dirty="0" smtClean="0"/>
              <a:t>Limited </a:t>
            </a:r>
            <a:r>
              <a:rPr lang="en-AU" sz="1600" dirty="0"/>
              <a:t>guidance</a:t>
            </a:r>
          </a:p>
        </p:txBody>
      </p:sp>
      <p:sp>
        <p:nvSpPr>
          <p:cNvPr id="6" name="TextBox 5"/>
          <p:cNvSpPr txBox="1"/>
          <p:nvPr/>
        </p:nvSpPr>
        <p:spPr>
          <a:xfrm>
            <a:off x="2068945" y="1754909"/>
            <a:ext cx="1745672" cy="2862322"/>
          </a:xfrm>
          <a:prstGeom prst="rect">
            <a:avLst/>
          </a:prstGeom>
          <a:noFill/>
          <a:ln>
            <a:solidFill>
              <a:schemeClr val="tx1"/>
            </a:solidFill>
            <a:prstDash val="solid"/>
          </a:ln>
        </p:spPr>
        <p:txBody>
          <a:bodyPr wrap="square" rtlCol="0">
            <a:spAutoFit/>
          </a:bodyPr>
          <a:lstStyle/>
          <a:p>
            <a:r>
              <a:rPr lang="en-AU" b="1" dirty="0"/>
              <a:t>Tools and resources</a:t>
            </a:r>
          </a:p>
          <a:p>
            <a:pPr marL="144000" indent="-144000">
              <a:buFont typeface="Arial" panose="020B0604020202020204" pitchFamily="34" charset="0"/>
              <a:buChar char="•"/>
            </a:pPr>
            <a:r>
              <a:rPr lang="en-AU" sz="1600" dirty="0"/>
              <a:t>Assists potential users to make their own choices</a:t>
            </a:r>
          </a:p>
          <a:p>
            <a:pPr marL="144000" indent="-144000">
              <a:buFont typeface="Arial" panose="020B0604020202020204" pitchFamily="34" charset="0"/>
              <a:buChar char="•"/>
            </a:pPr>
            <a:r>
              <a:rPr lang="en-AU" sz="1600" dirty="0"/>
              <a:t>Has inherent limitations</a:t>
            </a:r>
          </a:p>
          <a:p>
            <a:endParaRPr lang="en-AU" dirty="0"/>
          </a:p>
          <a:p>
            <a:endParaRPr lang="en-AU" dirty="0"/>
          </a:p>
        </p:txBody>
      </p:sp>
      <p:sp>
        <p:nvSpPr>
          <p:cNvPr id="7" name="TextBox 6"/>
          <p:cNvSpPr txBox="1"/>
          <p:nvPr/>
        </p:nvSpPr>
        <p:spPr>
          <a:xfrm>
            <a:off x="3990109" y="1754909"/>
            <a:ext cx="1893455" cy="2708434"/>
          </a:xfrm>
          <a:prstGeom prst="rect">
            <a:avLst/>
          </a:prstGeom>
          <a:noFill/>
          <a:ln>
            <a:solidFill>
              <a:schemeClr val="tx1"/>
            </a:solidFill>
            <a:prstDash val="solid"/>
          </a:ln>
        </p:spPr>
        <p:txBody>
          <a:bodyPr wrap="square" rtlCol="0">
            <a:spAutoFit/>
          </a:bodyPr>
          <a:lstStyle/>
          <a:p>
            <a:r>
              <a:rPr lang="en-AU" b="1" dirty="0"/>
              <a:t>Guidelines/ Standards</a:t>
            </a:r>
          </a:p>
          <a:p>
            <a:pPr marL="144000" indent="-144000">
              <a:buFont typeface="Arial" panose="020B0604020202020204" pitchFamily="34" charset="0"/>
              <a:buChar char="•"/>
            </a:pPr>
            <a:r>
              <a:rPr lang="en-AU" sz="1600" dirty="0"/>
              <a:t>Available to assist development and implementation of DMHS</a:t>
            </a:r>
          </a:p>
          <a:p>
            <a:pPr marL="144000" indent="-144000">
              <a:buFont typeface="Arial" panose="020B0604020202020204" pitchFamily="34" charset="0"/>
              <a:buChar char="•"/>
            </a:pPr>
            <a:r>
              <a:rPr lang="en-AU" sz="1600" dirty="0"/>
              <a:t>Basis for assessment or </a:t>
            </a:r>
            <a:r>
              <a:rPr lang="en-AU" sz="1600" dirty="0" smtClean="0"/>
              <a:t>certification</a:t>
            </a:r>
            <a:endParaRPr lang="en-AU" sz="1600" dirty="0"/>
          </a:p>
        </p:txBody>
      </p:sp>
      <p:sp>
        <p:nvSpPr>
          <p:cNvPr id="8" name="TextBox 7"/>
          <p:cNvSpPr txBox="1"/>
          <p:nvPr/>
        </p:nvSpPr>
        <p:spPr>
          <a:xfrm>
            <a:off x="6022109" y="1754909"/>
            <a:ext cx="1874982" cy="4601260"/>
          </a:xfrm>
          <a:prstGeom prst="rect">
            <a:avLst/>
          </a:prstGeom>
          <a:noFill/>
          <a:ln>
            <a:solidFill>
              <a:schemeClr val="tx1"/>
            </a:solidFill>
            <a:prstDash val="solid"/>
          </a:ln>
        </p:spPr>
        <p:txBody>
          <a:bodyPr wrap="square" rtlCol="0">
            <a:spAutoFit/>
          </a:bodyPr>
          <a:lstStyle/>
          <a:p>
            <a:r>
              <a:rPr lang="en-AU" b="1" dirty="0" smtClean="0"/>
              <a:t>Assessment</a:t>
            </a:r>
          </a:p>
          <a:p>
            <a:pPr marL="144000" indent="-144000">
              <a:buFont typeface="Arial" panose="020B0604020202020204" pitchFamily="34" charset="0"/>
              <a:buChar char="•"/>
            </a:pPr>
            <a:r>
              <a:rPr lang="en-AU" sz="1600" dirty="0" smtClean="0"/>
              <a:t>Self-assessed</a:t>
            </a:r>
          </a:p>
          <a:p>
            <a:pPr>
              <a:buFont typeface="Arial" pitchFamily="34" charset="0"/>
              <a:buChar char="•"/>
            </a:pPr>
            <a:r>
              <a:rPr lang="en-AU" sz="1600" dirty="0"/>
              <a:t> </a:t>
            </a:r>
            <a:r>
              <a:rPr lang="en-AU" sz="1600" dirty="0" smtClean="0"/>
              <a:t> Independent  </a:t>
            </a:r>
          </a:p>
          <a:p>
            <a:r>
              <a:rPr lang="en-AU" sz="1600" dirty="0"/>
              <a:t> </a:t>
            </a:r>
            <a:r>
              <a:rPr lang="en-AU" sz="1600" dirty="0" smtClean="0"/>
              <a:t>  assessment</a:t>
            </a:r>
          </a:p>
          <a:p>
            <a:pPr marL="144000" indent="-144000">
              <a:buFont typeface="Arial" panose="020B0604020202020204" pitchFamily="34" charset="0"/>
              <a:buChar char="•"/>
            </a:pPr>
            <a:r>
              <a:rPr lang="en-AU" sz="1600" dirty="0" smtClean="0"/>
              <a:t>User reviews</a:t>
            </a:r>
          </a:p>
          <a:p>
            <a:pPr marL="144000" indent="-144000">
              <a:buFont typeface="Arial" panose="020B0604020202020204" pitchFamily="34" charset="0"/>
              <a:buChar char="•"/>
            </a:pPr>
            <a:r>
              <a:rPr lang="en-AU" sz="1600" dirty="0" smtClean="0"/>
              <a:t>Against specified criteria</a:t>
            </a:r>
          </a:p>
          <a:p>
            <a:pPr marL="144000" indent="-144000">
              <a:buFont typeface="Arial" panose="020B0604020202020204" pitchFamily="34" charset="0"/>
              <a:buChar char="•"/>
            </a:pPr>
            <a:r>
              <a:rPr lang="en-AU" sz="1600" dirty="0" smtClean="0"/>
              <a:t>Program or provider</a:t>
            </a:r>
          </a:p>
          <a:p>
            <a:pPr marL="144000" indent="-144000">
              <a:buFont typeface="Arial" panose="020B0604020202020204" pitchFamily="34" charset="0"/>
              <a:buChar char="•"/>
            </a:pPr>
            <a:r>
              <a:rPr lang="en-AU" sz="1600" dirty="0" smtClean="0"/>
              <a:t>Provides information to potential user</a:t>
            </a:r>
          </a:p>
          <a:p>
            <a:pPr marL="144000" indent="-144000">
              <a:buFont typeface="Arial" panose="020B0604020202020204" pitchFamily="34" charset="0"/>
              <a:buChar char="•"/>
            </a:pPr>
            <a:r>
              <a:rPr lang="en-AU" sz="1600" dirty="0" smtClean="0"/>
              <a:t>Point </a:t>
            </a:r>
            <a:r>
              <a:rPr lang="en-AU" sz="1600" dirty="0"/>
              <a:t>in time </a:t>
            </a:r>
            <a:endParaRPr lang="en-AU" sz="1600" dirty="0" smtClean="0"/>
          </a:p>
          <a:p>
            <a:pPr marL="144000" indent="-144000">
              <a:buFont typeface="Arial" panose="020B0604020202020204" pitchFamily="34" charset="0"/>
              <a:buChar char="•"/>
            </a:pPr>
            <a:r>
              <a:rPr lang="en-AU" sz="1600" dirty="0" smtClean="0"/>
              <a:t>Limited </a:t>
            </a:r>
            <a:r>
              <a:rPr lang="en-AU" sz="1600" dirty="0"/>
              <a:t>level of warranty </a:t>
            </a:r>
            <a:endParaRPr lang="en-AU" sz="1600" dirty="0" smtClean="0"/>
          </a:p>
          <a:p>
            <a:pPr marL="144000" indent="-144000">
              <a:buFont typeface="Arial" panose="020B0604020202020204" pitchFamily="34" charset="0"/>
              <a:buChar char="•"/>
            </a:pPr>
            <a:r>
              <a:rPr lang="en-AU" sz="1600" dirty="0" smtClean="0"/>
              <a:t>Use to create a register or curated library</a:t>
            </a:r>
            <a:endParaRPr lang="en-AU" dirty="0"/>
          </a:p>
        </p:txBody>
      </p:sp>
      <p:sp>
        <p:nvSpPr>
          <p:cNvPr id="9" name="TextBox 8"/>
          <p:cNvSpPr txBox="1"/>
          <p:nvPr/>
        </p:nvSpPr>
        <p:spPr>
          <a:xfrm>
            <a:off x="8044873" y="1754909"/>
            <a:ext cx="1828800" cy="2708434"/>
          </a:xfrm>
          <a:prstGeom prst="rect">
            <a:avLst/>
          </a:prstGeom>
          <a:noFill/>
          <a:ln>
            <a:solidFill>
              <a:schemeClr val="tx1"/>
            </a:solidFill>
            <a:prstDash val="solid"/>
          </a:ln>
        </p:spPr>
        <p:txBody>
          <a:bodyPr wrap="square" rtlCol="0">
            <a:spAutoFit/>
          </a:bodyPr>
          <a:lstStyle/>
          <a:p>
            <a:r>
              <a:rPr lang="en-AU" b="1" dirty="0"/>
              <a:t>Certification</a:t>
            </a:r>
          </a:p>
          <a:p>
            <a:pPr marL="144000" indent="-144000">
              <a:buFont typeface="Arial" panose="020B0604020202020204" pitchFamily="34" charset="0"/>
              <a:buChar char="•"/>
            </a:pPr>
            <a:r>
              <a:rPr lang="en-AU" sz="1600" dirty="0"/>
              <a:t>Statement of conformance to standards or </a:t>
            </a:r>
            <a:r>
              <a:rPr lang="en-AU" sz="1600" dirty="0" smtClean="0"/>
              <a:t>guidelines at a pre-determined threshold</a:t>
            </a:r>
            <a:endParaRPr lang="en-AU" sz="1600" dirty="0"/>
          </a:p>
          <a:p>
            <a:pPr marL="144000" indent="-144000">
              <a:buFont typeface="Arial" panose="020B0604020202020204" pitchFamily="34" charset="0"/>
              <a:buChar char="•"/>
            </a:pPr>
            <a:r>
              <a:rPr lang="en-AU" sz="1600" dirty="0"/>
              <a:t>Implies a higher level of warranty</a:t>
            </a:r>
          </a:p>
          <a:p>
            <a:endParaRPr lang="en-AU" dirty="0"/>
          </a:p>
        </p:txBody>
      </p:sp>
      <p:sp>
        <p:nvSpPr>
          <p:cNvPr id="10" name="TextBox 9"/>
          <p:cNvSpPr txBox="1"/>
          <p:nvPr/>
        </p:nvSpPr>
        <p:spPr>
          <a:xfrm>
            <a:off x="10076873" y="1754909"/>
            <a:ext cx="1930400" cy="1400383"/>
          </a:xfrm>
          <a:prstGeom prst="rect">
            <a:avLst/>
          </a:prstGeom>
          <a:noFill/>
          <a:ln>
            <a:solidFill>
              <a:schemeClr val="tx1"/>
            </a:solidFill>
            <a:prstDash val="solid"/>
          </a:ln>
        </p:spPr>
        <p:txBody>
          <a:bodyPr wrap="square" rtlCol="0">
            <a:spAutoFit/>
          </a:bodyPr>
          <a:lstStyle/>
          <a:p>
            <a:r>
              <a:rPr lang="en-AU" b="1" dirty="0"/>
              <a:t>Regulation</a:t>
            </a:r>
          </a:p>
          <a:p>
            <a:pPr marL="144000" indent="-144000">
              <a:buFont typeface="Arial" panose="020B0604020202020204" pitchFamily="34" charset="0"/>
              <a:buChar char="•"/>
            </a:pPr>
            <a:r>
              <a:rPr lang="en-AU" sz="1600" dirty="0"/>
              <a:t>Mandated requirement for compliance with standards</a:t>
            </a:r>
          </a:p>
        </p:txBody>
      </p:sp>
      <p:sp>
        <p:nvSpPr>
          <p:cNvPr id="11" name="Right Arrow 10"/>
          <p:cNvSpPr/>
          <p:nvPr/>
        </p:nvSpPr>
        <p:spPr>
          <a:xfrm>
            <a:off x="175491" y="6239311"/>
            <a:ext cx="11831782" cy="629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Title 1"/>
          <p:cNvSpPr txBox="1">
            <a:spLocks/>
          </p:cNvSpPr>
          <p:nvPr/>
        </p:nvSpPr>
        <p:spPr>
          <a:xfrm>
            <a:off x="974073" y="428499"/>
            <a:ext cx="10606819" cy="991622"/>
          </a:xfrm>
          <a:prstGeom prst="rect">
            <a:avLst/>
          </a:prstGeom>
        </p:spPr>
        <p:txBody>
          <a:bodyPr/>
          <a:lstStyle>
            <a:lvl1pPr algn="l" defTabSz="544251" rtl="0" eaLnBrk="1" latinLnBrk="0" hangingPunct="1">
              <a:spcBef>
                <a:spcPct val="0"/>
              </a:spcBef>
              <a:buNone/>
              <a:defRPr sz="3600" b="1" kern="1200">
                <a:solidFill>
                  <a:srgbClr val="00B3E2"/>
                </a:solidFill>
                <a:latin typeface="Arial"/>
                <a:ea typeface="+mj-ea"/>
                <a:cs typeface="Arial"/>
              </a:defRPr>
            </a:lvl1pPr>
          </a:lstStyle>
          <a:p>
            <a:r>
              <a:rPr lang="en-AU" dirty="0"/>
              <a:t>Spectrum of options</a:t>
            </a:r>
          </a:p>
        </p:txBody>
      </p:sp>
    </p:spTree>
    <p:extLst>
      <p:ext uri="{BB962C8B-B14F-4D97-AF65-F5344CB8AC3E}">
        <p14:creationId xmlns:p14="http://schemas.microsoft.com/office/powerpoint/2010/main" val="3337598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Digital mental health services</a:t>
            </a:r>
            <a:endParaRPr lang="en-AU" dirty="0"/>
          </a:p>
        </p:txBody>
      </p:sp>
      <p:sp>
        <p:nvSpPr>
          <p:cNvPr id="3" name="Content Placeholder 2"/>
          <p:cNvSpPr>
            <a:spLocks noGrp="1"/>
          </p:cNvSpPr>
          <p:nvPr>
            <p:ph idx="1"/>
          </p:nvPr>
        </p:nvSpPr>
        <p:spPr>
          <a:xfrm>
            <a:off x="974073" y="1672046"/>
            <a:ext cx="10606819" cy="4455536"/>
          </a:xfrm>
        </p:spPr>
        <p:txBody>
          <a:bodyPr>
            <a:normAutofit lnSpcReduction="10000"/>
          </a:bodyPr>
          <a:lstStyle/>
          <a:p>
            <a:r>
              <a:rPr lang="en-AU" dirty="0" smtClean="0">
                <a:solidFill>
                  <a:srgbClr val="FF0000"/>
                </a:solidFill>
              </a:rPr>
              <a:t>Defined as: a service that uses </a:t>
            </a:r>
            <a:r>
              <a:rPr lang="en-AU" dirty="0">
                <a:solidFill>
                  <a:srgbClr val="FF0000"/>
                </a:solidFill>
              </a:rPr>
              <a:t>digital </a:t>
            </a:r>
            <a:r>
              <a:rPr lang="en-AU" dirty="0" smtClean="0">
                <a:solidFill>
                  <a:srgbClr val="FF0000"/>
                </a:solidFill>
              </a:rPr>
              <a:t>technology to </a:t>
            </a:r>
            <a:r>
              <a:rPr lang="en-AU" dirty="0">
                <a:solidFill>
                  <a:srgbClr val="FF0000"/>
                </a:solidFill>
              </a:rPr>
              <a:t>facilitate </a:t>
            </a:r>
            <a:r>
              <a:rPr lang="en-AU" dirty="0" smtClean="0">
                <a:solidFill>
                  <a:srgbClr val="FF0000"/>
                </a:solidFill>
              </a:rPr>
              <a:t>engagement and the delivery of care</a:t>
            </a:r>
          </a:p>
          <a:p>
            <a:r>
              <a:rPr lang="en-AU" dirty="0" smtClean="0"/>
              <a:t>Includes </a:t>
            </a:r>
            <a:r>
              <a:rPr lang="en-AU" b="1" dirty="0" smtClean="0"/>
              <a:t>mental health, suicide prevention and alcohol and other drugs</a:t>
            </a:r>
          </a:p>
          <a:p>
            <a:r>
              <a:rPr lang="en-AU" dirty="0" smtClean="0"/>
              <a:t>4 service categories: information and education; digital counselling; treatment services; peer to peer services</a:t>
            </a:r>
          </a:p>
          <a:p>
            <a:r>
              <a:rPr lang="en-AU" dirty="0" smtClean="0"/>
              <a:t>5 major media/channels: </a:t>
            </a:r>
            <a:r>
              <a:rPr lang="en-AU" b="1" dirty="0" smtClean="0"/>
              <a:t>telephone; videoconferencing; internet; SMS; apps</a:t>
            </a:r>
          </a:p>
          <a:p>
            <a:r>
              <a:rPr lang="en-AU" dirty="0" smtClean="0"/>
              <a:t>Excludes electronic medical records and decision support tools </a:t>
            </a:r>
          </a:p>
          <a:p>
            <a:r>
              <a:rPr lang="en-AU" u="sng" dirty="0" smtClean="0"/>
              <a:t>Not</a:t>
            </a:r>
            <a:r>
              <a:rPr lang="en-AU" dirty="0" smtClean="0"/>
              <a:t> </a:t>
            </a:r>
            <a:r>
              <a:rPr lang="en-AU" dirty="0"/>
              <a:t>covering physical </a:t>
            </a:r>
            <a:r>
              <a:rPr lang="en-AU" dirty="0" smtClean="0"/>
              <a:t>health </a:t>
            </a:r>
          </a:p>
          <a:p>
            <a:r>
              <a:rPr lang="en-AU" dirty="0" smtClean="0"/>
              <a:t>BUT…. we are something of a pioneer – our work will likely inform how other sectors might also tackle the issue</a:t>
            </a:r>
            <a:endParaRPr lang="en-AU" dirty="0"/>
          </a:p>
          <a:p>
            <a:endParaRPr lang="en-AU" dirty="0"/>
          </a:p>
        </p:txBody>
      </p:sp>
    </p:spTree>
    <p:extLst>
      <p:ext uri="{BB962C8B-B14F-4D97-AF65-F5344CB8AC3E}">
        <p14:creationId xmlns:p14="http://schemas.microsoft.com/office/powerpoint/2010/main" val="3103665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Digital mental health services</a:t>
            </a:r>
            <a:endParaRPr lang="en-AU" dirty="0"/>
          </a:p>
        </p:txBody>
      </p:sp>
      <p:sp>
        <p:nvSpPr>
          <p:cNvPr id="3" name="Content Placeholder 2"/>
          <p:cNvSpPr>
            <a:spLocks noGrp="1"/>
          </p:cNvSpPr>
          <p:nvPr>
            <p:ph idx="1"/>
          </p:nvPr>
        </p:nvSpPr>
        <p:spPr>
          <a:xfrm>
            <a:off x="974073" y="1672046"/>
            <a:ext cx="10606819" cy="4455536"/>
          </a:xfrm>
        </p:spPr>
        <p:txBody>
          <a:bodyPr/>
          <a:lstStyle/>
          <a:p>
            <a:r>
              <a:rPr lang="en-AU" dirty="0" smtClean="0">
                <a:solidFill>
                  <a:srgbClr val="000000"/>
                </a:solidFill>
              </a:rPr>
              <a:t>Complex task</a:t>
            </a:r>
          </a:p>
          <a:p>
            <a:r>
              <a:rPr lang="en-AU" dirty="0" smtClean="0">
                <a:solidFill>
                  <a:srgbClr val="000000"/>
                </a:solidFill>
              </a:rPr>
              <a:t>Many issues to be considered</a:t>
            </a:r>
          </a:p>
          <a:p>
            <a:r>
              <a:rPr lang="en-AU" dirty="0" smtClean="0">
                <a:solidFill>
                  <a:srgbClr val="000000"/>
                </a:solidFill>
              </a:rPr>
              <a:t>We’d like your help!</a:t>
            </a:r>
          </a:p>
          <a:p>
            <a:endParaRPr lang="en-AU" dirty="0">
              <a:solidFill>
                <a:srgbClr val="000000"/>
              </a:solidFill>
            </a:endParaRPr>
          </a:p>
        </p:txBody>
      </p:sp>
    </p:spTree>
    <p:extLst>
      <p:ext uri="{BB962C8B-B14F-4D97-AF65-F5344CB8AC3E}">
        <p14:creationId xmlns:p14="http://schemas.microsoft.com/office/powerpoint/2010/main" val="2428602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4073" y="802105"/>
            <a:ext cx="10606819" cy="618016"/>
          </a:xfrm>
        </p:spPr>
        <p:txBody>
          <a:bodyPr>
            <a:normAutofit/>
          </a:bodyPr>
          <a:lstStyle/>
          <a:p>
            <a:r>
              <a:rPr lang="en-AU" sz="4000" dirty="0" smtClean="0"/>
              <a:t>Group exercise 1</a:t>
            </a:r>
            <a:endParaRPr lang="en-AU" sz="4000" dirty="0"/>
          </a:p>
        </p:txBody>
      </p:sp>
      <p:sp>
        <p:nvSpPr>
          <p:cNvPr id="5" name="Content Placeholder 4"/>
          <p:cNvSpPr>
            <a:spLocks noGrp="1"/>
          </p:cNvSpPr>
          <p:nvPr>
            <p:ph idx="1"/>
          </p:nvPr>
        </p:nvSpPr>
        <p:spPr>
          <a:xfrm>
            <a:off x="974073" y="1876926"/>
            <a:ext cx="10606819" cy="4250656"/>
          </a:xfrm>
        </p:spPr>
        <p:txBody>
          <a:bodyPr/>
          <a:lstStyle/>
          <a:p>
            <a:r>
              <a:rPr lang="en-AU" b="1" dirty="0" smtClean="0"/>
              <a:t>Thinking </a:t>
            </a:r>
            <a:r>
              <a:rPr lang="en-AU" b="1" dirty="0"/>
              <a:t>about the range of </a:t>
            </a:r>
            <a:r>
              <a:rPr lang="en-AU" b="1" dirty="0" smtClean="0"/>
              <a:t>DMHS across </a:t>
            </a:r>
            <a:r>
              <a:rPr lang="en-AU" b="1" dirty="0"/>
              <a:t>all </a:t>
            </a:r>
            <a:r>
              <a:rPr lang="en-AU" b="1" dirty="0" smtClean="0"/>
              <a:t>sectors/service categories/media channels, do they all </a:t>
            </a:r>
            <a:r>
              <a:rPr lang="en-AU" b="1" dirty="0"/>
              <a:t>need to be certified?</a:t>
            </a:r>
            <a:endParaRPr lang="en-AU" dirty="0"/>
          </a:p>
          <a:p>
            <a:r>
              <a:rPr lang="en-AU" b="1" dirty="0" smtClean="0"/>
              <a:t>If not, are </a:t>
            </a:r>
            <a:r>
              <a:rPr lang="en-AU" b="1" dirty="0"/>
              <a:t>there some types of DMHS that are a higher priority for certification than others? </a:t>
            </a:r>
            <a:endParaRPr lang="en-AU" dirty="0"/>
          </a:p>
        </p:txBody>
      </p:sp>
    </p:spTree>
    <p:extLst>
      <p:ext uri="{BB962C8B-B14F-4D97-AF65-F5344CB8AC3E}">
        <p14:creationId xmlns:p14="http://schemas.microsoft.com/office/powerpoint/2010/main" val="4019954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581891"/>
            <a:ext cx="11072892" cy="838229"/>
          </a:xfrm>
        </p:spPr>
        <p:txBody>
          <a:bodyPr>
            <a:noAutofit/>
          </a:bodyPr>
          <a:lstStyle/>
          <a:p>
            <a:r>
              <a:rPr lang="en-AU" sz="4000" dirty="0"/>
              <a:t>Preliminary thoughts about safety and quality domains</a:t>
            </a:r>
          </a:p>
        </p:txBody>
      </p:sp>
      <p:sp>
        <p:nvSpPr>
          <p:cNvPr id="3" name="Content Placeholder 2"/>
          <p:cNvSpPr>
            <a:spLocks noGrp="1"/>
          </p:cNvSpPr>
          <p:nvPr>
            <p:ph idx="1"/>
          </p:nvPr>
        </p:nvSpPr>
        <p:spPr>
          <a:xfrm>
            <a:off x="655783" y="2055223"/>
            <a:ext cx="10925110" cy="4973650"/>
          </a:xfrm>
        </p:spPr>
        <p:txBody>
          <a:bodyPr>
            <a:normAutofit/>
          </a:bodyPr>
          <a:lstStyle/>
          <a:p>
            <a:pPr marL="857185" lvl="1" indent="-514350">
              <a:buFont typeface="+mj-lt"/>
              <a:buAutoNum type="arabicPeriod"/>
            </a:pPr>
            <a:r>
              <a:rPr lang="x-none" b="1" dirty="0"/>
              <a:t>Clinical</a:t>
            </a:r>
            <a:endParaRPr lang="en-AU" dirty="0"/>
          </a:p>
          <a:p>
            <a:pPr lvl="2">
              <a:buFont typeface="Courier New" panose="02070309020205020404" pitchFamily="49" charset="0"/>
              <a:buChar char="o"/>
            </a:pPr>
            <a:r>
              <a:rPr lang="en-AU" sz="2400" dirty="0"/>
              <a:t>Clinical governance </a:t>
            </a:r>
          </a:p>
          <a:p>
            <a:pPr lvl="2">
              <a:buFont typeface="Courier New" panose="02070309020205020404" pitchFamily="49" charset="0"/>
              <a:buChar char="o"/>
            </a:pPr>
            <a:r>
              <a:rPr lang="en-AU" sz="2400" dirty="0"/>
              <a:t>Safety and effectiveness</a:t>
            </a:r>
          </a:p>
          <a:p>
            <a:pPr lvl="2">
              <a:buFont typeface="Courier New" panose="02070309020205020404" pitchFamily="49" charset="0"/>
              <a:buChar char="o"/>
            </a:pPr>
            <a:r>
              <a:rPr lang="en-AU" sz="2400" dirty="0"/>
              <a:t>Co-design with consumers</a:t>
            </a:r>
          </a:p>
          <a:p>
            <a:pPr lvl="2">
              <a:buFont typeface="Courier New" panose="02070309020205020404" pitchFamily="49" charset="0"/>
              <a:buChar char="o"/>
            </a:pPr>
            <a:r>
              <a:rPr lang="en-AU" sz="2400" dirty="0"/>
              <a:t>C</a:t>
            </a:r>
            <a:r>
              <a:rPr lang="x-none" sz="2400" dirty="0"/>
              <a:t>ontinuity and transitions of care</a:t>
            </a:r>
            <a:endParaRPr lang="en-AU" sz="2400" dirty="0"/>
          </a:p>
          <a:p>
            <a:pPr lvl="2">
              <a:buFont typeface="Courier New" panose="02070309020205020404" pitchFamily="49" charset="0"/>
              <a:buChar char="o"/>
            </a:pPr>
            <a:r>
              <a:rPr lang="en-AU" sz="2400" dirty="0"/>
              <a:t>Identification and procedure matching</a:t>
            </a:r>
          </a:p>
          <a:p>
            <a:pPr lvl="2">
              <a:buFont typeface="Courier New" panose="02070309020205020404" pitchFamily="49" charset="0"/>
              <a:buChar char="o"/>
            </a:pPr>
            <a:r>
              <a:rPr lang="en-AU" sz="2400" dirty="0"/>
              <a:t>Clinical handover and documentation</a:t>
            </a:r>
          </a:p>
          <a:p>
            <a:pPr lvl="2">
              <a:buFont typeface="Courier New" panose="02070309020205020404" pitchFamily="49" charset="0"/>
              <a:buChar char="o"/>
            </a:pPr>
            <a:r>
              <a:rPr lang="en-AU" sz="2400" dirty="0"/>
              <a:t>Recognising and responding to acute deterioration</a:t>
            </a:r>
          </a:p>
          <a:p>
            <a:endParaRPr lang="en-AU" sz="2500" dirty="0"/>
          </a:p>
          <a:p>
            <a:endParaRPr lang="en-AU" sz="2500" dirty="0"/>
          </a:p>
          <a:p>
            <a:endParaRPr lang="en-AU" sz="2500" dirty="0"/>
          </a:p>
        </p:txBody>
      </p:sp>
    </p:spTree>
    <p:extLst>
      <p:ext uri="{BB962C8B-B14F-4D97-AF65-F5344CB8AC3E}">
        <p14:creationId xmlns:p14="http://schemas.microsoft.com/office/powerpoint/2010/main" val="972894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600363"/>
            <a:ext cx="11054419" cy="819757"/>
          </a:xfrm>
        </p:spPr>
        <p:txBody>
          <a:bodyPr>
            <a:noAutofit/>
          </a:bodyPr>
          <a:lstStyle/>
          <a:p>
            <a:r>
              <a:rPr lang="en-AU" sz="4000" dirty="0"/>
              <a:t>Preliminary thoughts about safety and quality domains</a:t>
            </a:r>
          </a:p>
        </p:txBody>
      </p:sp>
      <p:sp>
        <p:nvSpPr>
          <p:cNvPr id="3" name="Content Placeholder 2"/>
          <p:cNvSpPr>
            <a:spLocks noGrp="1"/>
          </p:cNvSpPr>
          <p:nvPr>
            <p:ph idx="1"/>
          </p:nvPr>
        </p:nvSpPr>
        <p:spPr>
          <a:xfrm>
            <a:off x="655783" y="2072639"/>
            <a:ext cx="10925110" cy="4956233"/>
          </a:xfrm>
        </p:spPr>
        <p:txBody>
          <a:bodyPr>
            <a:normAutofit/>
          </a:bodyPr>
          <a:lstStyle/>
          <a:p>
            <a:pPr marL="857185" lvl="1" indent="-514350">
              <a:buFont typeface="+mj-lt"/>
              <a:buAutoNum type="arabicPeriod" startAt="2"/>
            </a:pPr>
            <a:r>
              <a:rPr lang="en-AU" b="1" dirty="0"/>
              <a:t>Technical</a:t>
            </a:r>
            <a:endParaRPr lang="en-AU" dirty="0"/>
          </a:p>
          <a:p>
            <a:pPr lvl="2">
              <a:buFont typeface="Courier New" panose="02070309020205020404" pitchFamily="49" charset="0"/>
              <a:buChar char="o"/>
            </a:pPr>
            <a:r>
              <a:rPr lang="en-AU" sz="2400" dirty="0"/>
              <a:t>Privacy and confidentiality</a:t>
            </a:r>
          </a:p>
          <a:p>
            <a:pPr lvl="2">
              <a:buFont typeface="Courier New" panose="02070309020205020404" pitchFamily="49" charset="0"/>
              <a:buChar char="o"/>
            </a:pPr>
            <a:r>
              <a:rPr lang="en-AU" sz="2400" dirty="0"/>
              <a:t>Data security</a:t>
            </a:r>
          </a:p>
          <a:p>
            <a:pPr lvl="2">
              <a:buFont typeface="Courier New" panose="02070309020205020404" pitchFamily="49" charset="0"/>
              <a:buChar char="o"/>
            </a:pPr>
            <a:r>
              <a:rPr lang="x-none" sz="2400" dirty="0"/>
              <a:t>Usability</a:t>
            </a:r>
            <a:r>
              <a:rPr lang="en-AU" sz="2400" dirty="0"/>
              <a:t> and a</a:t>
            </a:r>
            <a:r>
              <a:rPr lang="x-none" sz="2400" dirty="0"/>
              <a:t>ccessibility</a:t>
            </a:r>
            <a:endParaRPr lang="en-AU" sz="2400" dirty="0"/>
          </a:p>
          <a:p>
            <a:pPr lvl="2">
              <a:buFont typeface="Courier New" panose="02070309020205020404" pitchFamily="49" charset="0"/>
              <a:buChar char="o"/>
            </a:pPr>
            <a:r>
              <a:rPr lang="en-AU" sz="2400" dirty="0"/>
              <a:t>Interoperability</a:t>
            </a:r>
          </a:p>
          <a:p>
            <a:pPr lvl="2">
              <a:buFont typeface="Courier New" panose="02070309020205020404" pitchFamily="49" charset="0"/>
              <a:buChar char="o"/>
            </a:pPr>
            <a:r>
              <a:rPr lang="x-none" sz="2400" dirty="0"/>
              <a:t>IT infrastructure stability</a:t>
            </a:r>
            <a:endParaRPr lang="en-AU" sz="2400" dirty="0"/>
          </a:p>
          <a:p>
            <a:pPr lvl="2">
              <a:buFont typeface="Courier New" panose="02070309020205020404" pitchFamily="49" charset="0"/>
              <a:buChar char="o"/>
            </a:pPr>
            <a:r>
              <a:rPr lang="en-AU" sz="2400" dirty="0"/>
              <a:t>Change management</a:t>
            </a:r>
          </a:p>
          <a:p>
            <a:endParaRPr lang="en-AU" sz="2500" dirty="0"/>
          </a:p>
          <a:p>
            <a:endParaRPr lang="en-AU" sz="2500" dirty="0"/>
          </a:p>
          <a:p>
            <a:endParaRPr lang="en-AU" sz="2500" dirty="0"/>
          </a:p>
        </p:txBody>
      </p:sp>
    </p:spTree>
    <p:extLst>
      <p:ext uri="{BB962C8B-B14F-4D97-AF65-F5344CB8AC3E}">
        <p14:creationId xmlns:p14="http://schemas.microsoft.com/office/powerpoint/2010/main" val="2962759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73" y="618835"/>
            <a:ext cx="11156019" cy="801285"/>
          </a:xfrm>
        </p:spPr>
        <p:txBody>
          <a:bodyPr>
            <a:noAutofit/>
          </a:bodyPr>
          <a:lstStyle/>
          <a:p>
            <a:r>
              <a:rPr lang="en-AU" sz="4000" dirty="0"/>
              <a:t>Preliminary thoughts about safety and quality domains</a:t>
            </a:r>
          </a:p>
        </p:txBody>
      </p:sp>
      <p:sp>
        <p:nvSpPr>
          <p:cNvPr id="3" name="Content Placeholder 2"/>
          <p:cNvSpPr>
            <a:spLocks noGrp="1"/>
          </p:cNvSpPr>
          <p:nvPr>
            <p:ph idx="1"/>
          </p:nvPr>
        </p:nvSpPr>
        <p:spPr>
          <a:xfrm>
            <a:off x="655783" y="2055223"/>
            <a:ext cx="10925110" cy="4973650"/>
          </a:xfrm>
        </p:spPr>
        <p:txBody>
          <a:bodyPr>
            <a:normAutofit/>
          </a:bodyPr>
          <a:lstStyle/>
          <a:p>
            <a:pPr marL="857185" lvl="1" indent="-514350">
              <a:buFont typeface="+mj-lt"/>
              <a:buAutoNum type="arabicPeriod" startAt="3"/>
            </a:pPr>
            <a:r>
              <a:rPr lang="x-none" b="1" dirty="0"/>
              <a:t>End-user</a:t>
            </a:r>
            <a:r>
              <a:rPr lang="en-AU" b="1" dirty="0"/>
              <a:t> facing</a:t>
            </a:r>
            <a:endParaRPr lang="en-AU" dirty="0"/>
          </a:p>
          <a:p>
            <a:pPr lvl="2">
              <a:buFont typeface="Courier New" panose="02070309020205020404" pitchFamily="49" charset="0"/>
              <a:buChar char="o"/>
            </a:pPr>
            <a:r>
              <a:rPr lang="en-AU" sz="2400" dirty="0"/>
              <a:t>Description of purpose and audience</a:t>
            </a:r>
          </a:p>
          <a:p>
            <a:pPr lvl="2">
              <a:buFont typeface="Courier New" panose="02070309020205020404" pitchFamily="49" charset="0"/>
              <a:buChar char="o"/>
            </a:pPr>
            <a:r>
              <a:rPr lang="en-AU" sz="2400" dirty="0"/>
              <a:t>Development and production </a:t>
            </a:r>
          </a:p>
          <a:p>
            <a:pPr lvl="2">
              <a:buFont typeface="Courier New" panose="02070309020205020404" pitchFamily="49" charset="0"/>
              <a:buChar char="o"/>
            </a:pPr>
            <a:r>
              <a:rPr lang="en-AU" sz="2400" dirty="0"/>
              <a:t>Evidence base</a:t>
            </a:r>
          </a:p>
          <a:p>
            <a:pPr lvl="2">
              <a:buFont typeface="Courier New" panose="02070309020205020404" pitchFamily="49" charset="0"/>
              <a:buChar char="o"/>
            </a:pPr>
            <a:r>
              <a:rPr lang="en-AU" sz="2400" dirty="0"/>
              <a:t>Endorsements</a:t>
            </a:r>
          </a:p>
          <a:p>
            <a:pPr lvl="2">
              <a:buFont typeface="Courier New" panose="02070309020205020404" pitchFamily="49" charset="0"/>
              <a:buChar char="o"/>
            </a:pPr>
            <a:r>
              <a:rPr lang="x-none" sz="2400" dirty="0"/>
              <a:t>User satisfaction and engagement</a:t>
            </a:r>
            <a:r>
              <a:rPr lang="en-AU" sz="2400" dirty="0"/>
              <a:t> – including reviews</a:t>
            </a:r>
          </a:p>
          <a:p>
            <a:endParaRPr lang="en-AU" sz="2500" dirty="0"/>
          </a:p>
          <a:p>
            <a:endParaRPr lang="en-AU" sz="2500" dirty="0"/>
          </a:p>
          <a:p>
            <a:pPr marL="0" indent="0">
              <a:buNone/>
            </a:pPr>
            <a:endParaRPr lang="en-AU" sz="2500" dirty="0"/>
          </a:p>
        </p:txBody>
      </p:sp>
    </p:spTree>
    <p:extLst>
      <p:ext uri="{BB962C8B-B14F-4D97-AF65-F5344CB8AC3E}">
        <p14:creationId xmlns:p14="http://schemas.microsoft.com/office/powerpoint/2010/main" val="95973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4073" y="802105"/>
            <a:ext cx="10606819" cy="618016"/>
          </a:xfrm>
        </p:spPr>
        <p:txBody>
          <a:bodyPr>
            <a:normAutofit/>
          </a:bodyPr>
          <a:lstStyle/>
          <a:p>
            <a:r>
              <a:rPr lang="en-AU" sz="4000" dirty="0" smtClean="0"/>
              <a:t>Group Exercise 2</a:t>
            </a:r>
            <a:endParaRPr lang="en-AU" sz="4000" dirty="0"/>
          </a:p>
        </p:txBody>
      </p:sp>
      <p:sp>
        <p:nvSpPr>
          <p:cNvPr id="5" name="Content Placeholder 4"/>
          <p:cNvSpPr>
            <a:spLocks noGrp="1"/>
          </p:cNvSpPr>
          <p:nvPr>
            <p:ph idx="1"/>
          </p:nvPr>
        </p:nvSpPr>
        <p:spPr>
          <a:xfrm>
            <a:off x="974073" y="1876926"/>
            <a:ext cx="10606819" cy="4250656"/>
          </a:xfrm>
        </p:spPr>
        <p:txBody>
          <a:bodyPr/>
          <a:lstStyle/>
          <a:p>
            <a:r>
              <a:rPr lang="en-AU" b="1" dirty="0"/>
              <a:t>What does the certification process need to cover to meet the needs and expectations of consumers, carers and </a:t>
            </a:r>
            <a:r>
              <a:rPr lang="en-AU" b="1" dirty="0" smtClean="0"/>
              <a:t>clinicians and build trust in the certification process?</a:t>
            </a:r>
          </a:p>
          <a:p>
            <a:r>
              <a:rPr lang="en-AU" b="1" dirty="0" smtClean="0"/>
              <a:t>What is most important to get right?</a:t>
            </a:r>
          </a:p>
        </p:txBody>
      </p:sp>
    </p:spTree>
    <p:extLst>
      <p:ext uri="{BB962C8B-B14F-4D97-AF65-F5344CB8AC3E}">
        <p14:creationId xmlns:p14="http://schemas.microsoft.com/office/powerpoint/2010/main" val="2829474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sz="4400" dirty="0" smtClean="0"/>
              <a:t>6 Essential Elements of Equally Well</a:t>
            </a:r>
            <a:endParaRPr lang="en-AU" sz="4400" dirty="0"/>
          </a:p>
        </p:txBody>
      </p:sp>
      <p:sp>
        <p:nvSpPr>
          <p:cNvPr id="3" name="Content Placeholder 2"/>
          <p:cNvSpPr>
            <a:spLocks noGrp="1"/>
          </p:cNvSpPr>
          <p:nvPr>
            <p:ph idx="1"/>
          </p:nvPr>
        </p:nvSpPr>
        <p:spPr>
          <a:xfrm>
            <a:off x="974073" y="1876926"/>
            <a:ext cx="10606819" cy="4250656"/>
          </a:xfrm>
        </p:spPr>
        <p:txBody>
          <a:bodyPr>
            <a:normAutofit/>
          </a:bodyPr>
          <a:lstStyle/>
          <a:p>
            <a:pPr marL="457200" indent="-457200">
              <a:buAutoNum type="arabicPeriod"/>
            </a:pPr>
            <a:r>
              <a:rPr lang="en-AU" dirty="0" smtClean="0"/>
              <a:t>A </a:t>
            </a:r>
            <a:r>
              <a:rPr lang="en-AU" dirty="0"/>
              <a:t>holistic, person centred approach to physical, mental health and wellbeing </a:t>
            </a:r>
            <a:r>
              <a:rPr lang="en-AU" dirty="0" smtClean="0"/>
              <a:t> </a:t>
            </a:r>
          </a:p>
          <a:p>
            <a:pPr marL="457200" indent="-457200">
              <a:buAutoNum type="arabicPeriod"/>
            </a:pPr>
            <a:r>
              <a:rPr lang="en-AU" dirty="0" smtClean="0"/>
              <a:t>Effective promotion, prevention and early intervention </a:t>
            </a:r>
          </a:p>
          <a:p>
            <a:pPr marL="457200" indent="-457200">
              <a:buAutoNum type="arabicPeriod"/>
            </a:pPr>
            <a:r>
              <a:rPr lang="en-AU" dirty="0" smtClean="0"/>
              <a:t>Equity </a:t>
            </a:r>
            <a:r>
              <a:rPr lang="en-AU" dirty="0"/>
              <a:t>of access to all services </a:t>
            </a:r>
            <a:endParaRPr lang="en-AU" dirty="0" smtClean="0"/>
          </a:p>
          <a:p>
            <a:pPr marL="457200" indent="-457200">
              <a:buAutoNum type="arabicPeriod"/>
            </a:pPr>
            <a:r>
              <a:rPr lang="en-AU" dirty="0" smtClean="0"/>
              <a:t>Improved </a:t>
            </a:r>
            <a:r>
              <a:rPr lang="en-AU" dirty="0"/>
              <a:t>quality of health </a:t>
            </a:r>
            <a:r>
              <a:rPr lang="en-AU" dirty="0" smtClean="0"/>
              <a:t>care </a:t>
            </a:r>
          </a:p>
          <a:p>
            <a:pPr marL="457200" indent="-457200">
              <a:buAutoNum type="arabicPeriod"/>
            </a:pPr>
            <a:r>
              <a:rPr lang="en-AU" dirty="0" smtClean="0"/>
              <a:t>Care </a:t>
            </a:r>
            <a:r>
              <a:rPr lang="en-AU" dirty="0"/>
              <a:t>coordination and regional integration across health, mental health and other services and sectors which enable a contributing life </a:t>
            </a:r>
            <a:r>
              <a:rPr lang="en-AU" dirty="0" smtClean="0"/>
              <a:t> </a:t>
            </a:r>
          </a:p>
          <a:p>
            <a:pPr marL="457200" indent="-457200">
              <a:buAutoNum type="arabicPeriod"/>
            </a:pPr>
            <a:r>
              <a:rPr lang="en-AU" dirty="0" smtClean="0"/>
              <a:t>Monitoring </a:t>
            </a:r>
            <a:r>
              <a:rPr lang="en-AU" dirty="0"/>
              <a:t>of progress towards improved physical health and wellbeing </a:t>
            </a:r>
            <a:endParaRPr lang="en-AU" dirty="0" smtClean="0"/>
          </a:p>
          <a:p>
            <a:pPr marL="0" indent="0">
              <a:buNone/>
            </a:pPr>
            <a:endParaRPr lang="en-AU" dirty="0"/>
          </a:p>
        </p:txBody>
      </p:sp>
    </p:spTree>
    <p:extLst>
      <p:ext uri="{BB962C8B-B14F-4D97-AF65-F5344CB8AC3E}">
        <p14:creationId xmlns:p14="http://schemas.microsoft.com/office/powerpoint/2010/main" val="1440775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600" y="1754909"/>
            <a:ext cx="1801091" cy="1154162"/>
          </a:xfrm>
          <a:prstGeom prst="rect">
            <a:avLst/>
          </a:prstGeom>
          <a:noFill/>
          <a:ln>
            <a:solidFill>
              <a:schemeClr val="tx1"/>
            </a:solidFill>
            <a:prstDash val="solid"/>
          </a:ln>
        </p:spPr>
        <p:txBody>
          <a:bodyPr wrap="square" rtlCol="0">
            <a:spAutoFit/>
          </a:bodyPr>
          <a:lstStyle/>
          <a:p>
            <a:r>
              <a:rPr lang="en-AU" b="1" dirty="0"/>
              <a:t>Unregulated</a:t>
            </a:r>
          </a:p>
          <a:p>
            <a:pPr marL="144000" indent="-144000">
              <a:buFont typeface="Arial" panose="020B0604020202020204" pitchFamily="34" charset="0"/>
              <a:buChar char="•"/>
            </a:pPr>
            <a:r>
              <a:rPr lang="en-AU" sz="1600" dirty="0"/>
              <a:t>‘Wild West’</a:t>
            </a:r>
          </a:p>
          <a:p>
            <a:pPr marL="144000" indent="-144000">
              <a:buFont typeface="Arial" panose="020B0604020202020204" pitchFamily="34" charset="0"/>
              <a:buChar char="•"/>
            </a:pPr>
            <a:r>
              <a:rPr lang="en-AU" sz="1600" dirty="0" smtClean="0"/>
              <a:t>Limited </a:t>
            </a:r>
            <a:r>
              <a:rPr lang="en-AU" sz="1600" dirty="0"/>
              <a:t>guidance</a:t>
            </a:r>
          </a:p>
        </p:txBody>
      </p:sp>
      <p:sp>
        <p:nvSpPr>
          <p:cNvPr id="6" name="TextBox 5"/>
          <p:cNvSpPr txBox="1"/>
          <p:nvPr/>
        </p:nvSpPr>
        <p:spPr>
          <a:xfrm>
            <a:off x="2068945" y="1754909"/>
            <a:ext cx="1745672" cy="2862322"/>
          </a:xfrm>
          <a:prstGeom prst="rect">
            <a:avLst/>
          </a:prstGeom>
          <a:noFill/>
          <a:ln>
            <a:solidFill>
              <a:schemeClr val="tx1"/>
            </a:solidFill>
            <a:prstDash val="solid"/>
          </a:ln>
        </p:spPr>
        <p:txBody>
          <a:bodyPr wrap="square" rtlCol="0">
            <a:spAutoFit/>
          </a:bodyPr>
          <a:lstStyle/>
          <a:p>
            <a:r>
              <a:rPr lang="en-AU" b="1" dirty="0"/>
              <a:t>Tools and resources</a:t>
            </a:r>
          </a:p>
          <a:p>
            <a:pPr marL="144000" indent="-144000">
              <a:buFont typeface="Arial" panose="020B0604020202020204" pitchFamily="34" charset="0"/>
              <a:buChar char="•"/>
            </a:pPr>
            <a:r>
              <a:rPr lang="en-AU" sz="1600" dirty="0"/>
              <a:t>Assists potential users to make their own choices</a:t>
            </a:r>
          </a:p>
          <a:p>
            <a:pPr marL="144000" indent="-144000">
              <a:buFont typeface="Arial" panose="020B0604020202020204" pitchFamily="34" charset="0"/>
              <a:buChar char="•"/>
            </a:pPr>
            <a:r>
              <a:rPr lang="en-AU" sz="1600" dirty="0"/>
              <a:t>Has inherent limitations</a:t>
            </a:r>
          </a:p>
          <a:p>
            <a:endParaRPr lang="en-AU" dirty="0"/>
          </a:p>
          <a:p>
            <a:endParaRPr lang="en-AU" dirty="0"/>
          </a:p>
        </p:txBody>
      </p:sp>
      <p:sp>
        <p:nvSpPr>
          <p:cNvPr id="7" name="TextBox 6"/>
          <p:cNvSpPr txBox="1"/>
          <p:nvPr/>
        </p:nvSpPr>
        <p:spPr>
          <a:xfrm>
            <a:off x="3990109" y="1754909"/>
            <a:ext cx="1893455" cy="2708434"/>
          </a:xfrm>
          <a:prstGeom prst="rect">
            <a:avLst/>
          </a:prstGeom>
          <a:noFill/>
          <a:ln>
            <a:solidFill>
              <a:schemeClr val="tx1"/>
            </a:solidFill>
            <a:prstDash val="solid"/>
          </a:ln>
        </p:spPr>
        <p:txBody>
          <a:bodyPr wrap="square" rtlCol="0">
            <a:spAutoFit/>
          </a:bodyPr>
          <a:lstStyle/>
          <a:p>
            <a:r>
              <a:rPr lang="en-AU" b="1" dirty="0"/>
              <a:t>Guidelines/ Standards</a:t>
            </a:r>
          </a:p>
          <a:p>
            <a:pPr marL="144000" indent="-144000">
              <a:buFont typeface="Arial" panose="020B0604020202020204" pitchFamily="34" charset="0"/>
              <a:buChar char="•"/>
            </a:pPr>
            <a:r>
              <a:rPr lang="en-AU" sz="1600" dirty="0"/>
              <a:t>Available to assist development and implementation of DMHS</a:t>
            </a:r>
          </a:p>
          <a:p>
            <a:pPr marL="144000" indent="-144000">
              <a:buFont typeface="Arial" panose="020B0604020202020204" pitchFamily="34" charset="0"/>
              <a:buChar char="•"/>
            </a:pPr>
            <a:r>
              <a:rPr lang="en-AU" sz="1600" dirty="0"/>
              <a:t>Basis for assessment or </a:t>
            </a:r>
            <a:r>
              <a:rPr lang="en-AU" sz="1600" dirty="0" smtClean="0"/>
              <a:t>certification</a:t>
            </a:r>
            <a:endParaRPr lang="en-AU" sz="1600" dirty="0"/>
          </a:p>
        </p:txBody>
      </p:sp>
      <p:sp>
        <p:nvSpPr>
          <p:cNvPr id="8" name="TextBox 7"/>
          <p:cNvSpPr txBox="1"/>
          <p:nvPr/>
        </p:nvSpPr>
        <p:spPr>
          <a:xfrm>
            <a:off x="6022109" y="1754909"/>
            <a:ext cx="1874982" cy="4601260"/>
          </a:xfrm>
          <a:prstGeom prst="rect">
            <a:avLst/>
          </a:prstGeom>
          <a:noFill/>
          <a:ln>
            <a:solidFill>
              <a:schemeClr val="tx1"/>
            </a:solidFill>
            <a:prstDash val="solid"/>
          </a:ln>
        </p:spPr>
        <p:txBody>
          <a:bodyPr wrap="square" rtlCol="0">
            <a:spAutoFit/>
          </a:bodyPr>
          <a:lstStyle/>
          <a:p>
            <a:r>
              <a:rPr lang="en-AU" b="1" dirty="0" smtClean="0"/>
              <a:t>Assessment</a:t>
            </a:r>
          </a:p>
          <a:p>
            <a:pPr marL="144000" indent="-144000">
              <a:buFont typeface="Arial" panose="020B0604020202020204" pitchFamily="34" charset="0"/>
              <a:buChar char="•"/>
            </a:pPr>
            <a:r>
              <a:rPr lang="en-AU" sz="1600" dirty="0" smtClean="0"/>
              <a:t>Self-assessed</a:t>
            </a:r>
          </a:p>
          <a:p>
            <a:pPr>
              <a:buFont typeface="Arial" pitchFamily="34" charset="0"/>
              <a:buChar char="•"/>
            </a:pPr>
            <a:r>
              <a:rPr lang="en-AU" sz="1600" dirty="0"/>
              <a:t> </a:t>
            </a:r>
            <a:r>
              <a:rPr lang="en-AU" sz="1600" dirty="0" smtClean="0"/>
              <a:t> Independent  </a:t>
            </a:r>
          </a:p>
          <a:p>
            <a:r>
              <a:rPr lang="en-AU" sz="1600" dirty="0"/>
              <a:t> </a:t>
            </a:r>
            <a:r>
              <a:rPr lang="en-AU" sz="1600" dirty="0" smtClean="0"/>
              <a:t>  assessment</a:t>
            </a:r>
          </a:p>
          <a:p>
            <a:pPr marL="144000" indent="-144000">
              <a:buFont typeface="Arial" panose="020B0604020202020204" pitchFamily="34" charset="0"/>
              <a:buChar char="•"/>
            </a:pPr>
            <a:r>
              <a:rPr lang="en-AU" sz="1600" dirty="0" smtClean="0"/>
              <a:t>User reviews</a:t>
            </a:r>
          </a:p>
          <a:p>
            <a:pPr marL="144000" indent="-144000">
              <a:buFont typeface="Arial" panose="020B0604020202020204" pitchFamily="34" charset="0"/>
              <a:buChar char="•"/>
            </a:pPr>
            <a:r>
              <a:rPr lang="en-AU" sz="1600" dirty="0" smtClean="0"/>
              <a:t>Against specified criteria</a:t>
            </a:r>
          </a:p>
          <a:p>
            <a:pPr marL="144000" indent="-144000">
              <a:buFont typeface="Arial" panose="020B0604020202020204" pitchFamily="34" charset="0"/>
              <a:buChar char="•"/>
            </a:pPr>
            <a:r>
              <a:rPr lang="en-AU" sz="1600" dirty="0" smtClean="0"/>
              <a:t>Program or provider</a:t>
            </a:r>
          </a:p>
          <a:p>
            <a:pPr marL="144000" indent="-144000">
              <a:buFont typeface="Arial" panose="020B0604020202020204" pitchFamily="34" charset="0"/>
              <a:buChar char="•"/>
            </a:pPr>
            <a:r>
              <a:rPr lang="en-AU" sz="1600" dirty="0" smtClean="0"/>
              <a:t>Provides information to potential user</a:t>
            </a:r>
          </a:p>
          <a:p>
            <a:pPr marL="144000" indent="-144000">
              <a:buFont typeface="Arial" panose="020B0604020202020204" pitchFamily="34" charset="0"/>
              <a:buChar char="•"/>
            </a:pPr>
            <a:r>
              <a:rPr lang="en-AU" sz="1600" dirty="0" smtClean="0"/>
              <a:t>Point </a:t>
            </a:r>
            <a:r>
              <a:rPr lang="en-AU" sz="1600" dirty="0"/>
              <a:t>in time </a:t>
            </a:r>
            <a:endParaRPr lang="en-AU" sz="1600" dirty="0" smtClean="0"/>
          </a:p>
          <a:p>
            <a:pPr marL="144000" indent="-144000">
              <a:buFont typeface="Arial" panose="020B0604020202020204" pitchFamily="34" charset="0"/>
              <a:buChar char="•"/>
            </a:pPr>
            <a:r>
              <a:rPr lang="en-AU" sz="1600" dirty="0" smtClean="0"/>
              <a:t>Limited </a:t>
            </a:r>
            <a:r>
              <a:rPr lang="en-AU" sz="1600" dirty="0"/>
              <a:t>level of warranty </a:t>
            </a:r>
            <a:endParaRPr lang="en-AU" sz="1600" dirty="0" smtClean="0"/>
          </a:p>
          <a:p>
            <a:pPr marL="144000" indent="-144000">
              <a:buFont typeface="Arial" panose="020B0604020202020204" pitchFamily="34" charset="0"/>
              <a:buChar char="•"/>
            </a:pPr>
            <a:r>
              <a:rPr lang="en-AU" sz="1600" dirty="0" smtClean="0"/>
              <a:t>Use to create a register or curated library</a:t>
            </a:r>
            <a:endParaRPr lang="en-AU" dirty="0"/>
          </a:p>
        </p:txBody>
      </p:sp>
      <p:sp>
        <p:nvSpPr>
          <p:cNvPr id="9" name="TextBox 8"/>
          <p:cNvSpPr txBox="1"/>
          <p:nvPr/>
        </p:nvSpPr>
        <p:spPr>
          <a:xfrm>
            <a:off x="8044873" y="1754909"/>
            <a:ext cx="1828800" cy="2708434"/>
          </a:xfrm>
          <a:prstGeom prst="rect">
            <a:avLst/>
          </a:prstGeom>
          <a:noFill/>
          <a:ln>
            <a:solidFill>
              <a:schemeClr val="tx1"/>
            </a:solidFill>
            <a:prstDash val="solid"/>
          </a:ln>
        </p:spPr>
        <p:txBody>
          <a:bodyPr wrap="square" rtlCol="0">
            <a:spAutoFit/>
          </a:bodyPr>
          <a:lstStyle/>
          <a:p>
            <a:r>
              <a:rPr lang="en-AU" b="1" dirty="0"/>
              <a:t>Certification</a:t>
            </a:r>
          </a:p>
          <a:p>
            <a:pPr marL="144000" indent="-144000">
              <a:buFont typeface="Arial" panose="020B0604020202020204" pitchFamily="34" charset="0"/>
              <a:buChar char="•"/>
            </a:pPr>
            <a:r>
              <a:rPr lang="en-AU" sz="1600" dirty="0"/>
              <a:t>Statement of conformance to standards or </a:t>
            </a:r>
            <a:r>
              <a:rPr lang="en-AU" sz="1600" dirty="0" smtClean="0"/>
              <a:t>guidelines at a pre-determined threshold</a:t>
            </a:r>
            <a:endParaRPr lang="en-AU" sz="1600" dirty="0"/>
          </a:p>
          <a:p>
            <a:pPr marL="144000" indent="-144000">
              <a:buFont typeface="Arial" panose="020B0604020202020204" pitchFamily="34" charset="0"/>
              <a:buChar char="•"/>
            </a:pPr>
            <a:r>
              <a:rPr lang="en-AU" sz="1600" dirty="0"/>
              <a:t>Implies a higher level of warranty</a:t>
            </a:r>
          </a:p>
          <a:p>
            <a:endParaRPr lang="en-AU" dirty="0"/>
          </a:p>
        </p:txBody>
      </p:sp>
      <p:sp>
        <p:nvSpPr>
          <p:cNvPr id="10" name="TextBox 9"/>
          <p:cNvSpPr txBox="1"/>
          <p:nvPr/>
        </p:nvSpPr>
        <p:spPr>
          <a:xfrm>
            <a:off x="10076873" y="1754909"/>
            <a:ext cx="1930400" cy="1400383"/>
          </a:xfrm>
          <a:prstGeom prst="rect">
            <a:avLst/>
          </a:prstGeom>
          <a:noFill/>
          <a:ln>
            <a:solidFill>
              <a:schemeClr val="tx1"/>
            </a:solidFill>
            <a:prstDash val="solid"/>
          </a:ln>
        </p:spPr>
        <p:txBody>
          <a:bodyPr wrap="square" rtlCol="0">
            <a:spAutoFit/>
          </a:bodyPr>
          <a:lstStyle/>
          <a:p>
            <a:r>
              <a:rPr lang="en-AU" b="1" dirty="0"/>
              <a:t>Regulation</a:t>
            </a:r>
          </a:p>
          <a:p>
            <a:pPr marL="144000" indent="-144000">
              <a:buFont typeface="Arial" panose="020B0604020202020204" pitchFamily="34" charset="0"/>
              <a:buChar char="•"/>
            </a:pPr>
            <a:r>
              <a:rPr lang="en-AU" sz="1600" dirty="0"/>
              <a:t>Mandated requirement for compliance with standards</a:t>
            </a:r>
          </a:p>
        </p:txBody>
      </p:sp>
      <p:sp>
        <p:nvSpPr>
          <p:cNvPr id="11" name="Right Arrow 10"/>
          <p:cNvSpPr/>
          <p:nvPr/>
        </p:nvSpPr>
        <p:spPr>
          <a:xfrm>
            <a:off x="175491" y="6239311"/>
            <a:ext cx="11831782" cy="629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Title 1"/>
          <p:cNvSpPr txBox="1">
            <a:spLocks/>
          </p:cNvSpPr>
          <p:nvPr/>
        </p:nvSpPr>
        <p:spPr>
          <a:xfrm>
            <a:off x="974073" y="428499"/>
            <a:ext cx="10606819" cy="991622"/>
          </a:xfrm>
          <a:prstGeom prst="rect">
            <a:avLst/>
          </a:prstGeom>
        </p:spPr>
        <p:txBody>
          <a:bodyPr/>
          <a:lstStyle>
            <a:lvl1pPr algn="l" defTabSz="544251" rtl="0" eaLnBrk="1" latinLnBrk="0" hangingPunct="1">
              <a:spcBef>
                <a:spcPct val="0"/>
              </a:spcBef>
              <a:buNone/>
              <a:defRPr sz="3600" b="1" kern="1200">
                <a:solidFill>
                  <a:srgbClr val="00B3E2"/>
                </a:solidFill>
                <a:latin typeface="Arial"/>
                <a:ea typeface="+mj-ea"/>
                <a:cs typeface="Arial"/>
              </a:defRPr>
            </a:lvl1pPr>
          </a:lstStyle>
          <a:p>
            <a:r>
              <a:rPr lang="en-AU" dirty="0"/>
              <a:t>Spectrum of options</a:t>
            </a:r>
          </a:p>
        </p:txBody>
      </p:sp>
    </p:spTree>
    <p:extLst>
      <p:ext uri="{BB962C8B-B14F-4D97-AF65-F5344CB8AC3E}">
        <p14:creationId xmlns:p14="http://schemas.microsoft.com/office/powerpoint/2010/main" val="583512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Possible Components</a:t>
            </a:r>
            <a:endParaRPr lang="en-US" sz="4000" dirty="0"/>
          </a:p>
        </p:txBody>
      </p:sp>
      <p:sp>
        <p:nvSpPr>
          <p:cNvPr id="3" name="Content Placeholder 2"/>
          <p:cNvSpPr>
            <a:spLocks noGrp="1"/>
          </p:cNvSpPr>
          <p:nvPr>
            <p:ph sz="half" idx="1"/>
          </p:nvPr>
        </p:nvSpPr>
        <p:spPr>
          <a:xfrm>
            <a:off x="609521" y="1600571"/>
            <a:ext cx="6604079" cy="4527011"/>
          </a:xfrm>
        </p:spPr>
        <p:txBody>
          <a:bodyPr/>
          <a:lstStyle/>
          <a:p>
            <a:pPr marL="612282" indent="-544251">
              <a:buNone/>
            </a:pPr>
            <a:r>
              <a:rPr lang="en-AU" sz="2400" b="1" dirty="0" smtClean="0"/>
              <a:t>Assessment </a:t>
            </a:r>
          </a:p>
          <a:p>
            <a:pPr marL="544251" lvl="1" indent="0">
              <a:buNone/>
            </a:pPr>
            <a:r>
              <a:rPr lang="en-AU" sz="2400" b="1" dirty="0" smtClean="0"/>
              <a:t>1. Assessment method</a:t>
            </a:r>
          </a:p>
          <a:p>
            <a:pPr marL="1632753" lvl="2" indent="-544251">
              <a:buFont typeface="Wingdings" panose="05000000000000000000" pitchFamily="2" charset="2"/>
              <a:buChar char="q"/>
            </a:pPr>
            <a:r>
              <a:rPr lang="en-AU" b="1" dirty="0" smtClean="0"/>
              <a:t>Self-assessment  </a:t>
            </a:r>
          </a:p>
          <a:p>
            <a:pPr marL="1632753" lvl="2" indent="-544251">
              <a:buFont typeface="Wingdings" panose="05000000000000000000" pitchFamily="2" charset="2"/>
              <a:buChar char="q"/>
            </a:pPr>
            <a:r>
              <a:rPr lang="en-AU" b="1" dirty="0" smtClean="0"/>
              <a:t>Independent assessment  </a:t>
            </a:r>
          </a:p>
          <a:p>
            <a:pPr marL="1632753" lvl="2" indent="-544251">
              <a:buFont typeface="Wingdings" panose="05000000000000000000" pitchFamily="2" charset="2"/>
              <a:buChar char="q"/>
            </a:pPr>
            <a:r>
              <a:rPr lang="en-AU" b="1" dirty="0" smtClean="0"/>
              <a:t>User reviews</a:t>
            </a:r>
          </a:p>
          <a:p>
            <a:pPr marL="0" indent="-544251">
              <a:buNone/>
            </a:pPr>
            <a:r>
              <a:rPr lang="en-AU" b="1" dirty="0" smtClean="0"/>
              <a:t> </a:t>
            </a:r>
          </a:p>
          <a:p>
            <a:pPr marL="0" indent="-544251">
              <a:buNone/>
            </a:pPr>
            <a:endParaRPr lang="en-AU" sz="2400" b="1" dirty="0" smtClean="0"/>
          </a:p>
          <a:p>
            <a:pPr marL="0" indent="-544251">
              <a:buNone/>
            </a:pPr>
            <a:endParaRPr lang="en-AU" sz="2400" b="1" dirty="0" smtClean="0"/>
          </a:p>
          <a:p>
            <a:pPr marL="612282" lvl="1" indent="0">
              <a:buNone/>
            </a:pPr>
            <a:endParaRPr lang="en-AU" b="1" dirty="0" smtClean="0"/>
          </a:p>
        </p:txBody>
      </p:sp>
      <p:sp>
        <p:nvSpPr>
          <p:cNvPr id="4" name="Content Placeholder 3"/>
          <p:cNvSpPr>
            <a:spLocks noGrp="1"/>
          </p:cNvSpPr>
          <p:nvPr>
            <p:ph sz="half" idx="2"/>
          </p:nvPr>
        </p:nvSpPr>
        <p:spPr>
          <a:xfrm>
            <a:off x="6196793" y="1967345"/>
            <a:ext cx="5384099" cy="4160237"/>
          </a:xfrm>
        </p:spPr>
        <p:txBody>
          <a:bodyPr/>
          <a:lstStyle/>
          <a:p>
            <a:pPr marL="612282" lvl="1" indent="0">
              <a:buNone/>
            </a:pPr>
            <a:r>
              <a:rPr lang="en-AU" sz="2400" b="1" dirty="0" smtClean="0"/>
              <a:t>2. Level of assessment</a:t>
            </a:r>
          </a:p>
          <a:p>
            <a:pPr marL="1632753" lvl="2" indent="-544251">
              <a:buFont typeface="Wingdings" panose="05000000000000000000" pitchFamily="2" charset="2"/>
              <a:buChar char="q"/>
            </a:pPr>
            <a:r>
              <a:rPr lang="en-AU" b="1" dirty="0" smtClean="0"/>
              <a:t>DMHS  </a:t>
            </a:r>
          </a:p>
          <a:p>
            <a:pPr marL="1632753" lvl="2" indent="-544251">
              <a:buFont typeface="Wingdings" panose="05000000000000000000" pitchFamily="2" charset="2"/>
              <a:buChar char="q"/>
            </a:pPr>
            <a:r>
              <a:rPr lang="en-AU" b="1" dirty="0" smtClean="0"/>
              <a:t>Service provider (CQOE)</a:t>
            </a:r>
          </a:p>
          <a:p>
            <a:pPr marL="1632753" lvl="2" indent="-544251">
              <a:buFont typeface="Wingdings" panose="05000000000000000000" pitchFamily="2" charset="2"/>
              <a:buChar char="q"/>
            </a:pPr>
            <a:r>
              <a:rPr lang="en-AU" b="1" dirty="0" smtClean="0"/>
              <a:t>Blended assessment </a:t>
            </a:r>
          </a:p>
          <a:p>
            <a:endParaRPr lang="en-US" dirty="0"/>
          </a:p>
        </p:txBody>
      </p:sp>
      <p:pic>
        <p:nvPicPr>
          <p:cNvPr id="5" name="Picture 2" descr="Image result for assessment"/>
          <p:cNvPicPr>
            <a:picLocks noChangeAspect="1" noChangeArrowheads="1"/>
          </p:cNvPicPr>
          <p:nvPr/>
        </p:nvPicPr>
        <p:blipFill>
          <a:blip r:embed="rId2"/>
          <a:srcRect/>
          <a:stretch>
            <a:fillRect/>
          </a:stretch>
        </p:blipFill>
        <p:spPr bwMode="auto">
          <a:xfrm>
            <a:off x="1389003" y="3932806"/>
            <a:ext cx="1242054" cy="1232051"/>
          </a:xfrm>
          <a:prstGeom prst="rect">
            <a:avLst/>
          </a:prstGeom>
          <a:noFill/>
        </p:spPr>
      </p:pic>
      <p:pic>
        <p:nvPicPr>
          <p:cNvPr id="6" name="Picture 4" descr="Image result for assessment"/>
          <p:cNvPicPr>
            <a:picLocks noChangeAspect="1" noChangeArrowheads="1"/>
          </p:cNvPicPr>
          <p:nvPr/>
        </p:nvPicPr>
        <p:blipFill>
          <a:blip r:embed="rId3"/>
          <a:srcRect/>
          <a:stretch>
            <a:fillRect/>
          </a:stretch>
        </p:blipFill>
        <p:spPr bwMode="auto">
          <a:xfrm>
            <a:off x="3994330" y="3932806"/>
            <a:ext cx="1207398" cy="1232051"/>
          </a:xfrm>
          <a:prstGeom prst="rect">
            <a:avLst/>
          </a:prstGeom>
          <a:noFill/>
        </p:spPr>
      </p:pic>
      <p:pic>
        <p:nvPicPr>
          <p:cNvPr id="8" name="Picture 7" descr="Beyond Blue"/>
          <p:cNvPicPr>
            <a:picLocks noChangeAspect="1" noChangeArrowheads="1"/>
          </p:cNvPicPr>
          <p:nvPr/>
        </p:nvPicPr>
        <p:blipFill>
          <a:blip r:embed="rId4"/>
          <a:srcRect/>
          <a:stretch>
            <a:fillRect/>
          </a:stretch>
        </p:blipFill>
        <p:spPr bwMode="auto">
          <a:xfrm>
            <a:off x="9705017" y="3932806"/>
            <a:ext cx="1630092" cy="1232051"/>
          </a:xfrm>
          <a:prstGeom prst="rect">
            <a:avLst/>
          </a:prstGeom>
          <a:noFill/>
        </p:spPr>
      </p:pic>
      <p:pic>
        <p:nvPicPr>
          <p:cNvPr id="9" name="Picture 5"/>
          <p:cNvPicPr>
            <a:picLocks noChangeAspect="1" noChangeArrowheads="1"/>
          </p:cNvPicPr>
          <p:nvPr/>
        </p:nvPicPr>
        <p:blipFill>
          <a:blip r:embed="rId5"/>
          <a:srcRect l="13160" t="8176" r="12547" b="4403"/>
          <a:stretch>
            <a:fillRect/>
          </a:stretch>
        </p:blipFill>
        <p:spPr bwMode="auto">
          <a:xfrm>
            <a:off x="7073659" y="3932806"/>
            <a:ext cx="1759789" cy="1232051"/>
          </a:xfrm>
          <a:prstGeom prst="rect">
            <a:avLst/>
          </a:prstGeom>
          <a:noFill/>
          <a:ln w="9525">
            <a:noFill/>
            <a:miter lim="800000"/>
            <a:headEnd/>
            <a:tailEnd/>
          </a:ln>
        </p:spPr>
      </p:pic>
    </p:spTree>
    <p:extLst>
      <p:ext uri="{BB962C8B-B14F-4D97-AF65-F5344CB8AC3E}">
        <p14:creationId xmlns:p14="http://schemas.microsoft.com/office/powerpoint/2010/main" val="2828459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Group Exercise 3</a:t>
            </a:r>
            <a:endParaRPr lang="en-AU" sz="4000" dirty="0"/>
          </a:p>
        </p:txBody>
      </p:sp>
      <p:sp>
        <p:nvSpPr>
          <p:cNvPr id="3" name="Content Placeholder 2"/>
          <p:cNvSpPr>
            <a:spLocks noGrp="1"/>
          </p:cNvSpPr>
          <p:nvPr>
            <p:ph idx="1"/>
          </p:nvPr>
        </p:nvSpPr>
        <p:spPr/>
        <p:txBody>
          <a:bodyPr/>
          <a:lstStyle/>
          <a:p>
            <a:r>
              <a:rPr lang="en-AU" b="1" dirty="0"/>
              <a:t>What are the most important </a:t>
            </a:r>
            <a:r>
              <a:rPr lang="en-AU" b="1" dirty="0" smtClean="0"/>
              <a:t>components for the certification framework?</a:t>
            </a:r>
            <a:endParaRPr lang="en-AU" dirty="0"/>
          </a:p>
          <a:p>
            <a:r>
              <a:rPr lang="en-AU" b="1" dirty="0"/>
              <a:t>What is your preferred method of assessment and why? </a:t>
            </a:r>
            <a:endParaRPr lang="en-AU" dirty="0"/>
          </a:p>
        </p:txBody>
      </p:sp>
    </p:spTree>
    <p:extLst>
      <p:ext uri="{BB962C8B-B14F-4D97-AF65-F5344CB8AC3E}">
        <p14:creationId xmlns:p14="http://schemas.microsoft.com/office/powerpoint/2010/main" val="1801229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information</a:t>
            </a:r>
            <a:endParaRPr lang="en-AU" dirty="0"/>
          </a:p>
        </p:txBody>
      </p:sp>
      <p:sp>
        <p:nvSpPr>
          <p:cNvPr id="3" name="Content Placeholder 2"/>
          <p:cNvSpPr>
            <a:spLocks noGrp="1"/>
          </p:cNvSpPr>
          <p:nvPr>
            <p:ph idx="1"/>
          </p:nvPr>
        </p:nvSpPr>
        <p:spPr>
          <a:xfrm>
            <a:off x="974073" y="1689463"/>
            <a:ext cx="10606819" cy="4438119"/>
          </a:xfrm>
        </p:spPr>
        <p:txBody>
          <a:bodyPr/>
          <a:lstStyle/>
          <a:p>
            <a:r>
              <a:rPr lang="en-AU" dirty="0"/>
              <a:t>More information </a:t>
            </a:r>
            <a:r>
              <a:rPr lang="en-AU" dirty="0" smtClean="0"/>
              <a:t>(including </a:t>
            </a:r>
            <a:r>
              <a:rPr lang="en-AU" dirty="0"/>
              <a:t>a discussion </a:t>
            </a:r>
            <a:r>
              <a:rPr lang="en-AU" dirty="0" smtClean="0"/>
              <a:t>paper) is </a:t>
            </a:r>
            <a:r>
              <a:rPr lang="en-AU" dirty="0"/>
              <a:t>available </a:t>
            </a:r>
            <a:r>
              <a:rPr lang="en-AU" dirty="0" smtClean="0"/>
              <a:t>on our website:    </a:t>
            </a:r>
            <a:r>
              <a:rPr lang="en-AU" dirty="0" smtClean="0">
                <a:hlinkClick r:id="rId2"/>
              </a:rPr>
              <a:t>https://safetyandquality.gov.au/dmhs</a:t>
            </a:r>
            <a:endParaRPr lang="en-AU" dirty="0" smtClean="0"/>
          </a:p>
          <a:p>
            <a:r>
              <a:rPr lang="en-AU" dirty="0" smtClean="0"/>
              <a:t>Face-to-face and on-line workshops</a:t>
            </a:r>
          </a:p>
          <a:p>
            <a:r>
              <a:rPr lang="en-AU" u="sng" dirty="0" smtClean="0"/>
              <a:t>On line survey </a:t>
            </a:r>
            <a:r>
              <a:rPr lang="en-AU" dirty="0" smtClean="0"/>
              <a:t>available until 26 April 2019</a:t>
            </a:r>
          </a:p>
          <a:p>
            <a:r>
              <a:rPr lang="en-AU" dirty="0" smtClean="0"/>
              <a:t>Please consider completing the survey and circulate to your friends and colleagues as well</a:t>
            </a:r>
          </a:p>
          <a:p>
            <a:r>
              <a:rPr lang="en-AU" dirty="0" smtClean="0"/>
              <a:t>We want as much feedback as possible to inform our report to the Department of Health on the options for a Certification Framework</a:t>
            </a:r>
          </a:p>
        </p:txBody>
      </p:sp>
    </p:spTree>
    <p:extLst>
      <p:ext uri="{BB962C8B-B14F-4D97-AF65-F5344CB8AC3E}">
        <p14:creationId xmlns:p14="http://schemas.microsoft.com/office/powerpoint/2010/main" val="31386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919" y="1577181"/>
            <a:ext cx="7648575" cy="3705225"/>
          </a:xfrm>
          <a:prstGeom prst="rect">
            <a:avLst/>
          </a:prstGeom>
        </p:spPr>
      </p:pic>
    </p:spTree>
    <p:extLst>
      <p:ext uri="{BB962C8B-B14F-4D97-AF65-F5344CB8AC3E}">
        <p14:creationId xmlns:p14="http://schemas.microsoft.com/office/powerpoint/2010/main" val="800152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Digital health</a:t>
            </a:r>
            <a:endParaRPr lang="en-AU" sz="4000" dirty="0"/>
          </a:p>
        </p:txBody>
      </p:sp>
      <p:sp>
        <p:nvSpPr>
          <p:cNvPr id="3" name="Content Placeholder 2"/>
          <p:cNvSpPr>
            <a:spLocks noGrp="1"/>
          </p:cNvSpPr>
          <p:nvPr>
            <p:ph idx="1"/>
          </p:nvPr>
        </p:nvSpPr>
        <p:spPr>
          <a:xfrm>
            <a:off x="974073" y="1715589"/>
            <a:ext cx="10606819" cy="4411993"/>
          </a:xfrm>
        </p:spPr>
        <p:txBody>
          <a:bodyPr>
            <a:normAutofit/>
          </a:bodyPr>
          <a:lstStyle/>
          <a:p>
            <a:r>
              <a:rPr lang="en-AU" b="1" dirty="0" smtClean="0"/>
              <a:t>Electronic health records </a:t>
            </a:r>
          </a:p>
          <a:p>
            <a:pPr lvl="1"/>
            <a:r>
              <a:rPr lang="en-AU" dirty="0" smtClean="0"/>
              <a:t>allow health professionals </a:t>
            </a:r>
            <a:r>
              <a:rPr lang="en-AU" dirty="0"/>
              <a:t>to see patients’ complete health information, saving time, reducing duplicate tests, </a:t>
            </a:r>
            <a:r>
              <a:rPr lang="en-AU" dirty="0" smtClean="0"/>
              <a:t>reducing </a:t>
            </a:r>
            <a:r>
              <a:rPr lang="en-AU" dirty="0"/>
              <a:t>adverse drug </a:t>
            </a:r>
            <a:r>
              <a:rPr lang="en-AU" dirty="0" smtClean="0"/>
              <a:t>events and </a:t>
            </a:r>
            <a:r>
              <a:rPr lang="en-AU" dirty="0"/>
              <a:t>leading to better patient care </a:t>
            </a:r>
            <a:r>
              <a:rPr lang="en-AU" dirty="0" smtClean="0"/>
              <a:t>decisions</a:t>
            </a:r>
          </a:p>
          <a:p>
            <a:pPr marL="342835" lvl="1" indent="0">
              <a:buNone/>
            </a:pPr>
            <a:endParaRPr lang="en-AU" dirty="0" smtClean="0"/>
          </a:p>
          <a:p>
            <a:r>
              <a:rPr lang="en-AU" b="1" dirty="0"/>
              <a:t>Patient portals </a:t>
            </a:r>
          </a:p>
          <a:p>
            <a:pPr lvl="1"/>
            <a:r>
              <a:rPr lang="en-AU" dirty="0"/>
              <a:t>provide patients with a convenient way to access their personal health information </a:t>
            </a:r>
          </a:p>
          <a:p>
            <a:pPr marL="685671" lvl="2" indent="0">
              <a:buNone/>
            </a:pPr>
            <a:r>
              <a:rPr lang="en-AU" sz="2400" dirty="0"/>
              <a:t>-&gt; patients feeling more involved in their care and having more informed discussions with their health care provider</a:t>
            </a:r>
          </a:p>
          <a:p>
            <a:pPr marL="342835" lvl="1" indent="0">
              <a:buNone/>
            </a:pPr>
            <a:endParaRPr lang="en-AU" dirty="0"/>
          </a:p>
        </p:txBody>
      </p:sp>
    </p:spTree>
    <p:extLst>
      <p:ext uri="{BB962C8B-B14F-4D97-AF65-F5344CB8AC3E}">
        <p14:creationId xmlns:p14="http://schemas.microsoft.com/office/powerpoint/2010/main" val="2423448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Digital health</a:t>
            </a:r>
            <a:endParaRPr lang="en-AU" sz="4000" dirty="0"/>
          </a:p>
        </p:txBody>
      </p:sp>
      <p:sp>
        <p:nvSpPr>
          <p:cNvPr id="3" name="Content Placeholder 2"/>
          <p:cNvSpPr>
            <a:spLocks noGrp="1"/>
          </p:cNvSpPr>
          <p:nvPr>
            <p:ph idx="1"/>
          </p:nvPr>
        </p:nvSpPr>
        <p:spPr>
          <a:xfrm>
            <a:off x="974073" y="1619794"/>
            <a:ext cx="10606819" cy="4507788"/>
          </a:xfrm>
        </p:spPr>
        <p:txBody>
          <a:bodyPr>
            <a:normAutofit/>
          </a:bodyPr>
          <a:lstStyle/>
          <a:p>
            <a:r>
              <a:rPr lang="en-AU" b="1" dirty="0" smtClean="0"/>
              <a:t>Telehealth (Videoconferencing)</a:t>
            </a:r>
          </a:p>
          <a:p>
            <a:pPr lvl="1"/>
            <a:r>
              <a:rPr lang="en-AU" dirty="0" smtClean="0"/>
              <a:t>provide </a:t>
            </a:r>
            <a:r>
              <a:rPr lang="en-AU" dirty="0"/>
              <a:t>patients with the </a:t>
            </a:r>
            <a:r>
              <a:rPr lang="en-AU" dirty="0" smtClean="0"/>
              <a:t>ability and convenience </a:t>
            </a:r>
            <a:r>
              <a:rPr lang="en-AU" dirty="0"/>
              <a:t>of connecting with their health care provider through secure, two-way digital communications without the need to </a:t>
            </a:r>
            <a:r>
              <a:rPr lang="en-AU" dirty="0" smtClean="0"/>
              <a:t>travel</a:t>
            </a:r>
          </a:p>
          <a:p>
            <a:pPr marL="342835" lvl="1" indent="0">
              <a:buNone/>
            </a:pPr>
            <a:endParaRPr lang="en-AU" dirty="0" smtClean="0"/>
          </a:p>
          <a:p>
            <a:r>
              <a:rPr lang="en-AU" b="1" dirty="0" err="1" smtClean="0"/>
              <a:t>Telemonitoring</a:t>
            </a:r>
            <a:r>
              <a:rPr lang="en-AU" b="1" dirty="0" smtClean="0"/>
              <a:t> (</a:t>
            </a:r>
            <a:r>
              <a:rPr lang="en-AU" b="1" dirty="0" err="1" smtClean="0"/>
              <a:t>Telehomecare</a:t>
            </a:r>
            <a:r>
              <a:rPr lang="en-AU" b="1" dirty="0" smtClean="0"/>
              <a:t>) </a:t>
            </a:r>
          </a:p>
          <a:p>
            <a:pPr lvl="1"/>
            <a:r>
              <a:rPr lang="en-AU" dirty="0" smtClean="0"/>
              <a:t>allows </a:t>
            </a:r>
            <a:r>
              <a:rPr lang="en-AU" dirty="0"/>
              <a:t>patients and clinicians to collaborate in monitoring health conditions, which can reduce the need for emergency visits and </a:t>
            </a:r>
            <a:r>
              <a:rPr lang="en-AU" dirty="0" smtClean="0"/>
              <a:t>hospitalization</a:t>
            </a:r>
            <a:endParaRPr lang="en-AU" dirty="0"/>
          </a:p>
        </p:txBody>
      </p:sp>
    </p:spTree>
    <p:extLst>
      <p:ext uri="{BB962C8B-B14F-4D97-AF65-F5344CB8AC3E}">
        <p14:creationId xmlns:p14="http://schemas.microsoft.com/office/powerpoint/2010/main" val="736178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06824"/>
            <a:ext cx="1463040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97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942975"/>
            <a:ext cx="12058650"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964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570" y="1293813"/>
            <a:ext cx="3400425"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a:bodyPr>
          <a:lstStyle/>
          <a:p>
            <a:r>
              <a:rPr lang="en-AU" sz="4000" dirty="0" smtClean="0"/>
              <a:t>Health Engine</a:t>
            </a:r>
            <a:endParaRPr lang="en-AU" sz="4000" dirty="0"/>
          </a:p>
        </p:txBody>
      </p:sp>
      <p:sp>
        <p:nvSpPr>
          <p:cNvPr id="6" name="Content Placeholder 5"/>
          <p:cNvSpPr>
            <a:spLocks noGrp="1"/>
          </p:cNvSpPr>
          <p:nvPr>
            <p:ph sz="half" idx="4294967295"/>
          </p:nvPr>
        </p:nvSpPr>
        <p:spPr>
          <a:xfrm>
            <a:off x="5738949" y="1293813"/>
            <a:ext cx="5957440" cy="5314950"/>
          </a:xfrm>
        </p:spPr>
        <p:txBody>
          <a:bodyPr>
            <a:normAutofit fontScale="92500"/>
          </a:bodyPr>
          <a:lstStyle/>
          <a:p>
            <a:r>
              <a:rPr lang="en-AU" sz="2600" dirty="0" smtClean="0"/>
              <a:t>Free </a:t>
            </a:r>
            <a:r>
              <a:rPr lang="en-AU" sz="2600" dirty="0"/>
              <a:t>app allows you to book with doctors, dentists, physiotherapists, chiropractors and more in your local </a:t>
            </a:r>
            <a:r>
              <a:rPr lang="en-AU" sz="2600" dirty="0" smtClean="0"/>
              <a:t>area</a:t>
            </a:r>
          </a:p>
          <a:p>
            <a:r>
              <a:rPr lang="en-AU" sz="2600" dirty="0" smtClean="0"/>
              <a:t>Can </a:t>
            </a:r>
            <a:r>
              <a:rPr lang="en-AU" sz="2600" dirty="0"/>
              <a:t>even connect </a:t>
            </a:r>
            <a:r>
              <a:rPr lang="en-AU" sz="2600" dirty="0" err="1"/>
              <a:t>HealthEngine</a:t>
            </a:r>
            <a:r>
              <a:rPr lang="en-AU" sz="2600" dirty="0"/>
              <a:t> app to your </a:t>
            </a:r>
            <a:r>
              <a:rPr lang="en-AU" sz="2600" dirty="0" smtClean="0"/>
              <a:t>electronic My Health Record</a:t>
            </a:r>
            <a:r>
              <a:rPr lang="en-AU" sz="2600" dirty="0"/>
              <a:t> </a:t>
            </a:r>
            <a:endParaRPr lang="en-AU" sz="2600" dirty="0" smtClean="0"/>
          </a:p>
          <a:p>
            <a:pPr marL="342835" lvl="1" indent="0">
              <a:buNone/>
            </a:pPr>
            <a:r>
              <a:rPr lang="en-AU" sz="2600" dirty="0" smtClean="0"/>
              <a:t>-&gt;quick</a:t>
            </a:r>
            <a:r>
              <a:rPr lang="en-AU" sz="2600" dirty="0"/>
              <a:t> access to all your health information in one </a:t>
            </a:r>
            <a:r>
              <a:rPr lang="en-AU" sz="2600" dirty="0" smtClean="0"/>
              <a:t>place</a:t>
            </a:r>
            <a:r>
              <a:rPr lang="en-AU" sz="2600" dirty="0"/>
              <a:t> </a:t>
            </a:r>
          </a:p>
          <a:p>
            <a:r>
              <a:rPr lang="en-AU" sz="2600" dirty="0" smtClean="0"/>
              <a:t>Can </a:t>
            </a:r>
            <a:r>
              <a:rPr lang="en-AU" sz="2600" dirty="0"/>
              <a:t>read </a:t>
            </a:r>
            <a:r>
              <a:rPr lang="en-AU" sz="2600" dirty="0" smtClean="0"/>
              <a:t>patient </a:t>
            </a:r>
            <a:r>
              <a:rPr lang="en-AU" sz="2600" dirty="0"/>
              <a:t>reviews about their experience and </a:t>
            </a:r>
            <a:r>
              <a:rPr lang="en-AU" sz="2600" dirty="0" smtClean="0"/>
              <a:t>pricing</a:t>
            </a:r>
            <a:r>
              <a:rPr lang="en-AU" sz="2600" dirty="0"/>
              <a:t> </a:t>
            </a:r>
          </a:p>
          <a:p>
            <a:r>
              <a:rPr lang="en-AU" sz="2600" dirty="0" smtClean="0"/>
              <a:t>Can view </a:t>
            </a:r>
            <a:r>
              <a:rPr lang="en-AU" sz="2600" dirty="0"/>
              <a:t>a picture of practitioners when choosing which doc you’d like to </a:t>
            </a:r>
            <a:r>
              <a:rPr lang="en-AU" sz="2600" dirty="0" smtClean="0"/>
              <a:t>see</a:t>
            </a:r>
            <a:r>
              <a:rPr lang="en-AU" sz="2600" dirty="0"/>
              <a:t> </a:t>
            </a:r>
          </a:p>
          <a:p>
            <a:r>
              <a:rPr lang="en-AU" sz="2600" dirty="0"/>
              <a:t>Get sent reminders on the day of your </a:t>
            </a:r>
            <a:r>
              <a:rPr lang="en-AU" sz="2600" dirty="0" smtClean="0"/>
              <a:t>appointment</a:t>
            </a:r>
          </a:p>
          <a:p>
            <a:endParaRPr lang="en-AU" dirty="0"/>
          </a:p>
        </p:txBody>
      </p:sp>
    </p:spTree>
    <p:extLst>
      <p:ext uri="{BB962C8B-B14F-4D97-AF65-F5344CB8AC3E}">
        <p14:creationId xmlns:p14="http://schemas.microsoft.com/office/powerpoint/2010/main" val="2812807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sz="4000" dirty="0" smtClean="0"/>
              <a:t>Pacer</a:t>
            </a:r>
            <a:endParaRPr lang="en-AU" sz="4000" dirty="0"/>
          </a:p>
        </p:txBody>
      </p:sp>
      <p:sp>
        <p:nvSpPr>
          <p:cNvPr id="7" name="Content Placeholder 6"/>
          <p:cNvSpPr>
            <a:spLocks noGrp="1"/>
          </p:cNvSpPr>
          <p:nvPr>
            <p:ph sz="half" idx="4294967295"/>
          </p:nvPr>
        </p:nvSpPr>
        <p:spPr>
          <a:xfrm>
            <a:off x="5512526" y="1181100"/>
            <a:ext cx="6261463" cy="5611813"/>
          </a:xfrm>
        </p:spPr>
        <p:txBody>
          <a:bodyPr>
            <a:normAutofit fontScale="77500" lnSpcReduction="20000"/>
          </a:bodyPr>
          <a:lstStyle/>
          <a:p>
            <a:r>
              <a:rPr lang="en-AU" sz="3400" dirty="0" smtClean="0"/>
              <a:t>Free app</a:t>
            </a:r>
          </a:p>
          <a:p>
            <a:r>
              <a:rPr lang="en-AU" sz="3400" dirty="0" smtClean="0"/>
              <a:t>Tracks </a:t>
            </a:r>
            <a:r>
              <a:rPr lang="en-AU" sz="3400" dirty="0"/>
              <a:t>and </a:t>
            </a:r>
            <a:r>
              <a:rPr lang="en-AU" sz="3400" dirty="0" smtClean="0"/>
              <a:t>records your </a:t>
            </a:r>
            <a:r>
              <a:rPr lang="en-AU" sz="3400" dirty="0"/>
              <a:t>daily </a:t>
            </a:r>
            <a:r>
              <a:rPr lang="en-AU" sz="3400" dirty="0" smtClean="0"/>
              <a:t>steps or sport </a:t>
            </a:r>
            <a:r>
              <a:rPr lang="en-AU" sz="3400" dirty="0"/>
              <a:t>or gym exercises</a:t>
            </a:r>
            <a:endParaRPr lang="en-AU" sz="3400" dirty="0" smtClean="0"/>
          </a:p>
          <a:p>
            <a:r>
              <a:rPr lang="en-AU" sz="3400" dirty="0"/>
              <a:t>Can track your blood pressure, physical activity, BMI and weight </a:t>
            </a:r>
          </a:p>
          <a:p>
            <a:r>
              <a:rPr lang="en-AU" sz="3400" dirty="0" smtClean="0"/>
              <a:t>Can compare</a:t>
            </a:r>
            <a:r>
              <a:rPr lang="en-AU" sz="3400" dirty="0"/>
              <a:t> individual performance against other team members within a </a:t>
            </a:r>
            <a:r>
              <a:rPr lang="en-AU" sz="3400" dirty="0" smtClean="0"/>
              <a:t>group</a:t>
            </a:r>
            <a:r>
              <a:rPr lang="en-AU" sz="3400" dirty="0"/>
              <a:t>  </a:t>
            </a:r>
          </a:p>
          <a:p>
            <a:r>
              <a:rPr lang="en-AU" sz="3400" dirty="0" smtClean="0"/>
              <a:t>Doesn’t </a:t>
            </a:r>
            <a:r>
              <a:rPr lang="en-AU" sz="3400" dirty="0"/>
              <a:t>require the additional purchase of a smartwatch, Fitbit or other </a:t>
            </a:r>
            <a:r>
              <a:rPr lang="en-AU" sz="3400" dirty="0" smtClean="0"/>
              <a:t>hardware</a:t>
            </a:r>
            <a:r>
              <a:rPr lang="en-AU" sz="3400" dirty="0"/>
              <a:t> </a:t>
            </a:r>
          </a:p>
          <a:p>
            <a:r>
              <a:rPr lang="en-AU" sz="3400" dirty="0" smtClean="0"/>
              <a:t>Can </a:t>
            </a:r>
            <a:r>
              <a:rPr lang="en-AU" sz="3400" dirty="0"/>
              <a:t>sync steps and calories with the MyFitnessPal app  </a:t>
            </a:r>
          </a:p>
          <a:p>
            <a:r>
              <a:rPr lang="en-AU" sz="3400" dirty="0"/>
              <a:t>If you have an Apple device, the Pacer data syncs to the Health </a:t>
            </a:r>
            <a:r>
              <a:rPr lang="en-AU" sz="3400" dirty="0" smtClean="0"/>
              <a:t>App</a:t>
            </a:r>
            <a:r>
              <a:rPr lang="en-AU" sz="3400" dirty="0"/>
              <a:t> </a:t>
            </a:r>
          </a:p>
          <a:p>
            <a:pPr marL="0" indent="0">
              <a:buNone/>
            </a:pP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991" y="1101498"/>
            <a:ext cx="3381375"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885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9555</TotalTime>
  <Words>2016</Words>
  <Application>Microsoft Office PowerPoint</Application>
  <PresentationFormat>Custom</PresentationFormat>
  <Paragraphs>269</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vt:lpstr>
      <vt:lpstr>The Future is Now!</vt:lpstr>
      <vt:lpstr> 6 Essential Elements of Equally Well</vt:lpstr>
      <vt:lpstr>Digital health</vt:lpstr>
      <vt:lpstr>Digital health</vt:lpstr>
      <vt:lpstr>PowerPoint Presentation</vt:lpstr>
      <vt:lpstr>PowerPoint Presentation</vt:lpstr>
      <vt:lpstr>Health Engine</vt:lpstr>
      <vt:lpstr>Pacer</vt:lpstr>
      <vt:lpstr>My Fitness Pal</vt:lpstr>
      <vt:lpstr>Lumen </vt:lpstr>
      <vt:lpstr>Diabetes app: smartphone scan set to replace finger-prick test </vt:lpstr>
      <vt:lpstr>ECG app and irregular heart rhythm notification available today on Apple Watch</vt:lpstr>
      <vt:lpstr>RESAPP </vt:lpstr>
      <vt:lpstr>In360 </vt:lpstr>
      <vt:lpstr>And on and on…..</vt:lpstr>
      <vt:lpstr>And on and on…..</vt:lpstr>
      <vt:lpstr>Safe, high-quality digital health services</vt:lpstr>
      <vt:lpstr>Current safeguards</vt:lpstr>
      <vt:lpstr>Supporting safe, high-quality digital mental health services</vt:lpstr>
      <vt:lpstr>Methodology</vt:lpstr>
      <vt:lpstr>PowerPoint Presentation</vt:lpstr>
      <vt:lpstr>Digital mental health services</vt:lpstr>
      <vt:lpstr>Digital mental health services</vt:lpstr>
      <vt:lpstr>Group exercise 1</vt:lpstr>
      <vt:lpstr>Preliminary thoughts about safety and quality domains</vt:lpstr>
      <vt:lpstr>Preliminary thoughts about safety and quality domains</vt:lpstr>
      <vt:lpstr>Preliminary thoughts about safety and quality domains</vt:lpstr>
      <vt:lpstr>Group Exercise 2</vt:lpstr>
      <vt:lpstr>PowerPoint Presentation</vt:lpstr>
      <vt:lpstr>Possible Components</vt:lpstr>
      <vt:lpstr>Group Exercise 3</vt:lpstr>
      <vt:lpstr>More information</vt:lpstr>
      <vt:lpstr>PowerPoint Presentation</vt:lpstr>
    </vt:vector>
  </TitlesOfParts>
  <Company>Impress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Miles</dc:creator>
  <cp:lastModifiedBy>BROWN, Peggy</cp:lastModifiedBy>
  <cp:revision>707</cp:revision>
  <cp:lastPrinted>2017-03-10T05:13:59Z</cp:lastPrinted>
  <dcterms:created xsi:type="dcterms:W3CDTF">2014-06-10T02:00:35Z</dcterms:created>
  <dcterms:modified xsi:type="dcterms:W3CDTF">2019-04-18T00:05:49Z</dcterms:modified>
</cp:coreProperties>
</file>